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7.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93" r:id="rId4"/>
    <p:sldMasterId id="2147483873" r:id="rId5"/>
    <p:sldMasterId id="2147483875" r:id="rId6"/>
    <p:sldMasterId id="2147483878" r:id="rId7"/>
    <p:sldMasterId id="2147483882" r:id="rId8"/>
    <p:sldMasterId id="2147483884" r:id="rId9"/>
    <p:sldMasterId id="2147483890" r:id="rId10"/>
    <p:sldMasterId id="2147483906" r:id="rId11"/>
  </p:sldMasterIdLst>
  <p:notesMasterIdLst>
    <p:notesMasterId r:id="rId62"/>
  </p:notesMasterIdLst>
  <p:handoutMasterIdLst>
    <p:handoutMasterId r:id="rId63"/>
  </p:handoutMasterIdLst>
  <p:sldIdLst>
    <p:sldId id="910" r:id="rId12"/>
    <p:sldId id="927" r:id="rId13"/>
    <p:sldId id="928" r:id="rId14"/>
    <p:sldId id="966" r:id="rId15"/>
    <p:sldId id="929" r:id="rId16"/>
    <p:sldId id="930" r:id="rId17"/>
    <p:sldId id="967" r:id="rId18"/>
    <p:sldId id="968" r:id="rId19"/>
    <p:sldId id="931" r:id="rId20"/>
    <p:sldId id="932" r:id="rId21"/>
    <p:sldId id="933" r:id="rId22"/>
    <p:sldId id="934" r:id="rId23"/>
    <p:sldId id="935" r:id="rId24"/>
    <p:sldId id="709" r:id="rId25"/>
    <p:sldId id="936" r:id="rId26"/>
    <p:sldId id="937" r:id="rId27"/>
    <p:sldId id="948" r:id="rId28"/>
    <p:sldId id="949" r:id="rId29"/>
    <p:sldId id="938" r:id="rId30"/>
    <p:sldId id="939" r:id="rId31"/>
    <p:sldId id="887" r:id="rId32"/>
    <p:sldId id="859" r:id="rId33"/>
    <p:sldId id="940" r:id="rId34"/>
    <p:sldId id="920" r:id="rId35"/>
    <p:sldId id="921" r:id="rId36"/>
    <p:sldId id="922" r:id="rId37"/>
    <p:sldId id="965" r:id="rId38"/>
    <p:sldId id="894" r:id="rId39"/>
    <p:sldId id="907" r:id="rId40"/>
    <p:sldId id="891" r:id="rId41"/>
    <p:sldId id="889" r:id="rId42"/>
    <p:sldId id="892" r:id="rId43"/>
    <p:sldId id="790" r:id="rId44"/>
    <p:sldId id="890" r:id="rId45"/>
    <p:sldId id="950" r:id="rId46"/>
    <p:sldId id="951" r:id="rId47"/>
    <p:sldId id="964" r:id="rId48"/>
    <p:sldId id="952" r:id="rId49"/>
    <p:sldId id="953" r:id="rId50"/>
    <p:sldId id="954" r:id="rId51"/>
    <p:sldId id="955" r:id="rId52"/>
    <p:sldId id="956" r:id="rId53"/>
    <p:sldId id="957" r:id="rId54"/>
    <p:sldId id="958" r:id="rId55"/>
    <p:sldId id="959" r:id="rId56"/>
    <p:sldId id="960" r:id="rId57"/>
    <p:sldId id="908" r:id="rId58"/>
    <p:sldId id="962" r:id="rId59"/>
    <p:sldId id="963" r:id="rId60"/>
    <p:sldId id="961" r:id="rId61"/>
  </p:sldIdLst>
  <p:sldSz cx="9144000" cy="6858000" type="screen4x3"/>
  <p:notesSz cx="7023100" cy="9309100"/>
  <p:embeddedFontLst>
    <p:embeddedFont>
      <p:font typeface="Segoe WP" pitchFamily="34" charset="0"/>
      <p:regular r:id="rId64"/>
      <p:bold r:id="rId65"/>
    </p:embeddedFont>
    <p:embeddedFont>
      <p:font typeface="Calibri" pitchFamily="34" charset="0"/>
      <p:regular r:id="rId66"/>
      <p:bold r:id="rId67"/>
      <p:italic r:id="rId68"/>
      <p:boldItalic r:id="rId69"/>
    </p:embeddedFont>
    <p:embeddedFont>
      <p:font typeface="Verdana" pitchFamily="34" charset="0"/>
      <p:regular r:id="rId70"/>
      <p:bold r:id="rId71"/>
      <p:italic r:id="rId72"/>
      <p:boldItalic r:id="rId73"/>
    </p:embeddedFont>
    <p:embeddedFont>
      <p:font typeface="Segoe Light" pitchFamily="34" charset="0"/>
      <p:regular r:id="rId74"/>
      <p:italic r:id="rId75"/>
    </p:embeddedFont>
    <p:embeddedFont>
      <p:font typeface="Segoe UI" pitchFamily="34" charset="0"/>
      <p:regular r:id="rId76"/>
      <p:bold r:id="rId77"/>
      <p:italic r:id="rId78"/>
      <p:boldItalic r:id="rId79"/>
    </p:embeddedFont>
    <p:embeddedFont>
      <p:font typeface="Segoe" pitchFamily="34" charset="0"/>
      <p:regular r:id="rId80"/>
      <p:bold r:id="rId81"/>
      <p:italic r:id="rId82"/>
      <p:boldItalic r:id="rId83"/>
    </p:embeddedFont>
    <p:embeddedFont>
      <p:font typeface="Consolas" pitchFamily="49" charset="0"/>
      <p:regular r:id="rId84"/>
      <p:bold r:id="rId85"/>
      <p:italic r:id="rId86"/>
      <p:boldItalic r:id="rId87"/>
    </p:embeddedFont>
  </p:embeddedFont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rlos Horn" initials="CH" lastIdx="9" clrIdx="0"/>
  <p:cmAuthor id="1" name="richard.sturman" initials="r" lastIdx="1" clrIdx="1"/>
  <p:cmAuthor id="2" name="andrea.bench" initials="a" lastIdx="1" clrIdx="2"/>
  <p:cmAuthor id="3" name="Mayank.Bhanawat" initials="M" lastIdx="3" clrIdx="3"/>
  <p:cmAuthor id="4" name="Douglas Steen" initials="dh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80"/>
    <a:srgbClr val="FFCC00"/>
    <a:srgbClr val="000000"/>
    <a:srgbClr val="336699"/>
    <a:srgbClr val="ECF3FA"/>
    <a:srgbClr val="5191CD"/>
    <a:srgbClr val="66CCFF"/>
    <a:srgbClr val="FF6600"/>
    <a:srgbClr val="94969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1759" autoAdjust="0"/>
  </p:normalViewPr>
  <p:slideViewPr>
    <p:cSldViewPr snapToGrid="0">
      <p:cViewPr>
        <p:scale>
          <a:sx n="68" d="100"/>
          <a:sy n="68" d="100"/>
        </p:scale>
        <p:origin x="-1494" y="-558"/>
      </p:cViewPr>
      <p:guideLst>
        <p:guide orient="horz" pos="144"/>
        <p:guide orient="horz" pos="1200"/>
        <p:guide orient="horz" pos="2736"/>
        <p:guide orient="horz" pos="4176"/>
        <p:guide orient="horz" pos="1488"/>
        <p:guide orient="horz" pos="895"/>
        <p:guide pos="2880"/>
        <p:guide pos="245"/>
        <p:guide pos="893"/>
        <p:guide pos="2119"/>
        <p:guide pos="5303"/>
        <p:guide pos="45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4" d="100"/>
        <a:sy n="84" d="100"/>
      </p:scale>
      <p:origin x="0" y="804"/>
    </p:cViewPr>
  </p:sorterViewPr>
  <p:notesViewPr>
    <p:cSldViewPr snapToGrid="0" showGuides="1">
      <p:cViewPr>
        <p:scale>
          <a:sx n="120" d="100"/>
          <a:sy n="120" d="100"/>
        </p:scale>
        <p:origin x="-294" y="2436"/>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handoutMaster" Target="handoutMasters/handoutMaster1.xml"/><Relationship Id="rId68" Type="http://schemas.openxmlformats.org/officeDocument/2006/relationships/font" Target="fonts/font5.fntdata"/><Relationship Id="rId76" Type="http://schemas.openxmlformats.org/officeDocument/2006/relationships/font" Target="fonts/font13.fntdata"/><Relationship Id="rId84" Type="http://schemas.openxmlformats.org/officeDocument/2006/relationships/font" Target="fonts/font21.fntdata"/><Relationship Id="rId89"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font" Target="fonts/font8.fntdata"/><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font" Target="fonts/font16.fntdata"/><Relationship Id="rId87" Type="http://schemas.openxmlformats.org/officeDocument/2006/relationships/font" Target="fonts/font24.fntdata"/><Relationship Id="rId5" Type="http://schemas.openxmlformats.org/officeDocument/2006/relationships/slideMaster" Target="slideMasters/slideMaster2.xml"/><Relationship Id="rId61" Type="http://schemas.openxmlformats.org/officeDocument/2006/relationships/slide" Target="slides/slide50.xml"/><Relationship Id="rId82" Type="http://schemas.openxmlformats.org/officeDocument/2006/relationships/font" Target="fonts/font19.fntdata"/><Relationship Id="rId90" Type="http://schemas.openxmlformats.org/officeDocument/2006/relationships/viewProps" Target="viewProps.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font" Target="fonts/font22.fntdata"/><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font" Target="fonts/font4.fntdata"/><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1FA552-1FD3-49F1-9230-25854DCDA52E}"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196A8835-4E69-4187-9509-8B889B28532F}">
      <dgm:prSet phldrT="[Text]"/>
      <dgm:spPr/>
      <dgm:t>
        <a:bodyPr/>
        <a:lstStyle/>
        <a:p>
          <a:r>
            <a:rPr lang="en-US" dirty="0" smtClean="0"/>
            <a:t>Set of service packages</a:t>
          </a:r>
          <a:endParaRPr lang="en-US" dirty="0"/>
        </a:p>
      </dgm:t>
    </dgm:pt>
    <dgm:pt modelId="{6D35D073-82F3-4C60-A580-E67F83F935CC}" type="parTrans" cxnId="{C8D47E99-EC7C-484A-963D-BE55D732BA16}">
      <dgm:prSet/>
      <dgm:spPr/>
      <dgm:t>
        <a:bodyPr/>
        <a:lstStyle/>
        <a:p>
          <a:endParaRPr lang="en-US"/>
        </a:p>
      </dgm:t>
    </dgm:pt>
    <dgm:pt modelId="{8059387B-F5C4-48AA-9E9C-CC73227D70DF}" type="sibTrans" cxnId="{C8D47E99-EC7C-484A-963D-BE55D732BA16}">
      <dgm:prSet/>
      <dgm:spPr/>
      <dgm:t>
        <a:bodyPr/>
        <a:lstStyle/>
        <a:p>
          <a:endParaRPr lang="en-US"/>
        </a:p>
      </dgm:t>
    </dgm:pt>
    <dgm:pt modelId="{B94779A4-E2B8-41FB-9DF6-10682A8C44F4}">
      <dgm:prSet phldrT="[Text]"/>
      <dgm:spPr/>
      <dgm:t>
        <a:bodyPr/>
        <a:lstStyle/>
        <a:p>
          <a:r>
            <a:rPr lang="en-US" dirty="0" smtClean="0"/>
            <a:t>End-to-end experience</a:t>
          </a:r>
          <a:endParaRPr lang="en-US" dirty="0"/>
        </a:p>
      </dgm:t>
    </dgm:pt>
    <dgm:pt modelId="{7F028A9A-53EA-42DC-9DF0-3A65A5E25965}" type="parTrans" cxnId="{6474F6C3-07A8-4482-B2AC-C131F942C0CE}">
      <dgm:prSet/>
      <dgm:spPr/>
      <dgm:t>
        <a:bodyPr/>
        <a:lstStyle/>
        <a:p>
          <a:endParaRPr lang="en-US"/>
        </a:p>
      </dgm:t>
    </dgm:pt>
    <dgm:pt modelId="{D0DFBBFA-590C-4386-B62E-258003A2F590}" type="sibTrans" cxnId="{6474F6C3-07A8-4482-B2AC-C131F942C0CE}">
      <dgm:prSet/>
      <dgm:spPr/>
      <dgm:t>
        <a:bodyPr/>
        <a:lstStyle/>
        <a:p>
          <a:endParaRPr lang="en-US"/>
        </a:p>
      </dgm:t>
    </dgm:pt>
    <dgm:pt modelId="{26C4D229-781B-41A3-8102-9C1F55973617}">
      <dgm:prSet phldrT="[Text]"/>
      <dgm:spPr/>
      <dgm:t>
        <a:bodyPr/>
        <a:lstStyle/>
        <a:p>
          <a:r>
            <a:rPr lang="en-US" dirty="0" smtClean="0"/>
            <a:t>Global Operating Model</a:t>
          </a:r>
          <a:endParaRPr lang="en-US" dirty="0"/>
        </a:p>
      </dgm:t>
    </dgm:pt>
    <dgm:pt modelId="{A9276560-819E-426E-97B9-762B8490084E}" type="parTrans" cxnId="{AAC89579-F8BA-4A46-BA5E-4275E5794C57}">
      <dgm:prSet/>
      <dgm:spPr/>
      <dgm:t>
        <a:bodyPr/>
        <a:lstStyle/>
        <a:p>
          <a:endParaRPr lang="en-US"/>
        </a:p>
      </dgm:t>
    </dgm:pt>
    <dgm:pt modelId="{76FAC2FD-0295-487A-AB3D-93C4F196FDA2}" type="sibTrans" cxnId="{AAC89579-F8BA-4A46-BA5E-4275E5794C57}">
      <dgm:prSet/>
      <dgm:spPr/>
      <dgm:t>
        <a:bodyPr/>
        <a:lstStyle/>
        <a:p>
          <a:endParaRPr lang="en-US"/>
        </a:p>
      </dgm:t>
    </dgm:pt>
    <dgm:pt modelId="{C4BB6C97-EA45-4EA5-A136-C0660893A1DA}" type="pres">
      <dgm:prSet presAssocID="{B81FA552-1FD3-49F1-9230-25854DCDA52E}" presName="Name0" presStyleCnt="0">
        <dgm:presLayoutVars>
          <dgm:dir/>
          <dgm:resizeHandles val="exact"/>
        </dgm:presLayoutVars>
      </dgm:prSet>
      <dgm:spPr/>
      <dgm:t>
        <a:bodyPr/>
        <a:lstStyle/>
        <a:p>
          <a:endParaRPr lang="en-US"/>
        </a:p>
      </dgm:t>
    </dgm:pt>
    <dgm:pt modelId="{C49B6AC8-EF58-4F60-831C-9BEAA9C92A68}" type="pres">
      <dgm:prSet presAssocID="{196A8835-4E69-4187-9509-8B889B28532F}" presName="Name5" presStyleLbl="vennNode1" presStyleIdx="0" presStyleCnt="3">
        <dgm:presLayoutVars>
          <dgm:bulletEnabled val="1"/>
        </dgm:presLayoutVars>
      </dgm:prSet>
      <dgm:spPr/>
      <dgm:t>
        <a:bodyPr/>
        <a:lstStyle/>
        <a:p>
          <a:endParaRPr lang="en-US"/>
        </a:p>
      </dgm:t>
    </dgm:pt>
    <dgm:pt modelId="{76166999-092C-4D69-8B21-9267E38BDAA3}" type="pres">
      <dgm:prSet presAssocID="{8059387B-F5C4-48AA-9E9C-CC73227D70DF}" presName="space" presStyleCnt="0"/>
      <dgm:spPr/>
    </dgm:pt>
    <dgm:pt modelId="{AE30D0A9-AB81-4A90-B6E7-761A5D18CAD1}" type="pres">
      <dgm:prSet presAssocID="{B94779A4-E2B8-41FB-9DF6-10682A8C44F4}" presName="Name5" presStyleLbl="vennNode1" presStyleIdx="1" presStyleCnt="3">
        <dgm:presLayoutVars>
          <dgm:bulletEnabled val="1"/>
        </dgm:presLayoutVars>
      </dgm:prSet>
      <dgm:spPr/>
      <dgm:t>
        <a:bodyPr/>
        <a:lstStyle/>
        <a:p>
          <a:endParaRPr lang="en-US"/>
        </a:p>
      </dgm:t>
    </dgm:pt>
    <dgm:pt modelId="{03FB61AD-B46E-4FDF-B786-46D80CE3ACE0}" type="pres">
      <dgm:prSet presAssocID="{D0DFBBFA-590C-4386-B62E-258003A2F590}" presName="space" presStyleCnt="0"/>
      <dgm:spPr/>
    </dgm:pt>
    <dgm:pt modelId="{5C7D403F-F2B9-40AD-814E-8B0B2F0A1AD6}" type="pres">
      <dgm:prSet presAssocID="{26C4D229-781B-41A3-8102-9C1F55973617}" presName="Name5" presStyleLbl="vennNode1" presStyleIdx="2" presStyleCnt="3">
        <dgm:presLayoutVars>
          <dgm:bulletEnabled val="1"/>
        </dgm:presLayoutVars>
      </dgm:prSet>
      <dgm:spPr/>
      <dgm:t>
        <a:bodyPr/>
        <a:lstStyle/>
        <a:p>
          <a:endParaRPr lang="en-US"/>
        </a:p>
      </dgm:t>
    </dgm:pt>
  </dgm:ptLst>
  <dgm:cxnLst>
    <dgm:cxn modelId="{C8D47E99-EC7C-484A-963D-BE55D732BA16}" srcId="{B81FA552-1FD3-49F1-9230-25854DCDA52E}" destId="{196A8835-4E69-4187-9509-8B889B28532F}" srcOrd="0" destOrd="0" parTransId="{6D35D073-82F3-4C60-A580-E67F83F935CC}" sibTransId="{8059387B-F5C4-48AA-9E9C-CC73227D70DF}"/>
    <dgm:cxn modelId="{CFC6B9C6-E14D-4F37-9DA5-4BCBCB8D0CC8}" type="presOf" srcId="{196A8835-4E69-4187-9509-8B889B28532F}" destId="{C49B6AC8-EF58-4F60-831C-9BEAA9C92A68}" srcOrd="0" destOrd="0" presId="urn:microsoft.com/office/officeart/2005/8/layout/venn3"/>
    <dgm:cxn modelId="{18692BE8-79F1-4E4B-A3DD-AF81EF90E746}" type="presOf" srcId="{B94779A4-E2B8-41FB-9DF6-10682A8C44F4}" destId="{AE30D0A9-AB81-4A90-B6E7-761A5D18CAD1}" srcOrd="0" destOrd="0" presId="urn:microsoft.com/office/officeart/2005/8/layout/venn3"/>
    <dgm:cxn modelId="{901DDDFD-6CE7-4DE5-BBBE-68F53E7656E9}" type="presOf" srcId="{26C4D229-781B-41A3-8102-9C1F55973617}" destId="{5C7D403F-F2B9-40AD-814E-8B0B2F0A1AD6}" srcOrd="0" destOrd="0" presId="urn:microsoft.com/office/officeart/2005/8/layout/venn3"/>
    <dgm:cxn modelId="{AAC89579-F8BA-4A46-BA5E-4275E5794C57}" srcId="{B81FA552-1FD3-49F1-9230-25854DCDA52E}" destId="{26C4D229-781B-41A3-8102-9C1F55973617}" srcOrd="2" destOrd="0" parTransId="{A9276560-819E-426E-97B9-762B8490084E}" sibTransId="{76FAC2FD-0295-487A-AB3D-93C4F196FDA2}"/>
    <dgm:cxn modelId="{4EA9F1AD-2A53-435E-97BC-1D9B00342126}" type="presOf" srcId="{B81FA552-1FD3-49F1-9230-25854DCDA52E}" destId="{C4BB6C97-EA45-4EA5-A136-C0660893A1DA}" srcOrd="0" destOrd="0" presId="urn:microsoft.com/office/officeart/2005/8/layout/venn3"/>
    <dgm:cxn modelId="{6474F6C3-07A8-4482-B2AC-C131F942C0CE}" srcId="{B81FA552-1FD3-49F1-9230-25854DCDA52E}" destId="{B94779A4-E2B8-41FB-9DF6-10682A8C44F4}" srcOrd="1" destOrd="0" parTransId="{7F028A9A-53EA-42DC-9DF0-3A65A5E25965}" sibTransId="{D0DFBBFA-590C-4386-B62E-258003A2F590}"/>
    <dgm:cxn modelId="{FB3B3590-FE0E-4210-82B1-AAACED111B6C}" type="presParOf" srcId="{C4BB6C97-EA45-4EA5-A136-C0660893A1DA}" destId="{C49B6AC8-EF58-4F60-831C-9BEAA9C92A68}" srcOrd="0" destOrd="0" presId="urn:microsoft.com/office/officeart/2005/8/layout/venn3"/>
    <dgm:cxn modelId="{760E53A9-776C-415C-82B2-82F25D1433D0}" type="presParOf" srcId="{C4BB6C97-EA45-4EA5-A136-C0660893A1DA}" destId="{76166999-092C-4D69-8B21-9267E38BDAA3}" srcOrd="1" destOrd="0" presId="urn:microsoft.com/office/officeart/2005/8/layout/venn3"/>
    <dgm:cxn modelId="{4004465D-0662-4D13-9A86-459FFE338684}" type="presParOf" srcId="{C4BB6C97-EA45-4EA5-A136-C0660893A1DA}" destId="{AE30D0A9-AB81-4A90-B6E7-761A5D18CAD1}" srcOrd="2" destOrd="0" presId="urn:microsoft.com/office/officeart/2005/8/layout/venn3"/>
    <dgm:cxn modelId="{0903230B-4239-4BD3-9A00-D0BDC2E79007}" type="presParOf" srcId="{C4BB6C97-EA45-4EA5-A136-C0660893A1DA}" destId="{03FB61AD-B46E-4FDF-B786-46D80CE3ACE0}" srcOrd="3" destOrd="0" presId="urn:microsoft.com/office/officeart/2005/8/layout/venn3"/>
    <dgm:cxn modelId="{4C771A7C-DDD5-4C08-B622-06478CA1B887}" type="presParOf" srcId="{C4BB6C97-EA45-4EA5-A136-C0660893A1DA}" destId="{5C7D403F-F2B9-40AD-814E-8B0B2F0A1AD6}"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4123D1-933F-4A22-A6F2-1ADEB0529501}" type="doc">
      <dgm:prSet loTypeId="urn:microsoft.com/office/officeart/2009/3/layout/RandomtoResultProcess" loCatId="process" qsTypeId="urn:microsoft.com/office/officeart/2005/8/quickstyle/simple1" qsCatId="simple" csTypeId="urn:microsoft.com/office/officeart/2005/8/colors/accent1_2" csCatId="accent1" phldr="1"/>
      <dgm:spPr/>
      <dgm:t>
        <a:bodyPr/>
        <a:lstStyle/>
        <a:p>
          <a:endParaRPr lang="en-US"/>
        </a:p>
      </dgm:t>
    </dgm:pt>
    <dgm:pt modelId="{BD9CF0E6-836D-45E1-8567-648C5FDD015F}">
      <dgm:prSet phldrT="[Text]"/>
      <dgm:spPr/>
      <dgm:t>
        <a:bodyPr/>
        <a:lstStyle/>
        <a:p>
          <a:r>
            <a:rPr lang="en-US" dirty="0" smtClean="0"/>
            <a:t>Rich IP and content harvested globally</a:t>
          </a:r>
          <a:endParaRPr lang="en-US" dirty="0"/>
        </a:p>
      </dgm:t>
    </dgm:pt>
    <dgm:pt modelId="{3C36E142-E3EE-4088-98B1-8CF57589B6D9}" type="parTrans" cxnId="{3952766C-AE2E-4E02-9F1F-482F7FD1819A}">
      <dgm:prSet/>
      <dgm:spPr/>
      <dgm:t>
        <a:bodyPr/>
        <a:lstStyle/>
        <a:p>
          <a:endParaRPr lang="en-US"/>
        </a:p>
      </dgm:t>
    </dgm:pt>
    <dgm:pt modelId="{10E30AF7-9E8B-47C0-8DBA-BCE6D9E9D629}" type="sibTrans" cxnId="{3952766C-AE2E-4E02-9F1F-482F7FD1819A}">
      <dgm:prSet/>
      <dgm:spPr/>
      <dgm:t>
        <a:bodyPr/>
        <a:lstStyle/>
        <a:p>
          <a:endParaRPr lang="en-US"/>
        </a:p>
      </dgm:t>
    </dgm:pt>
    <dgm:pt modelId="{A223CABC-AC7A-4D7F-B291-01DCDB3C0C21}">
      <dgm:prSet phldrT="[Text]"/>
      <dgm:spPr/>
      <dgm:t>
        <a:bodyPr/>
        <a:lstStyle/>
        <a:p>
          <a:r>
            <a:rPr lang="en-US" dirty="0" smtClean="0"/>
            <a:t>Seamless integrated experience</a:t>
          </a:r>
          <a:endParaRPr lang="en-US" dirty="0"/>
        </a:p>
      </dgm:t>
    </dgm:pt>
    <dgm:pt modelId="{DB16033E-C3B8-452D-9FD3-979E4EC33ECA}" type="parTrans" cxnId="{FF1387F9-C28A-48F0-A578-296C416DC8C0}">
      <dgm:prSet/>
      <dgm:spPr/>
      <dgm:t>
        <a:bodyPr/>
        <a:lstStyle/>
        <a:p>
          <a:endParaRPr lang="en-US"/>
        </a:p>
      </dgm:t>
    </dgm:pt>
    <dgm:pt modelId="{3CF6EFEE-B0F6-4ED0-9A10-7DDDB7ECBEC6}" type="sibTrans" cxnId="{FF1387F9-C28A-48F0-A578-296C416DC8C0}">
      <dgm:prSet/>
      <dgm:spPr/>
      <dgm:t>
        <a:bodyPr/>
        <a:lstStyle/>
        <a:p>
          <a:endParaRPr lang="en-US"/>
        </a:p>
      </dgm:t>
    </dgm:pt>
    <dgm:pt modelId="{F2B930D5-3068-4EE4-B150-1C4EF5FEA436}">
      <dgm:prSet phldrT="[Text]"/>
      <dgm:spPr/>
      <dgm:t>
        <a:bodyPr/>
        <a:lstStyle/>
        <a:p>
          <a:r>
            <a:rPr lang="en-US" dirty="0" smtClean="0"/>
            <a:t>Globally accessible network of people and services</a:t>
          </a:r>
          <a:endParaRPr lang="en-US" dirty="0"/>
        </a:p>
      </dgm:t>
    </dgm:pt>
    <dgm:pt modelId="{A0CB76E4-E3C3-475A-83BD-40DC0E6146FC}" type="parTrans" cxnId="{27F60797-8637-4755-892A-E07A8AD49D77}">
      <dgm:prSet/>
      <dgm:spPr/>
      <dgm:t>
        <a:bodyPr/>
        <a:lstStyle/>
        <a:p>
          <a:endParaRPr lang="en-US"/>
        </a:p>
      </dgm:t>
    </dgm:pt>
    <dgm:pt modelId="{521CE7FF-2947-411A-9B88-160256E38161}" type="sibTrans" cxnId="{27F60797-8637-4755-892A-E07A8AD49D77}">
      <dgm:prSet/>
      <dgm:spPr/>
      <dgm:t>
        <a:bodyPr/>
        <a:lstStyle/>
        <a:p>
          <a:endParaRPr lang="en-US"/>
        </a:p>
      </dgm:t>
    </dgm:pt>
    <dgm:pt modelId="{26596EA2-CBFC-4D00-A9FA-CD0D9688C9CF}" type="pres">
      <dgm:prSet presAssocID="{5A4123D1-933F-4A22-A6F2-1ADEB0529501}" presName="Name0" presStyleCnt="0">
        <dgm:presLayoutVars>
          <dgm:dir/>
          <dgm:animOne val="branch"/>
          <dgm:animLvl val="lvl"/>
        </dgm:presLayoutVars>
      </dgm:prSet>
      <dgm:spPr/>
      <dgm:t>
        <a:bodyPr/>
        <a:lstStyle/>
        <a:p>
          <a:endParaRPr lang="en-US"/>
        </a:p>
      </dgm:t>
    </dgm:pt>
    <dgm:pt modelId="{649B2418-BA9B-4026-B32D-5A0395C17F15}" type="pres">
      <dgm:prSet presAssocID="{BD9CF0E6-836D-45E1-8567-648C5FDD015F}" presName="chaos" presStyleCnt="0"/>
      <dgm:spPr/>
    </dgm:pt>
    <dgm:pt modelId="{73D0F73F-074B-4423-8C82-DF2B4A8DB8BE}" type="pres">
      <dgm:prSet presAssocID="{BD9CF0E6-836D-45E1-8567-648C5FDD015F}" presName="parTx1" presStyleLbl="revTx" presStyleIdx="0" presStyleCnt="2"/>
      <dgm:spPr/>
      <dgm:t>
        <a:bodyPr/>
        <a:lstStyle/>
        <a:p>
          <a:endParaRPr lang="en-US"/>
        </a:p>
      </dgm:t>
    </dgm:pt>
    <dgm:pt modelId="{72E64E89-12F8-4B29-A436-EAFECEE626A3}" type="pres">
      <dgm:prSet presAssocID="{BD9CF0E6-836D-45E1-8567-648C5FDD015F}" presName="c1" presStyleLbl="node1" presStyleIdx="0" presStyleCnt="19"/>
      <dgm:spPr/>
    </dgm:pt>
    <dgm:pt modelId="{A6F48225-5C41-43B0-BAA1-CAF8F33CD940}" type="pres">
      <dgm:prSet presAssocID="{BD9CF0E6-836D-45E1-8567-648C5FDD015F}" presName="c2" presStyleLbl="node1" presStyleIdx="1" presStyleCnt="19"/>
      <dgm:spPr/>
    </dgm:pt>
    <dgm:pt modelId="{F919ECE6-3C99-4CD7-8A3B-159F89C25D8E}" type="pres">
      <dgm:prSet presAssocID="{BD9CF0E6-836D-45E1-8567-648C5FDD015F}" presName="c3" presStyleLbl="node1" presStyleIdx="2" presStyleCnt="19"/>
      <dgm:spPr/>
    </dgm:pt>
    <dgm:pt modelId="{8B38E7C7-A860-43EB-A020-AD2637B34C40}" type="pres">
      <dgm:prSet presAssocID="{BD9CF0E6-836D-45E1-8567-648C5FDD015F}" presName="c4" presStyleLbl="node1" presStyleIdx="3" presStyleCnt="19"/>
      <dgm:spPr/>
    </dgm:pt>
    <dgm:pt modelId="{C781047D-E3AD-4B51-9DB2-B8D6DF4820C9}" type="pres">
      <dgm:prSet presAssocID="{BD9CF0E6-836D-45E1-8567-648C5FDD015F}" presName="c5" presStyleLbl="node1" presStyleIdx="4" presStyleCnt="19"/>
      <dgm:spPr/>
    </dgm:pt>
    <dgm:pt modelId="{9F680D32-AD07-4544-AE1C-FB75D9FAB52E}" type="pres">
      <dgm:prSet presAssocID="{BD9CF0E6-836D-45E1-8567-648C5FDD015F}" presName="c6" presStyleLbl="node1" presStyleIdx="5" presStyleCnt="19"/>
      <dgm:spPr/>
    </dgm:pt>
    <dgm:pt modelId="{A7DAC40C-9469-4B3C-8D44-051A93043780}" type="pres">
      <dgm:prSet presAssocID="{BD9CF0E6-836D-45E1-8567-648C5FDD015F}" presName="c7" presStyleLbl="node1" presStyleIdx="6" presStyleCnt="19"/>
      <dgm:spPr/>
    </dgm:pt>
    <dgm:pt modelId="{8EC67B41-5F16-4840-BB94-BB5577E578D1}" type="pres">
      <dgm:prSet presAssocID="{BD9CF0E6-836D-45E1-8567-648C5FDD015F}" presName="c8" presStyleLbl="node1" presStyleIdx="7" presStyleCnt="19"/>
      <dgm:spPr/>
    </dgm:pt>
    <dgm:pt modelId="{8A2096EE-2119-447E-B230-07F5A6CA1A4F}" type="pres">
      <dgm:prSet presAssocID="{BD9CF0E6-836D-45E1-8567-648C5FDD015F}" presName="c9" presStyleLbl="node1" presStyleIdx="8" presStyleCnt="19"/>
      <dgm:spPr/>
    </dgm:pt>
    <dgm:pt modelId="{91C0ADA6-32EA-4089-A066-8DA970062118}" type="pres">
      <dgm:prSet presAssocID="{BD9CF0E6-836D-45E1-8567-648C5FDD015F}" presName="c10" presStyleLbl="node1" presStyleIdx="9" presStyleCnt="19"/>
      <dgm:spPr/>
    </dgm:pt>
    <dgm:pt modelId="{C9F14661-24E2-45B9-B4FF-F7D74B8BBF7D}" type="pres">
      <dgm:prSet presAssocID="{BD9CF0E6-836D-45E1-8567-648C5FDD015F}" presName="c11" presStyleLbl="node1" presStyleIdx="10" presStyleCnt="19"/>
      <dgm:spPr/>
    </dgm:pt>
    <dgm:pt modelId="{42959FB0-9504-4485-9B0A-9B10037D38A6}" type="pres">
      <dgm:prSet presAssocID="{BD9CF0E6-836D-45E1-8567-648C5FDD015F}" presName="c12" presStyleLbl="node1" presStyleIdx="11" presStyleCnt="19"/>
      <dgm:spPr/>
    </dgm:pt>
    <dgm:pt modelId="{04505414-67D6-4C71-80EE-2A994522FA9F}" type="pres">
      <dgm:prSet presAssocID="{BD9CF0E6-836D-45E1-8567-648C5FDD015F}" presName="c13" presStyleLbl="node1" presStyleIdx="12" presStyleCnt="19"/>
      <dgm:spPr/>
    </dgm:pt>
    <dgm:pt modelId="{43FB8843-1311-416E-BD35-29ED862AFAE5}" type="pres">
      <dgm:prSet presAssocID="{BD9CF0E6-836D-45E1-8567-648C5FDD015F}" presName="c14" presStyleLbl="node1" presStyleIdx="13" presStyleCnt="19"/>
      <dgm:spPr/>
    </dgm:pt>
    <dgm:pt modelId="{B9A8F324-E7E0-48EB-89E9-3F5C74899EC3}" type="pres">
      <dgm:prSet presAssocID="{BD9CF0E6-836D-45E1-8567-648C5FDD015F}" presName="c15" presStyleLbl="node1" presStyleIdx="14" presStyleCnt="19"/>
      <dgm:spPr/>
    </dgm:pt>
    <dgm:pt modelId="{5E7B166F-FBC0-42EA-AE99-4F663B4ED498}" type="pres">
      <dgm:prSet presAssocID="{BD9CF0E6-836D-45E1-8567-648C5FDD015F}" presName="c16" presStyleLbl="node1" presStyleIdx="15" presStyleCnt="19"/>
      <dgm:spPr/>
    </dgm:pt>
    <dgm:pt modelId="{D47BB831-299A-4220-A750-5A7C4B4A2484}" type="pres">
      <dgm:prSet presAssocID="{BD9CF0E6-836D-45E1-8567-648C5FDD015F}" presName="c17" presStyleLbl="node1" presStyleIdx="16" presStyleCnt="19"/>
      <dgm:spPr/>
    </dgm:pt>
    <dgm:pt modelId="{24A467DC-B47A-48EA-BB49-EC737C249C5E}" type="pres">
      <dgm:prSet presAssocID="{BD9CF0E6-836D-45E1-8567-648C5FDD015F}" presName="c18" presStyleLbl="node1" presStyleIdx="17" presStyleCnt="19"/>
      <dgm:spPr/>
    </dgm:pt>
    <dgm:pt modelId="{B5ED5647-913F-4DB1-81B5-78E4311ED9E3}" type="pres">
      <dgm:prSet presAssocID="{10E30AF7-9E8B-47C0-8DBA-BCE6D9E9D629}" presName="chevronComposite1" presStyleCnt="0"/>
      <dgm:spPr/>
    </dgm:pt>
    <dgm:pt modelId="{09F57278-6946-4F3C-ADB9-64CC658227BE}" type="pres">
      <dgm:prSet presAssocID="{10E30AF7-9E8B-47C0-8DBA-BCE6D9E9D629}" presName="chevron1" presStyleLbl="sibTrans2D1" presStyleIdx="0" presStyleCnt="2"/>
      <dgm:spPr/>
    </dgm:pt>
    <dgm:pt modelId="{2BD9316A-7B3A-4CFC-9A68-EB76E9AE355E}" type="pres">
      <dgm:prSet presAssocID="{10E30AF7-9E8B-47C0-8DBA-BCE6D9E9D629}" presName="spChevron1" presStyleCnt="0"/>
      <dgm:spPr/>
    </dgm:pt>
    <dgm:pt modelId="{2A7B6E8F-0667-48E7-B98B-01F9799992D0}" type="pres">
      <dgm:prSet presAssocID="{F2B930D5-3068-4EE4-B150-1C4EF5FEA436}" presName="middle" presStyleCnt="0"/>
      <dgm:spPr/>
    </dgm:pt>
    <dgm:pt modelId="{4D27D98D-9EC0-4FE0-91AF-867EF787C9B5}" type="pres">
      <dgm:prSet presAssocID="{F2B930D5-3068-4EE4-B150-1C4EF5FEA436}" presName="parTxMid" presStyleLbl="revTx" presStyleIdx="1" presStyleCnt="2"/>
      <dgm:spPr/>
      <dgm:t>
        <a:bodyPr/>
        <a:lstStyle/>
        <a:p>
          <a:endParaRPr lang="en-US"/>
        </a:p>
      </dgm:t>
    </dgm:pt>
    <dgm:pt modelId="{761F14A4-7714-45EE-9191-1E695B47EE2E}" type="pres">
      <dgm:prSet presAssocID="{F2B930D5-3068-4EE4-B150-1C4EF5FEA436}" presName="spMid" presStyleCnt="0"/>
      <dgm:spPr/>
    </dgm:pt>
    <dgm:pt modelId="{0B492607-43D1-483F-A64D-7E3977374760}" type="pres">
      <dgm:prSet presAssocID="{521CE7FF-2947-411A-9B88-160256E38161}" presName="chevronComposite1" presStyleCnt="0"/>
      <dgm:spPr/>
    </dgm:pt>
    <dgm:pt modelId="{AA5F9136-8690-453E-A3E9-86C6C3BEEE22}" type="pres">
      <dgm:prSet presAssocID="{521CE7FF-2947-411A-9B88-160256E38161}" presName="chevron1" presStyleLbl="sibTrans2D1" presStyleIdx="1" presStyleCnt="2"/>
      <dgm:spPr/>
    </dgm:pt>
    <dgm:pt modelId="{005AF9E7-F8CA-40AC-92C3-2C204287DAC8}" type="pres">
      <dgm:prSet presAssocID="{521CE7FF-2947-411A-9B88-160256E38161}" presName="spChevron1" presStyleCnt="0"/>
      <dgm:spPr/>
    </dgm:pt>
    <dgm:pt modelId="{75AE1A14-433D-446F-AEA4-360B2A90FD85}" type="pres">
      <dgm:prSet presAssocID="{A223CABC-AC7A-4D7F-B291-01DCDB3C0C21}" presName="last" presStyleCnt="0"/>
      <dgm:spPr/>
    </dgm:pt>
    <dgm:pt modelId="{67788A5A-CF2A-4421-9885-EDAE90009B75}" type="pres">
      <dgm:prSet presAssocID="{A223CABC-AC7A-4D7F-B291-01DCDB3C0C21}" presName="circleTx" presStyleLbl="node1" presStyleIdx="18" presStyleCnt="19"/>
      <dgm:spPr/>
      <dgm:t>
        <a:bodyPr/>
        <a:lstStyle/>
        <a:p>
          <a:endParaRPr lang="en-US"/>
        </a:p>
      </dgm:t>
    </dgm:pt>
    <dgm:pt modelId="{4CF337EB-3A3A-4FB0-86C0-84D20DC7AAD3}" type="pres">
      <dgm:prSet presAssocID="{A223CABC-AC7A-4D7F-B291-01DCDB3C0C21}" presName="spN" presStyleCnt="0"/>
      <dgm:spPr/>
    </dgm:pt>
  </dgm:ptLst>
  <dgm:cxnLst>
    <dgm:cxn modelId="{3952766C-AE2E-4E02-9F1F-482F7FD1819A}" srcId="{5A4123D1-933F-4A22-A6F2-1ADEB0529501}" destId="{BD9CF0E6-836D-45E1-8567-648C5FDD015F}" srcOrd="0" destOrd="0" parTransId="{3C36E142-E3EE-4088-98B1-8CF57589B6D9}" sibTransId="{10E30AF7-9E8B-47C0-8DBA-BCE6D9E9D629}"/>
    <dgm:cxn modelId="{62D12194-DD26-469C-AF1C-A6EE23A0781C}" type="presOf" srcId="{A223CABC-AC7A-4D7F-B291-01DCDB3C0C21}" destId="{67788A5A-CF2A-4421-9885-EDAE90009B75}" srcOrd="0" destOrd="0" presId="urn:microsoft.com/office/officeart/2009/3/layout/RandomtoResultProcess"/>
    <dgm:cxn modelId="{116575FC-609D-447C-A63B-257B26D37884}" type="presOf" srcId="{BD9CF0E6-836D-45E1-8567-648C5FDD015F}" destId="{73D0F73F-074B-4423-8C82-DF2B4A8DB8BE}" srcOrd="0" destOrd="0" presId="urn:microsoft.com/office/officeart/2009/3/layout/RandomtoResultProcess"/>
    <dgm:cxn modelId="{27F60797-8637-4755-892A-E07A8AD49D77}" srcId="{5A4123D1-933F-4A22-A6F2-1ADEB0529501}" destId="{F2B930D5-3068-4EE4-B150-1C4EF5FEA436}" srcOrd="1" destOrd="0" parTransId="{A0CB76E4-E3C3-475A-83BD-40DC0E6146FC}" sibTransId="{521CE7FF-2947-411A-9B88-160256E38161}"/>
    <dgm:cxn modelId="{EA03700D-574E-475C-BF15-3137F3B3FC1A}" type="presOf" srcId="{F2B930D5-3068-4EE4-B150-1C4EF5FEA436}" destId="{4D27D98D-9EC0-4FE0-91AF-867EF787C9B5}" srcOrd="0" destOrd="0" presId="urn:microsoft.com/office/officeart/2009/3/layout/RandomtoResultProcess"/>
    <dgm:cxn modelId="{FF1387F9-C28A-48F0-A578-296C416DC8C0}" srcId="{5A4123D1-933F-4A22-A6F2-1ADEB0529501}" destId="{A223CABC-AC7A-4D7F-B291-01DCDB3C0C21}" srcOrd="2" destOrd="0" parTransId="{DB16033E-C3B8-452D-9FD3-979E4EC33ECA}" sibTransId="{3CF6EFEE-B0F6-4ED0-9A10-7DDDB7ECBEC6}"/>
    <dgm:cxn modelId="{C418F517-A5DB-40D4-8A63-046CED9547CF}" type="presOf" srcId="{5A4123D1-933F-4A22-A6F2-1ADEB0529501}" destId="{26596EA2-CBFC-4D00-A9FA-CD0D9688C9CF}" srcOrd="0" destOrd="0" presId="urn:microsoft.com/office/officeart/2009/3/layout/RandomtoResultProcess"/>
    <dgm:cxn modelId="{2E30C10B-CD18-4991-AE81-40366A89D908}" type="presParOf" srcId="{26596EA2-CBFC-4D00-A9FA-CD0D9688C9CF}" destId="{649B2418-BA9B-4026-B32D-5A0395C17F15}" srcOrd="0" destOrd="0" presId="urn:microsoft.com/office/officeart/2009/3/layout/RandomtoResultProcess"/>
    <dgm:cxn modelId="{F0802326-D56A-4775-BEE2-70E83EB0FEB4}" type="presParOf" srcId="{649B2418-BA9B-4026-B32D-5A0395C17F15}" destId="{73D0F73F-074B-4423-8C82-DF2B4A8DB8BE}" srcOrd="0" destOrd="0" presId="urn:microsoft.com/office/officeart/2009/3/layout/RandomtoResultProcess"/>
    <dgm:cxn modelId="{A86E4240-B41B-4702-8538-1F3A5B96A47A}" type="presParOf" srcId="{649B2418-BA9B-4026-B32D-5A0395C17F15}" destId="{72E64E89-12F8-4B29-A436-EAFECEE626A3}" srcOrd="1" destOrd="0" presId="urn:microsoft.com/office/officeart/2009/3/layout/RandomtoResultProcess"/>
    <dgm:cxn modelId="{A01E45AE-E00C-4038-B710-9217A386C3D3}" type="presParOf" srcId="{649B2418-BA9B-4026-B32D-5A0395C17F15}" destId="{A6F48225-5C41-43B0-BAA1-CAF8F33CD940}" srcOrd="2" destOrd="0" presId="urn:microsoft.com/office/officeart/2009/3/layout/RandomtoResultProcess"/>
    <dgm:cxn modelId="{48C686EF-4CFC-459C-99AD-E1AE1A808B44}" type="presParOf" srcId="{649B2418-BA9B-4026-B32D-5A0395C17F15}" destId="{F919ECE6-3C99-4CD7-8A3B-159F89C25D8E}" srcOrd="3" destOrd="0" presId="urn:microsoft.com/office/officeart/2009/3/layout/RandomtoResultProcess"/>
    <dgm:cxn modelId="{E463C455-E60F-4718-ADFA-F33C9DAC63D7}" type="presParOf" srcId="{649B2418-BA9B-4026-B32D-5A0395C17F15}" destId="{8B38E7C7-A860-43EB-A020-AD2637B34C40}" srcOrd="4" destOrd="0" presId="urn:microsoft.com/office/officeart/2009/3/layout/RandomtoResultProcess"/>
    <dgm:cxn modelId="{4FC9B39F-31C9-4E93-AB38-B080DC6B7DCD}" type="presParOf" srcId="{649B2418-BA9B-4026-B32D-5A0395C17F15}" destId="{C781047D-E3AD-4B51-9DB2-B8D6DF4820C9}" srcOrd="5" destOrd="0" presId="urn:microsoft.com/office/officeart/2009/3/layout/RandomtoResultProcess"/>
    <dgm:cxn modelId="{C87D406C-2DEC-4FAB-968C-86AB1A445A74}" type="presParOf" srcId="{649B2418-BA9B-4026-B32D-5A0395C17F15}" destId="{9F680D32-AD07-4544-AE1C-FB75D9FAB52E}" srcOrd="6" destOrd="0" presId="urn:microsoft.com/office/officeart/2009/3/layout/RandomtoResultProcess"/>
    <dgm:cxn modelId="{23281B14-A5D9-400D-A54E-36A22499063D}" type="presParOf" srcId="{649B2418-BA9B-4026-B32D-5A0395C17F15}" destId="{A7DAC40C-9469-4B3C-8D44-051A93043780}" srcOrd="7" destOrd="0" presId="urn:microsoft.com/office/officeart/2009/3/layout/RandomtoResultProcess"/>
    <dgm:cxn modelId="{A77C6474-82A4-40BF-88B8-CF6218BC49EF}" type="presParOf" srcId="{649B2418-BA9B-4026-B32D-5A0395C17F15}" destId="{8EC67B41-5F16-4840-BB94-BB5577E578D1}" srcOrd="8" destOrd="0" presId="urn:microsoft.com/office/officeart/2009/3/layout/RandomtoResultProcess"/>
    <dgm:cxn modelId="{60FC3626-1537-4F98-9E44-10B4C4246256}" type="presParOf" srcId="{649B2418-BA9B-4026-B32D-5A0395C17F15}" destId="{8A2096EE-2119-447E-B230-07F5A6CA1A4F}" srcOrd="9" destOrd="0" presId="urn:microsoft.com/office/officeart/2009/3/layout/RandomtoResultProcess"/>
    <dgm:cxn modelId="{41D426F2-1EEC-48B0-9BE5-32E8E3506FA4}" type="presParOf" srcId="{649B2418-BA9B-4026-B32D-5A0395C17F15}" destId="{91C0ADA6-32EA-4089-A066-8DA970062118}" srcOrd="10" destOrd="0" presId="urn:microsoft.com/office/officeart/2009/3/layout/RandomtoResultProcess"/>
    <dgm:cxn modelId="{17EF7F25-89D2-4176-97BB-7D84335FA098}" type="presParOf" srcId="{649B2418-BA9B-4026-B32D-5A0395C17F15}" destId="{C9F14661-24E2-45B9-B4FF-F7D74B8BBF7D}" srcOrd="11" destOrd="0" presId="urn:microsoft.com/office/officeart/2009/3/layout/RandomtoResultProcess"/>
    <dgm:cxn modelId="{F9313277-3022-4EE3-A134-8245C3843564}" type="presParOf" srcId="{649B2418-BA9B-4026-B32D-5A0395C17F15}" destId="{42959FB0-9504-4485-9B0A-9B10037D38A6}" srcOrd="12" destOrd="0" presId="urn:microsoft.com/office/officeart/2009/3/layout/RandomtoResultProcess"/>
    <dgm:cxn modelId="{E6F7BFED-DA8C-4C29-8A0C-977E84553E65}" type="presParOf" srcId="{649B2418-BA9B-4026-B32D-5A0395C17F15}" destId="{04505414-67D6-4C71-80EE-2A994522FA9F}" srcOrd="13" destOrd="0" presId="urn:microsoft.com/office/officeart/2009/3/layout/RandomtoResultProcess"/>
    <dgm:cxn modelId="{987A2383-6FA9-4EF9-A1A5-12AA0C112D22}" type="presParOf" srcId="{649B2418-BA9B-4026-B32D-5A0395C17F15}" destId="{43FB8843-1311-416E-BD35-29ED862AFAE5}" srcOrd="14" destOrd="0" presId="urn:microsoft.com/office/officeart/2009/3/layout/RandomtoResultProcess"/>
    <dgm:cxn modelId="{60CFBA0C-09EE-43A2-BB1B-048C26A64D2F}" type="presParOf" srcId="{649B2418-BA9B-4026-B32D-5A0395C17F15}" destId="{B9A8F324-E7E0-48EB-89E9-3F5C74899EC3}" srcOrd="15" destOrd="0" presId="urn:microsoft.com/office/officeart/2009/3/layout/RandomtoResultProcess"/>
    <dgm:cxn modelId="{F79C67B5-D37A-4F26-B354-F321F15C026C}" type="presParOf" srcId="{649B2418-BA9B-4026-B32D-5A0395C17F15}" destId="{5E7B166F-FBC0-42EA-AE99-4F663B4ED498}" srcOrd="16" destOrd="0" presId="urn:microsoft.com/office/officeart/2009/3/layout/RandomtoResultProcess"/>
    <dgm:cxn modelId="{20816612-7CD0-489D-96DF-72C4D059BF9B}" type="presParOf" srcId="{649B2418-BA9B-4026-B32D-5A0395C17F15}" destId="{D47BB831-299A-4220-A750-5A7C4B4A2484}" srcOrd="17" destOrd="0" presId="urn:microsoft.com/office/officeart/2009/3/layout/RandomtoResultProcess"/>
    <dgm:cxn modelId="{83EEF843-836C-4ADB-9A2C-38113902B11F}" type="presParOf" srcId="{649B2418-BA9B-4026-B32D-5A0395C17F15}" destId="{24A467DC-B47A-48EA-BB49-EC737C249C5E}" srcOrd="18" destOrd="0" presId="urn:microsoft.com/office/officeart/2009/3/layout/RandomtoResultProcess"/>
    <dgm:cxn modelId="{3D116305-906C-4816-8B4E-88D5B8E14302}" type="presParOf" srcId="{26596EA2-CBFC-4D00-A9FA-CD0D9688C9CF}" destId="{B5ED5647-913F-4DB1-81B5-78E4311ED9E3}" srcOrd="1" destOrd="0" presId="urn:microsoft.com/office/officeart/2009/3/layout/RandomtoResultProcess"/>
    <dgm:cxn modelId="{500E17EA-25BD-4E28-8E5A-2AC97B971BEF}" type="presParOf" srcId="{B5ED5647-913F-4DB1-81B5-78E4311ED9E3}" destId="{09F57278-6946-4F3C-ADB9-64CC658227BE}" srcOrd="0" destOrd="0" presId="urn:microsoft.com/office/officeart/2009/3/layout/RandomtoResultProcess"/>
    <dgm:cxn modelId="{6314E665-DE99-478B-AA0F-531D1B679244}" type="presParOf" srcId="{B5ED5647-913F-4DB1-81B5-78E4311ED9E3}" destId="{2BD9316A-7B3A-4CFC-9A68-EB76E9AE355E}" srcOrd="1" destOrd="0" presId="urn:microsoft.com/office/officeart/2009/3/layout/RandomtoResultProcess"/>
    <dgm:cxn modelId="{C799BDDE-73F8-4712-88A2-02F08D711907}" type="presParOf" srcId="{26596EA2-CBFC-4D00-A9FA-CD0D9688C9CF}" destId="{2A7B6E8F-0667-48E7-B98B-01F9799992D0}" srcOrd="2" destOrd="0" presId="urn:microsoft.com/office/officeart/2009/3/layout/RandomtoResultProcess"/>
    <dgm:cxn modelId="{2C56C374-B32A-48A3-8EB3-3B34D58BA964}" type="presParOf" srcId="{2A7B6E8F-0667-48E7-B98B-01F9799992D0}" destId="{4D27D98D-9EC0-4FE0-91AF-867EF787C9B5}" srcOrd="0" destOrd="0" presId="urn:microsoft.com/office/officeart/2009/3/layout/RandomtoResultProcess"/>
    <dgm:cxn modelId="{AA83927D-997A-4D99-B721-19545B3E616B}" type="presParOf" srcId="{2A7B6E8F-0667-48E7-B98B-01F9799992D0}" destId="{761F14A4-7714-45EE-9191-1E695B47EE2E}" srcOrd="1" destOrd="0" presId="urn:microsoft.com/office/officeart/2009/3/layout/RandomtoResultProcess"/>
    <dgm:cxn modelId="{865BF3A3-1903-4893-84A9-F9D5D2B8B1F3}" type="presParOf" srcId="{26596EA2-CBFC-4D00-A9FA-CD0D9688C9CF}" destId="{0B492607-43D1-483F-A64D-7E3977374760}" srcOrd="3" destOrd="0" presId="urn:microsoft.com/office/officeart/2009/3/layout/RandomtoResultProcess"/>
    <dgm:cxn modelId="{A81F2AC4-2203-4386-9FC8-1D84968C0C68}" type="presParOf" srcId="{0B492607-43D1-483F-A64D-7E3977374760}" destId="{AA5F9136-8690-453E-A3E9-86C6C3BEEE22}" srcOrd="0" destOrd="0" presId="urn:microsoft.com/office/officeart/2009/3/layout/RandomtoResultProcess"/>
    <dgm:cxn modelId="{62F09AFD-DCF9-4ECF-9F2C-0F42A0195E4B}" type="presParOf" srcId="{0B492607-43D1-483F-A64D-7E3977374760}" destId="{005AF9E7-F8CA-40AC-92C3-2C204287DAC8}" srcOrd="1" destOrd="0" presId="urn:microsoft.com/office/officeart/2009/3/layout/RandomtoResultProcess"/>
    <dgm:cxn modelId="{579BAC46-13DE-4025-B729-284F9533DFEB}" type="presParOf" srcId="{26596EA2-CBFC-4D00-A9FA-CD0D9688C9CF}" destId="{75AE1A14-433D-446F-AEA4-360B2A90FD85}" srcOrd="4" destOrd="0" presId="urn:microsoft.com/office/officeart/2009/3/layout/RandomtoResultProcess"/>
    <dgm:cxn modelId="{BDBD477D-1AFA-44F1-AD24-90C097DDE94C}" type="presParOf" srcId="{75AE1A14-433D-446F-AEA4-360B2A90FD85}" destId="{67788A5A-CF2A-4421-9885-EDAE90009B75}" srcOrd="0" destOrd="0" presId="urn:microsoft.com/office/officeart/2009/3/layout/RandomtoResultProcess"/>
    <dgm:cxn modelId="{BC748D43-D935-454E-A8C1-F0E7CBE5CC04}" type="presParOf" srcId="{75AE1A14-433D-446F-AEA4-360B2A90FD85}" destId="{4CF337EB-3A3A-4FB0-86C0-84D20DC7AAD3}" srcOrd="1" destOrd="0" presId="urn:microsoft.com/office/officeart/2009/3/layout/RandomtoResult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B6AC8-EF58-4F60-831C-9BEAA9C92A68}">
      <dsp:nvSpPr>
        <dsp:cNvPr id="0" name=""/>
        <dsp:cNvSpPr/>
      </dsp:nvSpPr>
      <dsp:spPr>
        <a:xfrm>
          <a:off x="1620" y="562993"/>
          <a:ext cx="1417245" cy="141724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996" tIns="17780" rIns="77996" bIns="17780" numCol="1" spcCol="1270" anchor="ctr" anchorCtr="0">
          <a:noAutofit/>
        </a:bodyPr>
        <a:lstStyle/>
        <a:p>
          <a:pPr lvl="0" algn="ctr" defTabSz="622300">
            <a:lnSpc>
              <a:spcPct val="90000"/>
            </a:lnSpc>
            <a:spcBef>
              <a:spcPct val="0"/>
            </a:spcBef>
            <a:spcAft>
              <a:spcPct val="35000"/>
            </a:spcAft>
          </a:pPr>
          <a:r>
            <a:rPr lang="en-US" sz="1400" kern="1200" dirty="0" smtClean="0"/>
            <a:t>Set of service packages</a:t>
          </a:r>
          <a:endParaRPr lang="en-US" sz="1400" kern="1200" dirty="0"/>
        </a:p>
      </dsp:txBody>
      <dsp:txXfrm>
        <a:off x="209171" y="770544"/>
        <a:ext cx="1002143" cy="1002143"/>
      </dsp:txXfrm>
    </dsp:sp>
    <dsp:sp modelId="{AE30D0A9-AB81-4A90-B6E7-761A5D18CAD1}">
      <dsp:nvSpPr>
        <dsp:cNvPr id="0" name=""/>
        <dsp:cNvSpPr/>
      </dsp:nvSpPr>
      <dsp:spPr>
        <a:xfrm>
          <a:off x="1135417" y="562993"/>
          <a:ext cx="1417245" cy="141724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996" tIns="17780" rIns="77996" bIns="17780" numCol="1" spcCol="1270" anchor="ctr" anchorCtr="0">
          <a:noAutofit/>
        </a:bodyPr>
        <a:lstStyle/>
        <a:p>
          <a:pPr lvl="0" algn="ctr" defTabSz="622300">
            <a:lnSpc>
              <a:spcPct val="90000"/>
            </a:lnSpc>
            <a:spcBef>
              <a:spcPct val="0"/>
            </a:spcBef>
            <a:spcAft>
              <a:spcPct val="35000"/>
            </a:spcAft>
          </a:pPr>
          <a:r>
            <a:rPr lang="en-US" sz="1400" kern="1200" dirty="0" smtClean="0"/>
            <a:t>End-to-end experience</a:t>
          </a:r>
          <a:endParaRPr lang="en-US" sz="1400" kern="1200" dirty="0"/>
        </a:p>
      </dsp:txBody>
      <dsp:txXfrm>
        <a:off x="1342968" y="770544"/>
        <a:ext cx="1002143" cy="1002143"/>
      </dsp:txXfrm>
    </dsp:sp>
    <dsp:sp modelId="{5C7D403F-F2B9-40AD-814E-8B0B2F0A1AD6}">
      <dsp:nvSpPr>
        <dsp:cNvPr id="0" name=""/>
        <dsp:cNvSpPr/>
      </dsp:nvSpPr>
      <dsp:spPr>
        <a:xfrm>
          <a:off x="2269213" y="562993"/>
          <a:ext cx="1417245" cy="141724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996" tIns="17780" rIns="77996" bIns="17780" numCol="1" spcCol="1270" anchor="ctr" anchorCtr="0">
          <a:noAutofit/>
        </a:bodyPr>
        <a:lstStyle/>
        <a:p>
          <a:pPr lvl="0" algn="ctr" defTabSz="622300">
            <a:lnSpc>
              <a:spcPct val="90000"/>
            </a:lnSpc>
            <a:spcBef>
              <a:spcPct val="0"/>
            </a:spcBef>
            <a:spcAft>
              <a:spcPct val="35000"/>
            </a:spcAft>
          </a:pPr>
          <a:r>
            <a:rPr lang="en-US" sz="1400" kern="1200" dirty="0" smtClean="0"/>
            <a:t>Global Operating Model</a:t>
          </a:r>
          <a:endParaRPr lang="en-US" sz="1400" kern="1200" dirty="0"/>
        </a:p>
      </dsp:txBody>
      <dsp:txXfrm>
        <a:off x="2476764" y="770544"/>
        <a:ext cx="1002143" cy="10021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0F73F-074B-4423-8C82-DF2B4A8DB8BE}">
      <dsp:nvSpPr>
        <dsp:cNvPr id="0" name=""/>
        <dsp:cNvSpPr/>
      </dsp:nvSpPr>
      <dsp:spPr>
        <a:xfrm>
          <a:off x="74653" y="655782"/>
          <a:ext cx="1073724" cy="353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t>Rich IP and content harvested globally</a:t>
          </a:r>
          <a:endParaRPr lang="en-US" sz="900" kern="1200" dirty="0"/>
        </a:p>
      </dsp:txBody>
      <dsp:txXfrm>
        <a:off x="74653" y="655782"/>
        <a:ext cx="1073724" cy="353841"/>
      </dsp:txXfrm>
    </dsp:sp>
    <dsp:sp modelId="{72E64E89-12F8-4B29-A436-EAFECEE626A3}">
      <dsp:nvSpPr>
        <dsp:cNvPr id="0" name=""/>
        <dsp:cNvSpPr/>
      </dsp:nvSpPr>
      <dsp:spPr>
        <a:xfrm>
          <a:off x="73433" y="548165"/>
          <a:ext cx="85409" cy="8540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F48225-5C41-43B0-BAA1-CAF8F33CD940}">
      <dsp:nvSpPr>
        <dsp:cNvPr id="0" name=""/>
        <dsp:cNvSpPr/>
      </dsp:nvSpPr>
      <dsp:spPr>
        <a:xfrm>
          <a:off x="133220" y="428591"/>
          <a:ext cx="85409" cy="8540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19ECE6-3C99-4CD7-8A3B-159F89C25D8E}">
      <dsp:nvSpPr>
        <dsp:cNvPr id="0" name=""/>
        <dsp:cNvSpPr/>
      </dsp:nvSpPr>
      <dsp:spPr>
        <a:xfrm>
          <a:off x="276709" y="452506"/>
          <a:ext cx="134215" cy="13421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38E7C7-A860-43EB-A020-AD2637B34C40}">
      <dsp:nvSpPr>
        <dsp:cNvPr id="0" name=""/>
        <dsp:cNvSpPr/>
      </dsp:nvSpPr>
      <dsp:spPr>
        <a:xfrm>
          <a:off x="396283" y="320975"/>
          <a:ext cx="85409" cy="8540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81047D-E3AD-4B51-9DB2-B8D6DF4820C9}">
      <dsp:nvSpPr>
        <dsp:cNvPr id="0" name=""/>
        <dsp:cNvSpPr/>
      </dsp:nvSpPr>
      <dsp:spPr>
        <a:xfrm>
          <a:off x="551729" y="273145"/>
          <a:ext cx="85409" cy="8540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680D32-AD07-4544-AE1C-FB75D9FAB52E}">
      <dsp:nvSpPr>
        <dsp:cNvPr id="0" name=""/>
        <dsp:cNvSpPr/>
      </dsp:nvSpPr>
      <dsp:spPr>
        <a:xfrm>
          <a:off x="743047" y="356847"/>
          <a:ext cx="85409" cy="8540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DAC40C-9469-4B3C-8D44-051A93043780}">
      <dsp:nvSpPr>
        <dsp:cNvPr id="0" name=""/>
        <dsp:cNvSpPr/>
      </dsp:nvSpPr>
      <dsp:spPr>
        <a:xfrm>
          <a:off x="862621" y="416634"/>
          <a:ext cx="134215" cy="13421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C67B41-5F16-4840-BB94-BB5577E578D1}">
      <dsp:nvSpPr>
        <dsp:cNvPr id="0" name=""/>
        <dsp:cNvSpPr/>
      </dsp:nvSpPr>
      <dsp:spPr>
        <a:xfrm>
          <a:off x="1030024" y="548165"/>
          <a:ext cx="85409" cy="8540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2096EE-2119-447E-B230-07F5A6CA1A4F}">
      <dsp:nvSpPr>
        <dsp:cNvPr id="0" name=""/>
        <dsp:cNvSpPr/>
      </dsp:nvSpPr>
      <dsp:spPr>
        <a:xfrm>
          <a:off x="1101769" y="679696"/>
          <a:ext cx="85409" cy="8540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C0ADA6-32EA-4089-A066-8DA970062118}">
      <dsp:nvSpPr>
        <dsp:cNvPr id="0" name=""/>
        <dsp:cNvSpPr/>
      </dsp:nvSpPr>
      <dsp:spPr>
        <a:xfrm>
          <a:off x="479984" y="428591"/>
          <a:ext cx="219625" cy="21962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F14661-24E2-45B9-B4FF-F7D74B8BBF7D}">
      <dsp:nvSpPr>
        <dsp:cNvPr id="0" name=""/>
        <dsp:cNvSpPr/>
      </dsp:nvSpPr>
      <dsp:spPr>
        <a:xfrm>
          <a:off x="13646" y="882972"/>
          <a:ext cx="85409" cy="8540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959FB0-9504-4485-9B0A-9B10037D38A6}">
      <dsp:nvSpPr>
        <dsp:cNvPr id="0" name=""/>
        <dsp:cNvSpPr/>
      </dsp:nvSpPr>
      <dsp:spPr>
        <a:xfrm>
          <a:off x="85391" y="990588"/>
          <a:ext cx="134215" cy="13421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505414-67D6-4C71-80EE-2A994522FA9F}">
      <dsp:nvSpPr>
        <dsp:cNvPr id="0" name=""/>
        <dsp:cNvSpPr/>
      </dsp:nvSpPr>
      <dsp:spPr>
        <a:xfrm>
          <a:off x="264751" y="1086248"/>
          <a:ext cx="195222" cy="195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FB8843-1311-416E-BD35-29ED862AFAE5}">
      <dsp:nvSpPr>
        <dsp:cNvPr id="0" name=""/>
        <dsp:cNvSpPr/>
      </dsp:nvSpPr>
      <dsp:spPr>
        <a:xfrm>
          <a:off x="515857" y="1241694"/>
          <a:ext cx="85409" cy="8540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A8F324-E7E0-48EB-89E9-3F5C74899EC3}">
      <dsp:nvSpPr>
        <dsp:cNvPr id="0" name=""/>
        <dsp:cNvSpPr/>
      </dsp:nvSpPr>
      <dsp:spPr>
        <a:xfrm>
          <a:off x="563686" y="1086248"/>
          <a:ext cx="134215" cy="13421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7B166F-FBC0-42EA-AE99-4F663B4ED498}">
      <dsp:nvSpPr>
        <dsp:cNvPr id="0" name=""/>
        <dsp:cNvSpPr/>
      </dsp:nvSpPr>
      <dsp:spPr>
        <a:xfrm>
          <a:off x="683260" y="1253651"/>
          <a:ext cx="85409" cy="8540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7BB831-299A-4220-A750-5A7C4B4A2484}">
      <dsp:nvSpPr>
        <dsp:cNvPr id="0" name=""/>
        <dsp:cNvSpPr/>
      </dsp:nvSpPr>
      <dsp:spPr>
        <a:xfrm>
          <a:off x="790876" y="1062333"/>
          <a:ext cx="195222" cy="195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A467DC-B47A-48EA-BB49-EC737C249C5E}">
      <dsp:nvSpPr>
        <dsp:cNvPr id="0" name=""/>
        <dsp:cNvSpPr/>
      </dsp:nvSpPr>
      <dsp:spPr>
        <a:xfrm>
          <a:off x="1053939" y="1014503"/>
          <a:ext cx="134215" cy="13421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F57278-6946-4F3C-ADB9-64CC658227BE}">
      <dsp:nvSpPr>
        <dsp:cNvPr id="0" name=""/>
        <dsp:cNvSpPr/>
      </dsp:nvSpPr>
      <dsp:spPr>
        <a:xfrm>
          <a:off x="1188155" y="452307"/>
          <a:ext cx="394172" cy="752517"/>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27D98D-9EC0-4FE0-91AF-867EF787C9B5}">
      <dsp:nvSpPr>
        <dsp:cNvPr id="0" name=""/>
        <dsp:cNvSpPr/>
      </dsp:nvSpPr>
      <dsp:spPr>
        <a:xfrm>
          <a:off x="1582327" y="452673"/>
          <a:ext cx="1075014" cy="752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t>Globally accessible network of people and services</a:t>
          </a:r>
          <a:endParaRPr lang="en-US" sz="900" kern="1200" dirty="0"/>
        </a:p>
      </dsp:txBody>
      <dsp:txXfrm>
        <a:off x="1582327" y="452673"/>
        <a:ext cx="1075014" cy="752510"/>
      </dsp:txXfrm>
    </dsp:sp>
    <dsp:sp modelId="{AA5F9136-8690-453E-A3E9-86C6C3BEEE22}">
      <dsp:nvSpPr>
        <dsp:cNvPr id="0" name=""/>
        <dsp:cNvSpPr/>
      </dsp:nvSpPr>
      <dsp:spPr>
        <a:xfrm>
          <a:off x="2657341" y="452307"/>
          <a:ext cx="394172" cy="752517"/>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7788A5A-CF2A-4421-9885-EDAE90009B75}">
      <dsp:nvSpPr>
        <dsp:cNvPr id="0" name=""/>
        <dsp:cNvSpPr/>
      </dsp:nvSpPr>
      <dsp:spPr>
        <a:xfrm>
          <a:off x="3094514" y="390118"/>
          <a:ext cx="913762" cy="91376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r>
            <a:rPr lang="en-US" sz="900" kern="1200" dirty="0" smtClean="0"/>
            <a:t>Seamless integrated experience</a:t>
          </a:r>
          <a:endParaRPr lang="en-US" sz="900" kern="1200" dirty="0"/>
        </a:p>
      </dsp:txBody>
      <dsp:txXfrm>
        <a:off x="3228331" y="523935"/>
        <a:ext cx="646128" cy="646128"/>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86" tIns="46642" rIns="93286" bIns="46642" rtlCol="0"/>
          <a:lstStyle>
            <a:lvl1pPr algn="l">
              <a:defRPr sz="1200"/>
            </a:lvl1pPr>
          </a:lstStyle>
          <a:p>
            <a:r>
              <a:rPr lang="en-US" dirty="0">
                <a:latin typeface="Segoe" pitchFamily="34" charset="0"/>
              </a:rPr>
              <a:t>WPC2010_Breakout</a:t>
            </a:r>
          </a:p>
          <a:p>
            <a:endParaRPr lang="en-US" dirty="0">
              <a:latin typeface="Segoe" pitchFamily="34" charset="0"/>
            </a:endParaRPr>
          </a:p>
        </p:txBody>
      </p:sp>
      <p:sp>
        <p:nvSpPr>
          <p:cNvPr id="3" name="Date Placeholder 2"/>
          <p:cNvSpPr>
            <a:spLocks noGrp="1"/>
          </p:cNvSpPr>
          <p:nvPr>
            <p:ph type="dt" sz="quarter" idx="1"/>
          </p:nvPr>
        </p:nvSpPr>
        <p:spPr>
          <a:xfrm>
            <a:off x="3978136" y="2"/>
            <a:ext cx="3043343" cy="465455"/>
          </a:xfrm>
          <a:prstGeom prst="rect">
            <a:avLst/>
          </a:prstGeom>
        </p:spPr>
        <p:txBody>
          <a:bodyPr vert="horz" lIns="93286" tIns="46642" rIns="93286" bIns="46642" rtlCol="0"/>
          <a:lstStyle>
            <a:lvl1pPr algn="r">
              <a:defRPr sz="1200"/>
            </a:lvl1pPr>
          </a:lstStyle>
          <a:p>
            <a:fld id="{1C3F5198-D814-4F07-A84F-942E63C84983}" type="datetimeFigureOut">
              <a:rPr lang="en-US" smtClean="0">
                <a:latin typeface="Segoe UI" pitchFamily="34" charset="0"/>
              </a:rPr>
              <a:pPr/>
              <a:t>3/24/2012</a:t>
            </a:fld>
            <a:endParaRPr lang="en-US" dirty="0">
              <a:latin typeface="Segoe UI" pitchFamily="34" charset="0"/>
            </a:endParaRPr>
          </a:p>
        </p:txBody>
      </p:sp>
      <p:sp>
        <p:nvSpPr>
          <p:cNvPr id="4" name="Footer Placeholder 3"/>
          <p:cNvSpPr>
            <a:spLocks noGrp="1"/>
          </p:cNvSpPr>
          <p:nvPr>
            <p:ph type="ftr" sz="quarter" idx="2"/>
          </p:nvPr>
        </p:nvSpPr>
        <p:spPr>
          <a:xfrm>
            <a:off x="4" y="8842031"/>
            <a:ext cx="6398824" cy="465455"/>
          </a:xfrm>
          <a:prstGeom prst="rect">
            <a:avLst/>
          </a:prstGeom>
        </p:spPr>
        <p:txBody>
          <a:bodyPr vert="horz" lIns="93286" tIns="46642" rIns="93286" bIns="46642"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398824" y="8842031"/>
            <a:ext cx="622650" cy="465455"/>
          </a:xfrm>
          <a:prstGeom prst="rect">
            <a:avLst/>
          </a:prstGeom>
        </p:spPr>
        <p:txBody>
          <a:bodyPr vert="horz" lIns="93286" tIns="46642" rIns="93286" bIns="46642"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86" tIns="46642" rIns="93286" bIns="46642" rtlCol="0"/>
          <a:lstStyle>
            <a:lvl1pPr marL="0" algn="l" defTabSz="932811" rtl="0" eaLnBrk="1" latinLnBrk="0" hangingPunct="1">
              <a:defRPr lang="en-US" sz="1200" kern="1200" smtClean="0">
                <a:solidFill>
                  <a:schemeClr val="tx1"/>
                </a:solidFill>
                <a:latin typeface="Segoe" pitchFamily="34" charset="0"/>
                <a:ea typeface="+mn-ea"/>
                <a:cs typeface="+mn-cs"/>
              </a:defRPr>
            </a:lvl1pPr>
          </a:lstStyle>
          <a:p>
            <a:r>
              <a:rPr lang="en-US" dirty="0" smtClean="0"/>
              <a:t>WPC2010_Breakout</a:t>
            </a:r>
          </a:p>
          <a:p>
            <a:endParaRPr lang="en-US" dirty="0"/>
          </a:p>
        </p:txBody>
      </p:sp>
      <p:sp>
        <p:nvSpPr>
          <p:cNvPr id="3" name="Date Placeholder 2"/>
          <p:cNvSpPr>
            <a:spLocks noGrp="1"/>
          </p:cNvSpPr>
          <p:nvPr>
            <p:ph type="dt" idx="1"/>
          </p:nvPr>
        </p:nvSpPr>
        <p:spPr>
          <a:xfrm>
            <a:off x="3978136" y="2"/>
            <a:ext cx="3043343" cy="465455"/>
          </a:xfrm>
          <a:prstGeom prst="rect">
            <a:avLst/>
          </a:prstGeom>
        </p:spPr>
        <p:txBody>
          <a:bodyPr vert="horz" lIns="93286" tIns="46642" rIns="93286" bIns="46642" rtlCol="0"/>
          <a:lstStyle>
            <a:lvl1pPr algn="r">
              <a:defRPr sz="1200">
                <a:latin typeface="Segoe UI" pitchFamily="34" charset="0"/>
              </a:defRPr>
            </a:lvl1pPr>
          </a:lstStyle>
          <a:p>
            <a:fld id="{7C3FBCD4-166E-446F-AF18-7D4A0CF9AEF6}" type="datetimeFigureOut">
              <a:rPr lang="en-US" smtClean="0"/>
              <a:pPr/>
              <a:t>3/24/2012</a:t>
            </a:fld>
            <a:endParaRPr lang="en-US" dirty="0"/>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286" tIns="46642" rIns="93286" bIns="46642" rtlCol="0" anchor="ctr"/>
          <a:lstStyle/>
          <a:p>
            <a:endParaRPr lang="en-US" dirty="0"/>
          </a:p>
        </p:txBody>
      </p:sp>
      <p:sp>
        <p:nvSpPr>
          <p:cNvPr id="5" name="Notes Placeholder 4"/>
          <p:cNvSpPr>
            <a:spLocks noGrp="1"/>
          </p:cNvSpPr>
          <p:nvPr>
            <p:ph type="body" sz="quarter" idx="3"/>
          </p:nvPr>
        </p:nvSpPr>
        <p:spPr>
          <a:xfrm>
            <a:off x="702310" y="4421825"/>
            <a:ext cx="5618480" cy="4189095"/>
          </a:xfrm>
          <a:prstGeom prst="rect">
            <a:avLst/>
          </a:prstGeom>
        </p:spPr>
        <p:txBody>
          <a:bodyPr vert="horz" lIns="93286" tIns="46642" rIns="93286" bIns="46642"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42031"/>
            <a:ext cx="6320790" cy="465455"/>
          </a:xfrm>
          <a:prstGeom prst="rect">
            <a:avLst/>
          </a:prstGeom>
        </p:spPr>
        <p:txBody>
          <a:bodyPr vert="horz" lIns="93286" tIns="46642" rIns="93286" bIns="46642"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320789" y="8842031"/>
            <a:ext cx="700685" cy="465455"/>
          </a:xfrm>
          <a:prstGeom prst="rect">
            <a:avLst/>
          </a:prstGeom>
        </p:spPr>
        <p:txBody>
          <a:bodyPr vert="horz" lIns="93286" tIns="46642" rIns="93286" bIns="46642"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todaysenterprise.com/"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2953631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r>
              <a:rPr lang="en-US" dirty="0" smtClean="0"/>
              <a:t>There</a:t>
            </a:r>
            <a:r>
              <a:rPr lang="en-US" baseline="0" dirty="0" smtClean="0"/>
              <a:t> are many potential assessments – but a defined core must be completed early in the engagement and then reviewed regularly to determine the additional assessments required.</a:t>
            </a:r>
          </a:p>
          <a:p>
            <a:r>
              <a:rPr lang="en-US" baseline="0" dirty="0" smtClean="0"/>
              <a:t>Information based milestones rather than process based milestones to recognize the variations in permitted process but the fundamental gating that requires all the information to be complete before progressing.</a:t>
            </a:r>
          </a:p>
          <a:p>
            <a:r>
              <a:rPr lang="en-US" dirty="0" smtClean="0"/>
              <a:t>A value driven program of change reflects the underlying interrogative model and our ability to link all the way from business driver through to individual technology</a:t>
            </a:r>
            <a:r>
              <a:rPr lang="en-US" baseline="0" dirty="0" smtClean="0"/>
              <a:t> feature and deployment date and explain the value of doing the work.</a:t>
            </a:r>
          </a:p>
          <a:p>
            <a:r>
              <a:rPr lang="en-US" baseline="0" dirty="0" smtClean="0"/>
              <a:t>Whole lifecycle makes a key point that our work does not end with the strategy but progresses through deployment and to adoption.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738370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738370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first breakdown</a:t>
            </a:r>
            <a:r>
              <a:rPr lang="en-US" baseline="0" dirty="0" smtClean="0"/>
              <a:t> of the VRF architecture following the initial introduction to the VRF architecture and it’s purpose. Additional breakdowns continue through the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2953631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2738370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707" indent="-171707">
              <a:buFont typeface="Arial" pitchFamily="34" charset="0"/>
              <a:buChar char="•"/>
            </a:pPr>
            <a:endParaRPr lang="en-US" b="1"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3678310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707" indent="-171707">
              <a:buFont typeface="Arial" pitchFamily="34" charset="0"/>
              <a:buChar char="•"/>
            </a:pPr>
            <a:endParaRPr lang="en-US" b="1" baseline="0" dirty="0" smtClean="0"/>
          </a:p>
          <a:p>
            <a:pPr marL="171707" indent="-171707">
              <a:buFont typeface="Arial" pitchFamily="34" charset="0"/>
              <a:buChar char="•"/>
            </a:pPr>
            <a:r>
              <a:rPr lang="en-US" b="0" baseline="0" dirty="0" smtClean="0"/>
              <a:t>.</a:t>
            </a:r>
            <a:endParaRPr lang="en-US" b="1"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3678310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707" indent="-171707">
              <a:buFont typeface="Arial" pitchFamily="34" charset="0"/>
              <a:buChar char="•"/>
            </a:pPr>
            <a:endParaRPr lang="en-US" b="1" baseline="0" dirty="0" smtClean="0"/>
          </a:p>
          <a:p>
            <a:pPr marL="171707" indent="-171707">
              <a:buFont typeface="Arial" pitchFamily="34" charset="0"/>
              <a:buChar char="•"/>
            </a:pPr>
            <a:r>
              <a:rPr lang="en-US" b="0" baseline="0" dirty="0" smtClean="0"/>
              <a:t>.</a:t>
            </a:r>
            <a:endParaRPr lang="en-US" b="1"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3678310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This is a VERY simplified</a:t>
            </a:r>
            <a:r>
              <a:rPr lang="en-US" baseline="0" dirty="0" smtClean="0"/>
              <a:t> diagram to help position the different Microsoft methodologies.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3691974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VRF is an evolution of what has been used before, re-worked to align with the focus on solving customer’s biggest business problems, aligning their EA with their business objectives, and maximizing the value of their IT. This moves away from ITAP’s more technical approach of minimizing the risk of achieving IT results through architecture expertise and experience. The architecture described here is for the v1.0 release of VRF to be released in Jan 2011. </a:t>
            </a:r>
            <a:r>
              <a:rPr lang="en-US" dirty="0" smtClean="0"/>
              <a:t>Additional </a:t>
            </a:r>
            <a:r>
              <a:rPr lang="en-US" dirty="0"/>
              <a:t>detail for the V1.5 release will be created in Dec 2010.</a:t>
            </a:r>
          </a:p>
          <a:p>
            <a:endParaRPr lang="en-US" dirty="0"/>
          </a:p>
          <a:p>
            <a:r>
              <a:rPr lang="en-US" i="1" dirty="0"/>
              <a:t>The following statements are summaries from the Enterprise Strategy Program FY11 Plan v4.1 and other FY11 documents to provide a baseline to understand the aspirations for VRF. </a:t>
            </a:r>
            <a:endParaRPr lang="en-GB" dirty="0"/>
          </a:p>
          <a:p>
            <a:r>
              <a:rPr lang="en-US" i="1" dirty="0"/>
              <a:t>The Enterprise Strategy program engagement is the flagship service offered by the Enterprise Strategy business and delivered by Enterprise Architects. This service ensures customers realize the maximum possible value from Microsoft in the cloud and on premises, through a proven step-by-step approach to transforming business through technology, aligning Microsoft software and services with business objectives, and optimizing IT investment for maximum value. The program is complimentary to ITAP services, which minimize the risk of achieving desired IT results through architecture expertise and experience. </a:t>
            </a:r>
            <a:endParaRPr lang="en-GB" dirty="0"/>
          </a:p>
          <a:p>
            <a:r>
              <a:rPr lang="en-US" i="1" dirty="0"/>
              <a:t>We must create for our customers a </a:t>
            </a:r>
            <a:r>
              <a:rPr lang="en-US" b="1" i="1" dirty="0"/>
              <a:t>differentiated experience </a:t>
            </a:r>
            <a:r>
              <a:rPr lang="en-US" i="1" dirty="0"/>
              <a:t>where we use a step-by-step approach to iteratively optimize performance, delivering predictable outcomes and results with industry benchmarking and tailoring to unique customer needs and opportunities. Looking at </a:t>
            </a:r>
            <a:r>
              <a:rPr lang="en-US" b="1" i="1" dirty="0"/>
              <a:t>content</a:t>
            </a:r>
            <a:r>
              <a:rPr lang="en-US" i="1" dirty="0"/>
              <a:t>, while ITAP focuses mainly on solution envisioning, planning, and architecture, the Enterprise Strategy services start with a 360</a:t>
            </a:r>
            <a:r>
              <a:rPr lang="en-US" i="1" baseline="30000" dirty="0"/>
              <a:t>0</a:t>
            </a:r>
            <a:r>
              <a:rPr lang="en-US" i="1" dirty="0"/>
              <a:t> architecture assessment of a customer’s business priorities and IT environment. This assessment identifies and prioritizes opportunities based on business value and timeliness, and develops architecture strategies and plans to realize these through a “Catalog” of services for deeper engagement in specific areas. We also own ensuring the Enterprise Strategy program delivers this broad </a:t>
            </a:r>
            <a:r>
              <a:rPr lang="en-US" b="1" i="1" dirty="0"/>
              <a:t>service catalog</a:t>
            </a:r>
            <a:r>
              <a:rPr lang="en-US" i="1" dirty="0"/>
              <a:t> focused on strategy and planning for scenarios (Journey to the Cloud, Optimized Desktop, Productivity, Mission Critical Platform, Business Intelligence, and Business Ready Security) and </a:t>
            </a:r>
            <a:r>
              <a:rPr lang="en-US" b="1" i="1" dirty="0"/>
              <a:t>specialist services</a:t>
            </a:r>
            <a:r>
              <a:rPr lang="en-US" i="1" dirty="0"/>
              <a:t> (Business Adoption, Value Realization, Enterprise Architecture, Governance) that require official accredited resources to deliver. The content of the program must include a </a:t>
            </a:r>
            <a:r>
              <a:rPr lang="en-US" b="1" i="1" dirty="0"/>
              <a:t>structured program of invitation-only strategic briefings, workshops, and customer connection programs</a:t>
            </a:r>
            <a:r>
              <a:rPr lang="en-US" i="1" dirty="0"/>
              <a:t> that provides </a:t>
            </a:r>
            <a:r>
              <a:rPr lang="en-US" b="1" i="1" dirty="0"/>
              <a:t>industry insights and benchmarks</a:t>
            </a:r>
            <a:r>
              <a:rPr lang="en-US" i="1" dirty="0"/>
              <a:t> and a channel for organizations like MSIT and the BGs to directly engage with customers on their needs and opportunities.</a:t>
            </a:r>
            <a:endParaRPr lang="en-GB" dirty="0"/>
          </a:p>
          <a:p>
            <a:r>
              <a:rPr lang="en-US" i="1" dirty="0"/>
              <a:t>We will build our </a:t>
            </a:r>
            <a:r>
              <a:rPr lang="en-US" b="1" i="1" dirty="0"/>
              <a:t>proprietary methodology </a:t>
            </a:r>
            <a:r>
              <a:rPr lang="en-US" i="1" dirty="0"/>
              <a:t>through a </a:t>
            </a:r>
            <a:r>
              <a:rPr lang="en-US" b="1" i="1" dirty="0"/>
              <a:t>Value Realization Framework (VRF) </a:t>
            </a:r>
            <a:r>
              <a:rPr lang="en-US" i="1" dirty="0"/>
              <a:t>that delivers a proven, flexible, step-by-step approach to create a </a:t>
            </a:r>
            <a:r>
              <a:rPr lang="en-US" b="1" i="1" dirty="0"/>
              <a:t>blueprint for performance improvements</a:t>
            </a:r>
            <a:r>
              <a:rPr lang="en-US" i="1" dirty="0"/>
              <a:t>, which is optimized to each customer’s unique needs and opportunities </a:t>
            </a:r>
            <a:r>
              <a:rPr lang="en-US" b="1" i="1" dirty="0"/>
              <a:t>accommodating industry context</a:t>
            </a:r>
            <a:r>
              <a:rPr lang="en-US" i="1" dirty="0"/>
              <a:t>, and benchmarked against best practice. This is a shift away from ITAP where a mix of delivery methodologies are used around the world. The VRF uses the new </a:t>
            </a:r>
            <a:r>
              <a:rPr lang="en-US" b="1" i="1" dirty="0"/>
              <a:t>Enterprise Strategy Library</a:t>
            </a:r>
            <a:r>
              <a:rPr lang="en-US" i="1" dirty="0"/>
              <a:t> to provide reference enterprise architectures, industry blueprints, heterogeneous interoperability approaches, and examples that can be leveraged immediately around the world. The Library includes collaborative tools and an </a:t>
            </a:r>
            <a:r>
              <a:rPr lang="en-US" b="1" i="1" dirty="0"/>
              <a:t>Expert Desk</a:t>
            </a:r>
            <a:r>
              <a:rPr lang="en-US" i="1" dirty="0"/>
              <a:t> providing a back office service that is staffed by business analysts in India, specifically headhunted to support the Enterprise Architects on their engagements.</a:t>
            </a:r>
            <a:endParaRPr lang="en-GB" dirty="0"/>
          </a:p>
          <a:p>
            <a:r>
              <a:rPr lang="en-US" i="1" dirty="0"/>
              <a:t>Achieving the aspiration described above is a significant </a:t>
            </a:r>
            <a:r>
              <a:rPr lang="en-US" i="1" dirty="0" smtClean="0"/>
              <a:t>undertaking,</a:t>
            </a:r>
            <a:r>
              <a:rPr lang="en-US" i="1" baseline="0" dirty="0" smtClean="0"/>
              <a:t> v1.0 is the first of a number of releases over the next 18 months to realize this vision.</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678310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This diagram provides a retrospective view of the content created in the last 3 years for the ITAP practice to the new releases for Enterprise Strategy practice at the start of FY11. This material ranges from delivery guides, templates, worked examples to field contributions from actual engagements, in total over 2.4GB in 1,600 files</a:t>
            </a:r>
            <a:r>
              <a:rPr lang="en-US" dirty="0" smtClean="0"/>
              <a:t>. It’s worth noting that the story starts much earlier with materials called MTSS. All of the </a:t>
            </a:r>
            <a:endParaRPr lang="en-GB"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3691974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2097063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July 2009 the Microsoft Architecture and Planning Framework or MAPF was conceived to provide a structure to categorize and organize the many techniques used in Enterprise Strategy engagements. Twenty three of these components, shown in green on the MAPF diagram here have been updated with new methods and templates. These are shared components, core to the work performed in the EAVR phase and the Strategy and Planning projects.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31906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823193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defTabSz="915701"/>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462645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defTabSz="915701"/>
            <a:r>
              <a:rPr lang="en-GB" dirty="0">
                <a:solidFill>
                  <a:srgbClr val="555555"/>
                </a:solidFill>
              </a:rPr>
              <a:t>The Application Portfolio Matrix  is a very powerful, benefits-oriented, technique for successfully describing IT plans. This describes the investments in applications and services (deployed, planned, and future opportunities), not in terms of the technology or sourcing options, but in terms of their contribution to the business. </a:t>
            </a:r>
          </a:p>
          <a:p>
            <a:pPr defTabSz="915701"/>
            <a:endParaRPr lang="en-GB" dirty="0">
              <a:solidFill>
                <a:srgbClr val="555555"/>
              </a:solidFill>
            </a:endParaRPr>
          </a:p>
          <a:p>
            <a:pPr defTabSz="915701"/>
            <a:r>
              <a:rPr lang="en-GB" dirty="0">
                <a:solidFill>
                  <a:srgbClr val="555555"/>
                </a:solidFill>
              </a:rPr>
              <a:t>Most organisations currently use an informal approach to the process of managing the portfolio of projects to be selected for implementation. The selection process through which an idea must pass, before it eventually becomes a project being implemented, are often those of feasibility and practicality within the available budget available to the project sponsor. </a:t>
            </a:r>
          </a:p>
          <a:p>
            <a:pPr defTabSz="915701"/>
            <a:endParaRPr lang="en-GB" dirty="0">
              <a:solidFill>
                <a:srgbClr val="555555"/>
              </a:solidFill>
            </a:endParaRPr>
          </a:p>
          <a:p>
            <a:pPr defTabSz="915701"/>
            <a:r>
              <a:rPr lang="en-GB" dirty="0">
                <a:solidFill>
                  <a:srgbClr val="555555"/>
                </a:solidFill>
              </a:rPr>
              <a:t>This process has two weaknesses: </a:t>
            </a:r>
          </a:p>
          <a:p>
            <a:pPr marL="178862" indent="-178862" defTabSz="915701">
              <a:buFont typeface="Arial" pitchFamily="34" charset="0"/>
              <a:buChar char="•"/>
            </a:pPr>
            <a:r>
              <a:rPr lang="en-GB" dirty="0">
                <a:solidFill>
                  <a:srgbClr val="555555"/>
                </a:solidFill>
              </a:rPr>
              <a:t>it is hard to justify architectural platforms where payback is dependent on a group of one, or more, additional applications that leverage the platform;</a:t>
            </a:r>
          </a:p>
          <a:p>
            <a:pPr marL="178862" indent="-178862" defTabSz="915701">
              <a:buFont typeface="Arial" pitchFamily="34" charset="0"/>
              <a:buChar char="•"/>
            </a:pPr>
            <a:r>
              <a:rPr lang="en-GB" dirty="0">
                <a:solidFill>
                  <a:srgbClr val="555555"/>
                </a:solidFill>
              </a:rPr>
              <a:t>it assumes that there is capacity to deliver all the projects considered viable.</a:t>
            </a:r>
          </a:p>
          <a:p>
            <a:pPr defTabSz="915701"/>
            <a:endParaRPr lang="en-GB" dirty="0">
              <a:solidFill>
                <a:srgbClr val="555555"/>
              </a:solidFill>
            </a:endParaRPr>
          </a:p>
          <a:p>
            <a:pPr defTabSz="915701"/>
            <a:r>
              <a:rPr lang="en-GB" dirty="0">
                <a:solidFill>
                  <a:srgbClr val="555555"/>
                </a:solidFill>
              </a:rPr>
              <a:t>Mapping applications to this matrix is the first step in a balanced discussion about the range of applications in the portfolio. Since the nature of the benefits is different in each of the quadrants, the manner in which the applications will be built, and managed, also differs. Delivering the benefits for a Strategic application, which will involve fundamental new ways of working, requires a different approach than driving down costs in a Support application. </a:t>
            </a:r>
          </a:p>
          <a:p>
            <a:endParaRPr lang="en-US" dirty="0" smtClean="0"/>
          </a:p>
          <a:p>
            <a:endParaRPr lang="en-US" dirty="0" smtClean="0"/>
          </a:p>
          <a:p>
            <a:pPr defTabSz="915701"/>
            <a:r>
              <a:rPr lang="en-GB" dirty="0">
                <a:solidFill>
                  <a:srgbClr val="555555"/>
                </a:solidFill>
              </a:rPr>
              <a:t>MIT CISR has been collecting information since 1994 on the mix of IT portfolios to help organizations compare with their own portfolio mix. Typically IT portfolios are used by executives to analyse the IT spend and assess strategic fit. Each asset class has its own risk/return profile and contribution to the overall effectiveness and growth of the organization.</a:t>
            </a:r>
          </a:p>
          <a:p>
            <a:pPr defTabSz="915701"/>
            <a:endParaRPr lang="en-GB" i="1" dirty="0">
              <a:gradFill>
                <a:gsLst>
                  <a:gs pos="0">
                    <a:srgbClr val="555555"/>
                  </a:gs>
                  <a:gs pos="86000">
                    <a:srgbClr val="555555"/>
                  </a:gs>
                </a:gsLst>
                <a:lin ang="5400000" scaled="0"/>
              </a:gradFill>
            </a:endParaRPr>
          </a:p>
          <a:p>
            <a:pPr defTabSz="915701"/>
            <a:r>
              <a:rPr lang="en-GB" dirty="0">
                <a:solidFill>
                  <a:srgbClr val="555555"/>
                </a:solidFill>
              </a:rPr>
              <a:t>The IT portfolio includes all spending on IT in the organization. This is categorized into four different management objectives for IT investments:</a:t>
            </a:r>
          </a:p>
          <a:p>
            <a:pPr defTabSz="915701"/>
            <a:endParaRPr lang="en-GB" dirty="0">
              <a:solidFill>
                <a:srgbClr val="555555"/>
              </a:solidFill>
            </a:endParaRPr>
          </a:p>
          <a:p>
            <a:pPr defTabSz="915701"/>
            <a:r>
              <a:rPr lang="en-GB" b="1" dirty="0">
                <a:solidFill>
                  <a:srgbClr val="555555"/>
                </a:solidFill>
              </a:rPr>
              <a:t>Transactional</a:t>
            </a:r>
            <a:r>
              <a:rPr lang="en-GB" dirty="0">
                <a:solidFill>
                  <a:srgbClr val="555555"/>
                </a:solidFill>
              </a:rPr>
              <a:t> – to reduce costs or increase throughput by using IT to automate repetitive workloads.</a:t>
            </a:r>
          </a:p>
          <a:p>
            <a:pPr defTabSz="915701"/>
            <a:endParaRPr lang="en-GB" dirty="0">
              <a:solidFill>
                <a:srgbClr val="555555"/>
              </a:solidFill>
            </a:endParaRPr>
          </a:p>
          <a:p>
            <a:pPr defTabSz="915701"/>
            <a:r>
              <a:rPr lang="en-GB" b="1" dirty="0">
                <a:solidFill>
                  <a:srgbClr val="555555"/>
                </a:solidFill>
              </a:rPr>
              <a:t>Informational</a:t>
            </a:r>
            <a:r>
              <a:rPr lang="en-GB" dirty="0">
                <a:solidFill>
                  <a:srgbClr val="555555"/>
                </a:solidFill>
              </a:rPr>
              <a:t> – to provide information to support activities such as reporting, management, control, compliance or analysis.</a:t>
            </a:r>
          </a:p>
          <a:p>
            <a:pPr defTabSz="915701"/>
            <a:endParaRPr lang="en-GB" dirty="0">
              <a:solidFill>
                <a:srgbClr val="555555"/>
              </a:solidFill>
            </a:endParaRPr>
          </a:p>
          <a:p>
            <a:pPr defTabSz="915701"/>
            <a:r>
              <a:rPr lang="en-GB" b="1" dirty="0">
                <a:solidFill>
                  <a:srgbClr val="555555"/>
                </a:solidFill>
              </a:rPr>
              <a:t>Strategic</a:t>
            </a:r>
            <a:r>
              <a:rPr lang="en-GB" dirty="0">
                <a:solidFill>
                  <a:srgbClr val="555555"/>
                </a:solidFill>
              </a:rPr>
              <a:t> – to gain a competitive advantage or improved market position.</a:t>
            </a:r>
          </a:p>
          <a:p>
            <a:pPr defTabSz="915701"/>
            <a:r>
              <a:rPr lang="en-GB" b="1" dirty="0">
                <a:solidFill>
                  <a:srgbClr val="555555"/>
                </a:solidFill>
              </a:rPr>
              <a:t>Infrastructure</a:t>
            </a:r>
            <a:r>
              <a:rPr lang="en-GB" dirty="0">
                <a:solidFill>
                  <a:srgbClr val="555555"/>
                </a:solidFill>
              </a:rPr>
              <a:t> – to provide the IT services (databases, servers, networks, hardware, software, but not applications) that are a foundation for the organization’s shared use of IT.</a:t>
            </a:r>
          </a:p>
          <a:p>
            <a:pPr defTabSz="915701"/>
            <a:endParaRPr lang="en-GB" dirty="0">
              <a:solidFill>
                <a:srgbClr val="555555"/>
              </a:solidFill>
            </a:endParaRPr>
          </a:p>
          <a:p>
            <a:pPr defTabSz="915701"/>
            <a:r>
              <a:rPr lang="en-GB" dirty="0">
                <a:solidFill>
                  <a:srgbClr val="555555"/>
                </a:solidFill>
              </a:rPr>
              <a:t>Once an overall balance has been agreed the specific project portfolio in each asset class can be prioritized. Other components of the Microsoft® Architecture and Planning Framework provide the methods to prioritize projects within each asset class and provide governance of the  portfolio to ensure implementation aligns with intent.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2462645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5701">
              <a:spcBef>
                <a:spcPct val="0"/>
              </a:spcBef>
            </a:pPr>
            <a:r>
              <a:rPr lang="en-GB" dirty="0">
                <a:solidFill>
                  <a:srgbClr val="555555"/>
                </a:solidFill>
              </a:rPr>
              <a:t>Creating a BDN starts with an understanding of </a:t>
            </a:r>
            <a:r>
              <a:rPr lang="en-GB" b="1" dirty="0">
                <a:solidFill>
                  <a:srgbClr val="555555"/>
                </a:solidFill>
              </a:rPr>
              <a:t>why</a:t>
            </a:r>
            <a:r>
              <a:rPr lang="en-GB" dirty="0">
                <a:solidFill>
                  <a:srgbClr val="555555"/>
                </a:solidFill>
              </a:rPr>
              <a:t> the business wants to change, by capturing the drivers, objectives, and benefits. It then connects the benefits to the business activities, to understand </a:t>
            </a:r>
            <a:r>
              <a:rPr lang="en-GB" b="1" dirty="0">
                <a:solidFill>
                  <a:srgbClr val="555555"/>
                </a:solidFill>
              </a:rPr>
              <a:t>what</a:t>
            </a:r>
            <a:r>
              <a:rPr lang="en-GB" dirty="0">
                <a:solidFill>
                  <a:srgbClr val="555555"/>
                </a:solidFill>
              </a:rPr>
              <a:t> will have to change to realize the benefits. We also gain a better understanding of </a:t>
            </a:r>
            <a:r>
              <a:rPr lang="en-GB" b="1" dirty="0">
                <a:solidFill>
                  <a:srgbClr val="555555"/>
                </a:solidFill>
              </a:rPr>
              <a:t>where</a:t>
            </a:r>
            <a:r>
              <a:rPr lang="en-GB" dirty="0">
                <a:solidFill>
                  <a:srgbClr val="555555"/>
                </a:solidFill>
              </a:rPr>
              <a:t> the changes will happen in the organization units, and specific locations.</a:t>
            </a:r>
          </a:p>
          <a:p>
            <a:pPr defTabSz="915701">
              <a:spcBef>
                <a:spcPct val="0"/>
              </a:spcBef>
            </a:pPr>
            <a:endParaRPr lang="en-GB" dirty="0">
              <a:gradFill>
                <a:gsLst>
                  <a:gs pos="0">
                    <a:srgbClr val="555555"/>
                  </a:gs>
                  <a:gs pos="86000">
                    <a:srgbClr val="555555"/>
                  </a:gs>
                </a:gsLst>
                <a:lin ang="5400000" scaled="0"/>
              </a:gradFill>
            </a:endParaRPr>
          </a:p>
          <a:p>
            <a:pPr defTabSz="915701">
              <a:lnSpc>
                <a:spcPts val="1002"/>
              </a:lnSpc>
            </a:pPr>
            <a:r>
              <a:rPr lang="en-GB" dirty="0">
                <a:solidFill>
                  <a:srgbClr val="555555"/>
                </a:solidFill>
              </a:rPr>
              <a:t>We determine </a:t>
            </a:r>
            <a:r>
              <a:rPr lang="en-GB" b="1" dirty="0">
                <a:solidFill>
                  <a:srgbClr val="555555"/>
                </a:solidFill>
              </a:rPr>
              <a:t>how </a:t>
            </a:r>
            <a:r>
              <a:rPr lang="en-GB" dirty="0">
                <a:solidFill>
                  <a:srgbClr val="555555"/>
                </a:solidFill>
              </a:rPr>
              <a:t>to make the changes through projects that will change business activities, and implement the technologies that will support them. In all of this, we can also identify the stakeholders </a:t>
            </a:r>
            <a:r>
              <a:rPr lang="en-GB" b="1" dirty="0">
                <a:solidFill>
                  <a:srgbClr val="555555"/>
                </a:solidFill>
              </a:rPr>
              <a:t>who</a:t>
            </a:r>
            <a:r>
              <a:rPr lang="en-GB" dirty="0">
                <a:solidFill>
                  <a:srgbClr val="555555"/>
                </a:solidFill>
              </a:rPr>
              <a:t> will be responsible for demonstrating that the benefits are achieved, who own the business activities, and who will run the projects.</a:t>
            </a:r>
          </a:p>
          <a:p>
            <a:pPr defTabSz="915701">
              <a:lnSpc>
                <a:spcPts val="1002"/>
              </a:lnSpc>
            </a:pPr>
            <a:endParaRPr lang="en-GB" dirty="0">
              <a:solidFill>
                <a:srgbClr val="555555"/>
              </a:solidFill>
            </a:endParaRPr>
          </a:p>
          <a:p>
            <a:pPr defTabSz="915701">
              <a:lnSpc>
                <a:spcPts val="1002"/>
              </a:lnSpc>
            </a:pPr>
            <a:r>
              <a:rPr lang="en-GB" dirty="0">
                <a:solidFill>
                  <a:srgbClr val="555555"/>
                </a:solidFill>
              </a:rPr>
              <a:t>By prioritizing the objectives and benefits, and then incorporating resource constraints and technology dependencies, we can use this model to sequence the projects and show </a:t>
            </a:r>
            <a:r>
              <a:rPr lang="en-GB" b="1" dirty="0">
                <a:solidFill>
                  <a:srgbClr val="555555"/>
                </a:solidFill>
              </a:rPr>
              <a:t>when </a:t>
            </a:r>
            <a:r>
              <a:rPr lang="en-GB" dirty="0">
                <a:solidFill>
                  <a:srgbClr val="555555"/>
                </a:solidFill>
              </a:rPr>
              <a:t>they will be implemented on a time line or roadmap.</a:t>
            </a:r>
          </a:p>
          <a:p>
            <a:pPr defTabSz="915701">
              <a:lnSpc>
                <a:spcPts val="1002"/>
              </a:lnSpc>
            </a:pPr>
            <a:endParaRPr lang="en-GB" dirty="0">
              <a:solidFill>
                <a:srgbClr val="555555"/>
              </a:solidFill>
            </a:endParaRPr>
          </a:p>
          <a:p>
            <a:pPr defTabSz="915701">
              <a:lnSpc>
                <a:spcPts val="1002"/>
              </a:lnSpc>
            </a:pPr>
            <a:r>
              <a:rPr lang="en-GB" dirty="0">
                <a:solidFill>
                  <a:srgbClr val="555555"/>
                </a:solidFill>
              </a:rPr>
              <a:t>The BDN draws on an analysis of the organization’s business objectives and drivers, and feeds into the creation of business cases and roadmaps, stakeholder management plans and long term benefit management plans.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698291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5701"/>
            <a:r>
              <a:rPr lang="en-GB" dirty="0">
                <a:solidFill>
                  <a:srgbClr val="555555"/>
                </a:solidFill>
              </a:rPr>
              <a:t>The use of capabilities provides an abstract view of the organization that remains stable, even as processes, technologies, and people change. </a:t>
            </a:r>
          </a:p>
          <a:p>
            <a:pPr defTabSz="915701"/>
            <a:endParaRPr lang="en-GB" dirty="0">
              <a:solidFill>
                <a:srgbClr val="555555"/>
              </a:solidFill>
            </a:endParaRPr>
          </a:p>
          <a:p>
            <a:pPr defTabSz="915701"/>
            <a:r>
              <a:rPr lang="en-GB" dirty="0">
                <a:solidFill>
                  <a:srgbClr val="555555"/>
                </a:solidFill>
              </a:rPr>
              <a:t>Even the changes that are associated with outsourcing do not change the capability map. </a:t>
            </a:r>
          </a:p>
          <a:p>
            <a:pPr defTabSz="915701"/>
            <a:endParaRPr lang="en-GB" dirty="0">
              <a:solidFill>
                <a:srgbClr val="555555"/>
              </a:solidFill>
            </a:endParaRPr>
          </a:p>
          <a:p>
            <a:pPr defTabSz="915701"/>
            <a:r>
              <a:rPr lang="en-GB" dirty="0">
                <a:solidFill>
                  <a:srgbClr val="555555"/>
                </a:solidFill>
              </a:rPr>
              <a:t>The capability map acts as a common language that can be used between both the business and IT. Having studied businesses across many industries, Microsoft identified a common model that allow for a rapid analysis and understanding of an organization.</a:t>
            </a:r>
          </a:p>
          <a:p>
            <a:pPr defTabSz="915701"/>
            <a:endParaRPr lang="en-GB" dirty="0">
              <a:solidFill>
                <a:srgbClr val="555555"/>
              </a:solidFill>
            </a:endParaRPr>
          </a:p>
          <a:p>
            <a:pPr defTabSz="915701"/>
            <a:r>
              <a:rPr lang="en-GB" dirty="0">
                <a:solidFill>
                  <a:srgbClr val="555555"/>
                </a:solidFill>
              </a:rPr>
              <a:t>For each capability we capture property information to help understand where to focus. There are a few properties that are often included for project-scoping work: </a:t>
            </a:r>
          </a:p>
          <a:p>
            <a:pPr defTabSz="915701"/>
            <a:endParaRPr lang="en-GB" dirty="0">
              <a:solidFill>
                <a:srgbClr val="555555"/>
              </a:solidFill>
            </a:endParaRPr>
          </a:p>
          <a:p>
            <a:pPr marL="114471" indent="-57236" defTabSz="915701">
              <a:spcAft>
                <a:spcPts val="376"/>
              </a:spcAft>
            </a:pPr>
            <a:r>
              <a:rPr lang="en-GB" dirty="0">
                <a:solidFill>
                  <a:srgbClr val="555555"/>
                </a:solidFill>
              </a:rPr>
              <a:t>• </a:t>
            </a:r>
            <a:r>
              <a:rPr lang="en-GB" b="1" dirty="0">
                <a:solidFill>
                  <a:srgbClr val="555555"/>
                </a:solidFill>
              </a:rPr>
              <a:t>Business value</a:t>
            </a:r>
            <a:r>
              <a:rPr lang="en-GB" dirty="0">
                <a:solidFill>
                  <a:srgbClr val="555555"/>
                </a:solidFill>
              </a:rPr>
              <a:t>: The strategic value of a capability or the degree to which it affects organizational performance. This is the measure to which a capability is a market differentiator or a competitive requirement. </a:t>
            </a:r>
          </a:p>
          <a:p>
            <a:pPr marL="114471" indent="-57236" defTabSz="915701">
              <a:spcAft>
                <a:spcPts val="376"/>
              </a:spcAft>
            </a:pPr>
            <a:r>
              <a:rPr lang="en-GB" dirty="0">
                <a:solidFill>
                  <a:srgbClr val="555555"/>
                </a:solidFill>
              </a:rPr>
              <a:t>• </a:t>
            </a:r>
            <a:r>
              <a:rPr lang="en-GB" b="1" dirty="0">
                <a:solidFill>
                  <a:srgbClr val="555555"/>
                </a:solidFill>
              </a:rPr>
              <a:t>Maturity</a:t>
            </a:r>
            <a:r>
              <a:rPr lang="en-GB" dirty="0">
                <a:solidFill>
                  <a:srgbClr val="555555"/>
                </a:solidFill>
              </a:rPr>
              <a:t>: The level of consistency and predictability with which the capability is performed. Is there a well-defined process in place that is monitored and measured? </a:t>
            </a:r>
          </a:p>
          <a:p>
            <a:pPr marL="114471" indent="-57236" defTabSz="915701">
              <a:spcAft>
                <a:spcPts val="376"/>
              </a:spcAft>
            </a:pPr>
            <a:r>
              <a:rPr lang="en-GB" dirty="0">
                <a:solidFill>
                  <a:srgbClr val="555555"/>
                </a:solidFill>
              </a:rPr>
              <a:t>• </a:t>
            </a:r>
            <a:r>
              <a:rPr lang="en-GB" b="1" dirty="0">
                <a:solidFill>
                  <a:srgbClr val="555555"/>
                </a:solidFill>
              </a:rPr>
              <a:t>Performance</a:t>
            </a:r>
            <a:r>
              <a:rPr lang="en-GB" dirty="0">
                <a:solidFill>
                  <a:srgbClr val="555555"/>
                </a:solidFill>
              </a:rPr>
              <a:t>: To understand the service-level expectations and how the capability currently achieves them.</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3163857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defTabSz="915701"/>
            <a:r>
              <a:rPr lang="en-GB" sz="800" dirty="0">
                <a:solidFill>
                  <a:srgbClr val="555555"/>
                </a:solidFill>
              </a:rPr>
              <a:t>A service is a set of related functions IT performs, or provides, that is seen as a coherent, self-contained, manageable entity.  The services provide the necessary capabilities to the organization to perform business activities.</a:t>
            </a:r>
          </a:p>
          <a:p>
            <a:pPr defTabSz="915701"/>
            <a:endParaRPr lang="en-GB" sz="800" dirty="0">
              <a:solidFill>
                <a:srgbClr val="555555"/>
              </a:solidFill>
            </a:endParaRPr>
          </a:p>
          <a:p>
            <a:pPr defTabSz="915701"/>
            <a:r>
              <a:rPr lang="en-GB" sz="800" dirty="0">
                <a:solidFill>
                  <a:srgbClr val="555555"/>
                </a:solidFill>
              </a:rPr>
              <a:t>Over time the services provided by IT change as new technologies and operating models evolve. Some services may be focused on business processes, others on the internals of IT itself. Some may be targeted at discrete business communities, some as shared services for multiple groups, and some as utilities for everyone. </a:t>
            </a:r>
          </a:p>
          <a:p>
            <a:pPr defTabSz="915701"/>
            <a:endParaRPr lang="en-GB" sz="800" dirty="0">
              <a:solidFill>
                <a:srgbClr val="555555"/>
              </a:solidFill>
            </a:endParaRPr>
          </a:p>
          <a:p>
            <a:pPr defTabSz="915701"/>
            <a:r>
              <a:rPr lang="en-GB" sz="800" dirty="0">
                <a:solidFill>
                  <a:srgbClr val="555555"/>
                </a:solidFill>
              </a:rPr>
              <a:t>The IT Services Model is used in a number of ways to visually represent current state, future state, and impact of potential projects. The Cloud computing opportunities identified in this example will have an impact on the SLAs, people skills, and even potentially moving the operation of the service out of the internal IT organization.  </a:t>
            </a:r>
          </a:p>
          <a:p>
            <a:pPr defTabSz="915701"/>
            <a:endParaRPr lang="en-GB" sz="800" dirty="0">
              <a:solidFill>
                <a:srgbClr val="555555"/>
              </a:solidFill>
            </a:endParaRPr>
          </a:p>
          <a:p>
            <a:pPr defTabSz="915701"/>
            <a:r>
              <a:rPr lang="en-GB" sz="800" dirty="0">
                <a:solidFill>
                  <a:srgbClr val="555555"/>
                </a:solidFill>
              </a:rPr>
              <a:t>The services that are directly focused on business users are viewed as external or business-facing services.  The business-facing services are the products that IT provides, much like what a company provides to its customers. These services typically represent the transformation of technologies (hardware and software) into business capabilities.</a:t>
            </a:r>
          </a:p>
          <a:p>
            <a:pPr defTabSz="915701"/>
            <a:endParaRPr lang="en-GB" sz="800" dirty="0">
              <a:solidFill>
                <a:srgbClr val="555555"/>
              </a:solidFill>
            </a:endParaRPr>
          </a:p>
          <a:p>
            <a:pPr defTabSz="915701"/>
            <a:r>
              <a:rPr lang="en-GB" sz="800" dirty="0">
                <a:solidFill>
                  <a:srgbClr val="555555"/>
                </a:solidFill>
              </a:rPr>
              <a:t>Like any other organization, certain services are internal to the IT organization.  These services are performed to support other internal or business-facing services; for example, database administration, change management, and project management.</a:t>
            </a:r>
          </a:p>
          <a:p>
            <a:pPr defTabSz="915701"/>
            <a:endParaRPr lang="en-US" sz="800" dirty="0">
              <a:solidFill>
                <a:srgbClr val="555555"/>
              </a:solidFill>
            </a:endParaRPr>
          </a:p>
          <a:p>
            <a:pPr defTabSz="915701"/>
            <a:r>
              <a:rPr lang="en-US" sz="800" dirty="0">
                <a:solidFill>
                  <a:srgbClr val="555555"/>
                </a:solidFill>
              </a:rPr>
              <a:t>Services are categorized firstly into domains, then clusters, which are grouped together based on the close affinity to other related capabilities, or functions they provide. The clusters are useful for assigning service owners, and mapping organizational structure to services</a:t>
            </a:r>
          </a:p>
          <a:p>
            <a:pPr defTabSz="915701"/>
            <a:endParaRPr lang="en-US" sz="800" dirty="0">
              <a:solidFill>
                <a:srgbClr val="555555"/>
              </a:solidFill>
            </a:endParaRPr>
          </a:p>
          <a:p>
            <a:pPr defTabSz="915701"/>
            <a:r>
              <a:rPr lang="en-US" sz="800" dirty="0">
                <a:solidFill>
                  <a:srgbClr val="555555"/>
                </a:solidFill>
              </a:rPr>
              <a:t>Whilst domains are relatively stable across organizations the cluster and services vary for each customer, depending on the scope and maturity of the IT organization, and the nature of the business.</a:t>
            </a:r>
          </a:p>
          <a:p>
            <a:pPr defTabSz="915701"/>
            <a:endParaRPr lang="en-US" sz="800" dirty="0">
              <a:solidFill>
                <a:srgbClr val="555555"/>
              </a:solidFill>
            </a:endParaRPr>
          </a:p>
          <a:p>
            <a:pPr marL="112669" indent="-112669" defTabSz="915701">
              <a:lnSpc>
                <a:spcPts val="689"/>
              </a:lnSpc>
            </a:pPr>
            <a:r>
              <a:rPr lang="en-GB" sz="800" b="1" dirty="0">
                <a:solidFill>
                  <a:srgbClr val="555555"/>
                </a:solidFill>
              </a:rPr>
              <a:t>Infrastructure services </a:t>
            </a:r>
            <a:r>
              <a:rPr lang="en-GB" sz="800" dirty="0">
                <a:solidFill>
                  <a:srgbClr val="555555"/>
                </a:solidFill>
              </a:rPr>
              <a:t>are the foundation and building blocks for other services. Typically, an infrastructure service exists because many application services require it, and it is therefore provided “in common”.</a:t>
            </a:r>
          </a:p>
          <a:p>
            <a:pPr defTabSz="915701"/>
            <a:endParaRPr lang="en-GB" sz="800" dirty="0">
              <a:solidFill>
                <a:srgbClr val="555555"/>
              </a:solidFill>
            </a:endParaRPr>
          </a:p>
          <a:p>
            <a:pPr marL="112669" indent="-112669" defTabSz="915701">
              <a:lnSpc>
                <a:spcPts val="689"/>
              </a:lnSpc>
            </a:pPr>
            <a:r>
              <a:rPr lang="en-GB" sz="800" b="1" dirty="0">
                <a:solidFill>
                  <a:srgbClr val="555555"/>
                </a:solidFill>
              </a:rPr>
              <a:t>Application and Information services </a:t>
            </a:r>
            <a:r>
              <a:rPr lang="en-GB" sz="800" dirty="0">
                <a:solidFill>
                  <a:srgbClr val="555555"/>
                </a:solidFill>
              </a:rPr>
              <a:t>are those services which the user community would typically recognize, because they directly support the business. Because businesses vary widely, and industries vary even more widely, it will be in the application and Information service areas that there is the greatest variation in services. </a:t>
            </a:r>
          </a:p>
          <a:p>
            <a:pPr marL="112669" indent="-112669" defTabSz="915701">
              <a:lnSpc>
                <a:spcPts val="689"/>
              </a:lnSpc>
            </a:pPr>
            <a:endParaRPr lang="en-GB" sz="800" b="1" dirty="0">
              <a:solidFill>
                <a:srgbClr val="555555"/>
              </a:solidFill>
            </a:endParaRPr>
          </a:p>
          <a:p>
            <a:pPr marL="112669" indent="-112669" defTabSz="915701">
              <a:lnSpc>
                <a:spcPts val="689"/>
              </a:lnSpc>
            </a:pPr>
            <a:r>
              <a:rPr lang="en-GB" sz="800" b="1" dirty="0">
                <a:solidFill>
                  <a:srgbClr val="555555"/>
                </a:solidFill>
              </a:rPr>
              <a:t>Organization services </a:t>
            </a:r>
            <a:r>
              <a:rPr lang="en-GB" sz="800" dirty="0">
                <a:solidFill>
                  <a:srgbClr val="555555"/>
                </a:solidFill>
              </a:rPr>
              <a:t>exist because other services exist. For example, there are usually on-going projects and initiatives, therefore the organization needs to manage these projects. </a:t>
            </a:r>
          </a:p>
          <a:p>
            <a:pPr marL="112669" indent="-112669" defTabSz="915701">
              <a:lnSpc>
                <a:spcPts val="689"/>
              </a:lnSpc>
            </a:pPr>
            <a:endParaRPr lang="en-GB" sz="800" b="1" dirty="0">
              <a:solidFill>
                <a:srgbClr val="555555"/>
              </a:solidFill>
            </a:endParaRPr>
          </a:p>
          <a:p>
            <a:pPr marL="112669" indent="-112669" defTabSz="915701">
              <a:lnSpc>
                <a:spcPts val="689"/>
              </a:lnSpc>
            </a:pPr>
            <a:r>
              <a:rPr lang="en-GB" sz="800" b="1" dirty="0">
                <a:solidFill>
                  <a:srgbClr val="555555"/>
                </a:solidFill>
              </a:rPr>
              <a:t>Operations services </a:t>
            </a:r>
            <a:r>
              <a:rPr lang="en-GB" sz="800" dirty="0">
                <a:solidFill>
                  <a:srgbClr val="555555"/>
                </a:solidFill>
              </a:rPr>
              <a:t>exist because infrastructure, information and applications services need to be maintained and operated.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4984261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defTabSz="915701"/>
            <a:r>
              <a:rPr lang="en-GB" dirty="0">
                <a:solidFill>
                  <a:srgbClr val="555555"/>
                </a:solidFill>
              </a:rPr>
              <a:t>The creation of a conceptual model is a first step in developing more detailed quantitative models for a solution architecture. It is advantageous to create a conceptual architecture model when attempting to understand a complex problem or introducing a new concept:</a:t>
            </a:r>
          </a:p>
          <a:p>
            <a:pPr defTabSz="915701"/>
            <a:endParaRPr lang="en-GB" dirty="0">
              <a:solidFill>
                <a:srgbClr val="555555"/>
              </a:solidFill>
            </a:endParaRPr>
          </a:p>
          <a:p>
            <a:pPr marL="67601" indent="-45068" defTabSz="915701">
              <a:buFont typeface="Arial" pitchFamily="34" charset="0"/>
              <a:buChar char="•"/>
            </a:pPr>
            <a:r>
              <a:rPr lang="en-GB" dirty="0">
                <a:solidFill>
                  <a:srgbClr val="555555"/>
                </a:solidFill>
              </a:rPr>
              <a:t>to provide a frame of reference to position the subject with respect to what is already understood;</a:t>
            </a:r>
          </a:p>
          <a:p>
            <a:pPr marL="67601" indent="-45068" defTabSz="915701">
              <a:buFont typeface="Arial" pitchFamily="34" charset="0"/>
              <a:buChar char="•"/>
            </a:pPr>
            <a:r>
              <a:rPr lang="en-GB" dirty="0">
                <a:solidFill>
                  <a:srgbClr val="555555"/>
                </a:solidFill>
              </a:rPr>
              <a:t>and to act as a framework to structure the development of more detail.</a:t>
            </a:r>
          </a:p>
          <a:p>
            <a:pPr indent="-178862" defTabSz="915701">
              <a:buFont typeface="Arial" pitchFamily="34" charset="0"/>
              <a:buChar char="•"/>
            </a:pPr>
            <a:endParaRPr lang="en-GB" dirty="0">
              <a:solidFill>
                <a:srgbClr val="555555"/>
              </a:solidFill>
            </a:endParaRPr>
          </a:p>
          <a:p>
            <a:pPr defTabSz="915701"/>
            <a:r>
              <a:rPr lang="en-GB" dirty="0">
                <a:solidFill>
                  <a:srgbClr val="555555"/>
                </a:solidFill>
              </a:rPr>
              <a:t>Architecture models are often classified as conceptual, logical, and physical views. </a:t>
            </a:r>
          </a:p>
          <a:p>
            <a:pPr defTabSz="915701"/>
            <a:endParaRPr lang="en-GB" i="1" dirty="0">
              <a:solidFill>
                <a:srgbClr val="555555"/>
              </a:solidFill>
            </a:endParaRPr>
          </a:p>
          <a:p>
            <a:pPr defTabSz="915701"/>
            <a:r>
              <a:rPr lang="en-GB" i="1" dirty="0">
                <a:solidFill>
                  <a:srgbClr val="555555"/>
                </a:solidFill>
              </a:rPr>
              <a:t>Conceptual </a:t>
            </a:r>
            <a:r>
              <a:rPr lang="en-GB" dirty="0">
                <a:solidFill>
                  <a:srgbClr val="555555"/>
                </a:solidFill>
              </a:rPr>
              <a:t>views are the most abstract and tend to be described in terms that are most familiar to the non-IT professional. The conceptual view is used to define the scope and the problem domain. </a:t>
            </a:r>
          </a:p>
          <a:p>
            <a:pPr defTabSz="915701"/>
            <a:endParaRPr lang="en-GB" dirty="0">
              <a:solidFill>
                <a:srgbClr val="555555"/>
              </a:solidFill>
            </a:endParaRPr>
          </a:p>
          <a:p>
            <a:pPr defTabSz="915701"/>
            <a:r>
              <a:rPr lang="en-GB" i="1" dirty="0">
                <a:solidFill>
                  <a:srgbClr val="555555"/>
                </a:solidFill>
              </a:rPr>
              <a:t>Logical views </a:t>
            </a:r>
            <a:r>
              <a:rPr lang="en-GB" dirty="0">
                <a:solidFill>
                  <a:srgbClr val="555555"/>
                </a:solidFill>
              </a:rPr>
              <a:t>show the main functional components </a:t>
            </a:r>
            <a:r>
              <a:rPr lang="en-GB" i="1" dirty="0">
                <a:solidFill>
                  <a:srgbClr val="555555"/>
                </a:solidFill>
              </a:rPr>
              <a:t>and their relationships within a system </a:t>
            </a:r>
            <a:r>
              <a:rPr lang="en-GB" dirty="0">
                <a:solidFill>
                  <a:srgbClr val="555555"/>
                </a:solidFill>
              </a:rPr>
              <a:t>independently of the technical details of how the functionality is implemented. </a:t>
            </a:r>
          </a:p>
          <a:p>
            <a:pPr defTabSz="915701"/>
            <a:endParaRPr lang="en-GB" i="1" dirty="0">
              <a:solidFill>
                <a:srgbClr val="555555"/>
              </a:solidFill>
            </a:endParaRPr>
          </a:p>
          <a:p>
            <a:pPr defTabSz="915701"/>
            <a:r>
              <a:rPr lang="en-GB" i="1" dirty="0">
                <a:solidFill>
                  <a:srgbClr val="555555"/>
                </a:solidFill>
              </a:rPr>
              <a:t>Physical</a:t>
            </a:r>
            <a:r>
              <a:rPr lang="en-GB" dirty="0">
                <a:solidFill>
                  <a:srgbClr val="555555"/>
                </a:solidFill>
              </a:rPr>
              <a:t> views are the least abstract and illustrate the specific implementation components and their relationships. </a:t>
            </a:r>
          </a:p>
          <a:p>
            <a:pPr defTabSz="915701"/>
            <a:endParaRPr lang="en-GB" dirty="0">
              <a:solidFill>
                <a:srgbClr val="555555"/>
              </a:solidFill>
            </a:endParaRPr>
          </a:p>
          <a:p>
            <a:pPr defTabSz="915701"/>
            <a:r>
              <a:rPr lang="en-GB" dirty="0">
                <a:solidFill>
                  <a:srgbClr val="555555"/>
                </a:solidFill>
              </a:rPr>
              <a:t>ITAP tends to focus on the Conceptual views, and sometimes on logical views. Physical views are normally created as a part of a deeper technical architecture.</a:t>
            </a:r>
          </a:p>
          <a:p>
            <a:pPr defTabSz="915701"/>
            <a:endParaRPr lang="en-GB" dirty="0">
              <a:solidFill>
                <a:srgbClr val="555555"/>
              </a:solidFill>
            </a:endParaRPr>
          </a:p>
          <a:p>
            <a:pPr defTabSz="762071"/>
            <a:r>
              <a:rPr lang="en-GB" dirty="0">
                <a:solidFill>
                  <a:srgbClr val="555555"/>
                </a:solidFill>
              </a:rPr>
              <a:t>The primary requirement for a conceptual architecture model is to be an effective communication tool. The audience is typically non-IT professionals who need to understand the scope and key concepts for them to support the initiative being proposed. </a:t>
            </a:r>
          </a:p>
          <a:p>
            <a:pPr defTabSz="762071"/>
            <a:endParaRPr lang="en-GB" dirty="0">
              <a:solidFill>
                <a:srgbClr val="555555"/>
              </a:solidFill>
            </a:endParaRPr>
          </a:p>
          <a:p>
            <a:pPr defTabSz="762071"/>
            <a:r>
              <a:rPr lang="en-GB" dirty="0">
                <a:solidFill>
                  <a:srgbClr val="555555"/>
                </a:solidFill>
              </a:rPr>
              <a:t>Whilst there are standards and expectations for the logical and physical models the conceptual model is much more variable and contains whatever information necessary to be an effective communication mechanism.</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80979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defTabSz="915701"/>
            <a:r>
              <a:rPr lang="en-GB" dirty="0">
                <a:solidFill>
                  <a:srgbClr val="555555"/>
                </a:solidFill>
              </a:rPr>
              <a:t>Roadmaps can take many forms, but the most common approach is a time-based chart, with a number of layers that typically include both business, and technological perspectives. Common applications of a roadmap include Product Planning, IT Strategy, Architecture Development, Infrastructure Services, and Business Initiatives. </a:t>
            </a:r>
          </a:p>
          <a:p>
            <a:pPr defTabSz="915701">
              <a:spcBef>
                <a:spcPct val="0"/>
              </a:spcBef>
            </a:pPr>
            <a:endParaRPr lang="en-GB" dirty="0">
              <a:solidFill>
                <a:srgbClr val="555555"/>
              </a:solidFill>
            </a:endParaRPr>
          </a:p>
          <a:p>
            <a:pPr defTabSz="915701">
              <a:spcBef>
                <a:spcPct val="0"/>
              </a:spcBef>
            </a:pPr>
            <a:r>
              <a:rPr lang="en-GB" dirty="0">
                <a:solidFill>
                  <a:srgbClr val="555555"/>
                </a:solidFill>
              </a:rPr>
              <a:t>A roadmap is created after the definition of the strategies, objectives and programs has been performed. The roadmap then is a communication tool to show the gap analysis and change-management problem.</a:t>
            </a:r>
          </a:p>
          <a:p>
            <a:pPr defTabSz="915701">
              <a:spcBef>
                <a:spcPct val="0"/>
              </a:spcBef>
            </a:pPr>
            <a:endParaRPr lang="en-GB" dirty="0">
              <a:solidFill>
                <a:srgbClr val="555555"/>
              </a:solidFill>
            </a:endParaRPr>
          </a:p>
          <a:p>
            <a:pPr defTabSz="915701"/>
            <a:r>
              <a:rPr lang="en-US" dirty="0">
                <a:solidFill>
                  <a:srgbClr val="555555"/>
                </a:solidFill>
              </a:rPr>
              <a:t>Roadmaps include information drawn from many sources:</a:t>
            </a:r>
          </a:p>
          <a:p>
            <a:pPr defTabSz="915701" fontAlgn="t">
              <a:spcBef>
                <a:spcPts val="376"/>
              </a:spcBef>
            </a:pPr>
            <a:r>
              <a:rPr lang="en-GB" b="1" dirty="0">
                <a:solidFill>
                  <a:srgbClr val="555555"/>
                </a:solidFill>
              </a:rPr>
              <a:t>Business capability needs</a:t>
            </a:r>
          </a:p>
          <a:p>
            <a:pPr marL="90135" defTabSz="915701" fontAlgn="t">
              <a:spcAft>
                <a:spcPts val="250"/>
              </a:spcAft>
            </a:pPr>
            <a:r>
              <a:rPr lang="en-GB" dirty="0">
                <a:solidFill>
                  <a:srgbClr val="555555"/>
                </a:solidFill>
              </a:rPr>
              <a:t>Capabilities and requirements for the business’s desired end state.</a:t>
            </a:r>
          </a:p>
          <a:p>
            <a:pPr defTabSz="915701" fontAlgn="t"/>
            <a:r>
              <a:rPr lang="en-GB" b="1" dirty="0">
                <a:solidFill>
                  <a:srgbClr val="555555"/>
                </a:solidFill>
              </a:rPr>
              <a:t>IT capability needs</a:t>
            </a:r>
          </a:p>
          <a:p>
            <a:pPr marL="90135" defTabSz="915701" fontAlgn="t">
              <a:spcAft>
                <a:spcPts val="250"/>
              </a:spcAft>
            </a:pPr>
            <a:r>
              <a:rPr lang="en-GB" dirty="0">
                <a:solidFill>
                  <a:srgbClr val="555555"/>
                </a:solidFill>
              </a:rPr>
              <a:t>Capabilities and requirements for the IT department’s desired end state.</a:t>
            </a:r>
          </a:p>
          <a:p>
            <a:pPr marL="90135" defTabSz="915701" fontAlgn="t">
              <a:spcAft>
                <a:spcPts val="250"/>
              </a:spcAft>
            </a:pPr>
            <a:endParaRPr lang="en-GB" dirty="0">
              <a:solidFill>
                <a:srgbClr val="555555"/>
              </a:solidFill>
            </a:endParaRPr>
          </a:p>
          <a:p>
            <a:pPr marL="90135" defTabSz="915701" fontAlgn="t">
              <a:spcAft>
                <a:spcPts val="250"/>
              </a:spcAft>
            </a:pPr>
            <a:endParaRPr lang="en-GB" dirty="0">
              <a:solidFill>
                <a:srgbClr val="555555"/>
              </a:solidFill>
            </a:endParaRPr>
          </a:p>
          <a:p>
            <a:pPr marL="90135" defTabSz="915701" fontAlgn="t">
              <a:spcAft>
                <a:spcPts val="250"/>
              </a:spcAft>
            </a:pPr>
            <a:endParaRPr lang="en-GB" dirty="0">
              <a:solidFill>
                <a:srgbClr val="555555"/>
              </a:solidFill>
            </a:endParaRPr>
          </a:p>
          <a:p>
            <a:pPr defTabSz="915701" fontAlgn="t"/>
            <a:r>
              <a:rPr lang="en-GB" b="1" dirty="0">
                <a:solidFill>
                  <a:srgbClr val="555555"/>
                </a:solidFill>
              </a:rPr>
              <a:t>Current state of services</a:t>
            </a:r>
          </a:p>
          <a:p>
            <a:pPr marL="90135" defTabSz="915701" fontAlgn="t">
              <a:spcAft>
                <a:spcPts val="250"/>
              </a:spcAft>
            </a:pPr>
            <a:r>
              <a:rPr lang="en-GB" dirty="0">
                <a:solidFill>
                  <a:srgbClr val="555555"/>
                </a:solidFill>
              </a:rPr>
              <a:t>An inventory and evaluation of the current services architecture for the current state</a:t>
            </a:r>
          </a:p>
          <a:p>
            <a:pPr defTabSz="915701" fontAlgn="t"/>
            <a:r>
              <a:rPr lang="en-GB" b="1" dirty="0">
                <a:solidFill>
                  <a:srgbClr val="555555"/>
                </a:solidFill>
              </a:rPr>
              <a:t>Current state of technology</a:t>
            </a:r>
          </a:p>
          <a:p>
            <a:pPr marL="90135" defTabSz="915701" fontAlgn="t">
              <a:spcAft>
                <a:spcPts val="250"/>
              </a:spcAft>
            </a:pPr>
            <a:r>
              <a:rPr lang="en-GB" dirty="0">
                <a:solidFill>
                  <a:srgbClr val="555555"/>
                </a:solidFill>
              </a:rPr>
              <a:t>An inventory and evaluation of the current technologies and architectures for the current state.</a:t>
            </a:r>
          </a:p>
          <a:p>
            <a:pPr defTabSz="915701" fontAlgn="t"/>
            <a:r>
              <a:rPr lang="en-GB" b="1" dirty="0">
                <a:solidFill>
                  <a:srgbClr val="555555"/>
                </a:solidFill>
              </a:rPr>
              <a:t>Current project plans</a:t>
            </a:r>
          </a:p>
          <a:p>
            <a:pPr marL="90135" defTabSz="915701" fontAlgn="t">
              <a:spcAft>
                <a:spcPts val="250"/>
              </a:spcAft>
            </a:pPr>
            <a:r>
              <a:rPr lang="en-GB" dirty="0">
                <a:solidFill>
                  <a:srgbClr val="555555"/>
                </a:solidFill>
              </a:rPr>
              <a:t>A current list of planned projects and initiatives for the IT department.</a:t>
            </a:r>
          </a:p>
          <a:p>
            <a:pPr defTabSz="915701" fontAlgn="t"/>
            <a:r>
              <a:rPr lang="en-GB" b="1" dirty="0">
                <a:solidFill>
                  <a:srgbClr val="555555"/>
                </a:solidFill>
              </a:rPr>
              <a:t>Financials</a:t>
            </a:r>
          </a:p>
          <a:p>
            <a:pPr marL="90135" defTabSz="915701" fontAlgn="t">
              <a:spcAft>
                <a:spcPts val="250"/>
              </a:spcAft>
            </a:pPr>
            <a:r>
              <a:rPr lang="en-GB" dirty="0">
                <a:solidFill>
                  <a:srgbClr val="555555"/>
                </a:solidFill>
              </a:rPr>
              <a:t>An understanding of budget, prioritization process, and other related financial processes for establishing and managing IT projects.</a:t>
            </a:r>
          </a:p>
          <a:p>
            <a:pPr defTabSz="915701" fontAlgn="t"/>
            <a:r>
              <a:rPr lang="en-GB" b="1" dirty="0">
                <a:solidFill>
                  <a:srgbClr val="555555"/>
                </a:solidFill>
              </a:rPr>
              <a:t>Microsoft product plans</a:t>
            </a:r>
          </a:p>
          <a:p>
            <a:pPr marL="90135" defTabSz="915701" fontAlgn="t">
              <a:spcAft>
                <a:spcPts val="250"/>
              </a:spcAft>
            </a:pPr>
            <a:r>
              <a:rPr lang="en-GB" dirty="0">
                <a:solidFill>
                  <a:srgbClr val="555555"/>
                </a:solidFill>
              </a:rPr>
              <a:t>The release and support roadmap for the Microsoft products, and technologies that the customer is using, owns, and could use.</a:t>
            </a:r>
          </a:p>
          <a:p>
            <a:pPr defTabSz="915701" fontAlgn="t"/>
            <a:r>
              <a:rPr lang="en-GB" b="1" dirty="0">
                <a:solidFill>
                  <a:srgbClr val="555555"/>
                </a:solidFill>
              </a:rPr>
              <a:t>IT governance</a:t>
            </a:r>
          </a:p>
          <a:p>
            <a:pPr marL="90135" defTabSz="915701" fontAlgn="t">
              <a:spcAft>
                <a:spcPts val="250"/>
              </a:spcAft>
            </a:pPr>
            <a:r>
              <a:rPr lang="en-GB" dirty="0">
                <a:solidFill>
                  <a:srgbClr val="555555"/>
                </a:solidFill>
              </a:rPr>
              <a:t>An understanding of overall IT governance, and organizational structure for the company.</a:t>
            </a:r>
            <a:endParaRPr lang="en-GB" dirty="0">
              <a:gradFill>
                <a:gsLst>
                  <a:gs pos="0">
                    <a:srgbClr val="555555"/>
                  </a:gs>
                  <a:gs pos="86000">
                    <a:srgbClr val="555555"/>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462645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first breakdown</a:t>
            </a:r>
            <a:r>
              <a:rPr lang="en-US" baseline="0" dirty="0" smtClean="0"/>
              <a:t> of the VRF architecture following the initial introduction to the VRF architecture and it’s purpose. Additional breakdowns continue through the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2953631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the</a:t>
            </a:r>
            <a:r>
              <a:rPr lang="en-US" baseline="0" dirty="0" smtClean="0"/>
              <a:t> way in which VRF provides structure and when to invoke the program benefits, informs the structure of the offerings, and ensures a consistent end to end experience for content in the library. Across all 3 VRF reduces the effort and friction when integrating 100% of Microsoft, 100% of people, 100% of the time.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519836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707" indent="-171707">
              <a:buFont typeface="Arial" pitchFamily="34" charset="0"/>
              <a:buChar char="•"/>
            </a:pPr>
            <a:endParaRPr lang="en-US" b="1" baseline="0" dirty="0" smtClean="0"/>
          </a:p>
          <a:p>
            <a:pPr marL="171707" indent="-171707">
              <a:buFont typeface="Arial" pitchFamily="34" charset="0"/>
              <a:buChar char="•"/>
            </a:pPr>
            <a:r>
              <a:rPr lang="en-US" b="1" baseline="0" dirty="0" smtClean="0"/>
              <a:t>360 Assessment</a:t>
            </a:r>
            <a:r>
              <a:rPr lang="en-US" b="0" baseline="0" dirty="0" smtClean="0"/>
              <a:t>: T</a:t>
            </a:r>
            <a:r>
              <a:rPr lang="en-US" baseline="0" dirty="0" smtClean="0"/>
              <a:t>he process and information captured evolves from BITSB, an IT Strategy Briefing that’s been around for over two years. Enterprise Agreement Value Realization (EAVR) was released in June which was built on work being developed around the world the past two years. It has three phases: context, possess, and prioritize. </a:t>
            </a:r>
          </a:p>
          <a:p>
            <a:pPr marL="385008" lvl="1" indent="-171707"/>
            <a:r>
              <a:rPr lang="en-US" b="1" baseline="0" dirty="0" smtClean="0"/>
              <a:t>Context: </a:t>
            </a:r>
            <a:r>
              <a:rPr lang="en-US" b="0" baseline="0" dirty="0" smtClean="0"/>
              <a:t>I</a:t>
            </a:r>
            <a:r>
              <a:rPr lang="en-US" baseline="0" dirty="0" smtClean="0"/>
              <a:t>dentify the top level drivers for a customer’s business, what’s pushing them in their particular market place, understand their current IT Portfolio, capture what they’re working on, what their IT organization looks like, and get an idea of what’s in their Enterprise Agreement. For example, what software they’ve bought, what Microsoft services they have. We’re not going to describe how long this takes. It could take you four or five hours. If a customer is really organized, you may have a quick answer. Or, it could take you two or three weeks with a customer that has information all over the place. But at the end, you’ve worked out the </a:t>
            </a:r>
            <a:r>
              <a:rPr lang="en-US" b="0" baseline="0" dirty="0" smtClean="0"/>
              <a:t>assessments</a:t>
            </a:r>
            <a:r>
              <a:rPr lang="en-US" baseline="0" dirty="0" smtClean="0"/>
              <a:t>.</a:t>
            </a:r>
          </a:p>
          <a:p>
            <a:pPr marL="385008" lvl="1" indent="-171707"/>
            <a:r>
              <a:rPr lang="en-US" b="1" baseline="0" dirty="0" smtClean="0"/>
              <a:t>Assess: </a:t>
            </a:r>
            <a:r>
              <a:rPr lang="en-US" baseline="0" dirty="0" smtClean="0"/>
              <a:t>For example, you know the customer is interested in Cloud and getting their desktop optimized and maybe six or seven other areas. That gives us a program of work around doing some assessments. The assessments drill in more deeply to each of those areas to find opportunities and help them realize value, reduce cost, risk, time to market and many different areas of potential benefit. At a high level, we have a set of opportunities. Within the work behind the VRF we have an information model that describes the opportunities in a clear data structure. Templates are available to present back to the customer, but you may have your own way or the customer may have their own tool, but the critical thing for us to have is a point in time to say “at this point, you have this data”. When you have that, it’s your gate to move to the next step. </a:t>
            </a:r>
          </a:p>
          <a:p>
            <a:pPr marL="385008" lvl="1" indent="-171707"/>
            <a:r>
              <a:rPr lang="en-US" b="1" baseline="0" dirty="0" smtClean="0"/>
              <a:t>Prioritize: </a:t>
            </a:r>
            <a:r>
              <a:rPr lang="en-US" baseline="0" dirty="0" smtClean="0"/>
              <a:t>When you bring all the data from the different assessments together, prioritize which ones to work on first.</a:t>
            </a:r>
            <a:br>
              <a:rPr lang="en-US" baseline="0" dirty="0" smtClean="0"/>
            </a:br>
            <a:endParaRPr lang="en-US" baseline="0" dirty="0" smtClean="0"/>
          </a:p>
          <a:p>
            <a:pPr marL="171707" indent="-171707">
              <a:buFont typeface="Arial" pitchFamily="34" charset="0"/>
              <a:buChar char="•"/>
            </a:pPr>
            <a:r>
              <a:rPr lang="en-US" b="1" baseline="0" dirty="0" smtClean="0"/>
              <a:t>Initiative Planning: </a:t>
            </a:r>
            <a:r>
              <a:rPr lang="en-US" b="0" baseline="0" dirty="0" smtClean="0"/>
              <a:t>R</a:t>
            </a:r>
            <a:r>
              <a:rPr lang="en-US" baseline="0" dirty="0" smtClean="0"/>
              <a:t>evolves around the Strategy and Planning foundation. In FY10, it evolved to include Opportunity Cards to give the customer baseline data with which to start. The phases “</a:t>
            </a:r>
            <a:r>
              <a:rPr lang="en-US" b="1" baseline="0" dirty="0" smtClean="0"/>
              <a:t>Define</a:t>
            </a:r>
            <a:r>
              <a:rPr lang="en-US" baseline="0" dirty="0" smtClean="0"/>
              <a:t>, </a:t>
            </a:r>
            <a:r>
              <a:rPr lang="en-US" b="1" baseline="0" dirty="0" smtClean="0"/>
              <a:t>Explore</a:t>
            </a:r>
            <a:r>
              <a:rPr lang="en-US" baseline="0" dirty="0" smtClean="0"/>
              <a:t>, and </a:t>
            </a:r>
            <a:r>
              <a:rPr lang="en-US" b="1" baseline="0" dirty="0" smtClean="0"/>
              <a:t>Plan</a:t>
            </a:r>
            <a:r>
              <a:rPr lang="en-US" baseline="0" dirty="0" smtClean="0"/>
              <a:t>” are the same. The names and overall structure aren’t changing, but it’s refocused around the information that needs to be created. At the end of Initiative Planning, you have a strategic plan to give the customer an understanding of why they are taking this particular route of choices, a financial case, a value prediction model, and an architectural plan with a roadmap.</a:t>
            </a:r>
          </a:p>
          <a:p>
            <a:pPr marL="171707" indent="-171707">
              <a:buFont typeface="Arial" pitchFamily="34" charset="0"/>
              <a:buChar char="•"/>
            </a:pPr>
            <a:endParaRPr lang="en-US" baseline="0" dirty="0" smtClean="0"/>
          </a:p>
          <a:p>
            <a:pPr marL="171707" indent="-171707">
              <a:buFont typeface="Arial" pitchFamily="34" charset="0"/>
              <a:buChar char="•"/>
            </a:pPr>
            <a:r>
              <a:rPr lang="en-US" b="1" baseline="0" dirty="0" smtClean="0"/>
              <a:t>Value Realization</a:t>
            </a:r>
            <a:endParaRPr lang="en-US" baseline="0" dirty="0" smtClean="0"/>
          </a:p>
          <a:p>
            <a:pPr marL="385008" lvl="1" indent="-171707"/>
            <a:r>
              <a:rPr lang="en-US" b="1" baseline="0" dirty="0" smtClean="0"/>
              <a:t>Deploy: </a:t>
            </a:r>
            <a:r>
              <a:rPr lang="en-US" baseline="0" dirty="0" smtClean="0"/>
              <a:t>you don’t actually do deployment. You are not the program manager. But you oversee deployment and help the customer if they have issues.</a:t>
            </a:r>
          </a:p>
          <a:p>
            <a:pPr marL="385008" lvl="1" indent="-171707"/>
            <a:r>
              <a:rPr lang="en-US" b="1" baseline="0" dirty="0" smtClean="0"/>
              <a:t>Adopt:</a:t>
            </a:r>
            <a:r>
              <a:rPr lang="en-US" baseline="0" dirty="0" smtClean="0"/>
              <a:t> You help the customer through the change process.</a:t>
            </a:r>
          </a:p>
          <a:p>
            <a:pPr marL="385008" lvl="1" indent="-171707"/>
            <a:r>
              <a:rPr lang="en-US" b="1" baseline="0" dirty="0" smtClean="0"/>
              <a:t>Measure: </a:t>
            </a:r>
            <a:r>
              <a:rPr lang="en-US" b="0" baseline="0" dirty="0" smtClean="0"/>
              <a:t>Records the value being delivered and the result of the engagement.</a:t>
            </a:r>
          </a:p>
          <a:p>
            <a:pPr marL="385008" lvl="1" indent="-171707"/>
            <a:endParaRPr lang="en-US" b="0" baseline="0" dirty="0" smtClean="0"/>
          </a:p>
          <a:p>
            <a:pPr marL="171707" indent="-171707">
              <a:buFont typeface="Arial" pitchFamily="34" charset="0"/>
              <a:buChar char="•"/>
            </a:pPr>
            <a:r>
              <a:rPr lang="en-US" b="1" baseline="0" dirty="0" smtClean="0"/>
              <a:t>Component Library – </a:t>
            </a:r>
            <a:r>
              <a:rPr lang="en-US" b="0" baseline="0" dirty="0" smtClean="0"/>
              <a:t>MAPF is a library of repeatable components and each component consists of a method and templates.</a:t>
            </a:r>
          </a:p>
          <a:p>
            <a:pPr marL="171707" indent="-171707">
              <a:buFont typeface="Arial" pitchFamily="34" charset="0"/>
              <a:buChar char="•"/>
            </a:pPr>
            <a:r>
              <a:rPr lang="en-US" b="1" baseline="0" dirty="0" smtClean="0"/>
              <a:t>Engagement Governance </a:t>
            </a:r>
            <a:r>
              <a:rPr lang="en-US" b="0" baseline="0" dirty="0" smtClean="0"/>
              <a:t>– it’s critical when done well and consistently. It includes conditions of satisfaction, team meetings, status reports, etc. Ensure that it aligns with (Software Development Framework) SDF.</a:t>
            </a:r>
          </a:p>
          <a:p>
            <a:pPr marL="171707" indent="-171707">
              <a:buFont typeface="Arial" pitchFamily="34" charset="0"/>
              <a:buChar char="•"/>
            </a:pPr>
            <a:r>
              <a:rPr lang="en-US" b="1" baseline="0" dirty="0" smtClean="0"/>
              <a:t>Software Tools </a:t>
            </a:r>
            <a:r>
              <a:rPr lang="en-US" b="0" baseline="0" dirty="0" smtClean="0"/>
              <a:t>– if we are able to get to the data to work with the customer and define the data appropriately, we can build tools on that dataset to automate the capture of the data, create the visual representations, and behind the scenes, to aggregate data to predict value.</a:t>
            </a:r>
            <a:endParaRPr lang="en-US" b="1"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3678310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689" indent="-171689">
              <a:buFont typeface="Arial" pitchFamily="34" charset="0"/>
              <a:buChar char="•"/>
            </a:pPr>
            <a:endParaRPr lang="en-US" b="1" baseline="0" dirty="0" smtClean="0"/>
          </a:p>
          <a:p>
            <a:pPr marL="171689" indent="-171689">
              <a:buFont typeface="Arial" pitchFamily="34" charset="0"/>
              <a:buChar char="•"/>
            </a:pPr>
            <a:r>
              <a:rPr lang="en-US" b="1" baseline="0" dirty="0" smtClean="0"/>
              <a:t>360 Assessment</a:t>
            </a:r>
            <a:r>
              <a:rPr lang="en-US" b="0" baseline="0" dirty="0" smtClean="0"/>
              <a:t>: T</a:t>
            </a:r>
            <a:r>
              <a:rPr lang="en-US" baseline="0" dirty="0" smtClean="0"/>
              <a:t>he process and information captured evolves from BITSB, an IT Strategy Briefing that’s been around for over two years. Enterprise Agreement Value Realization (EAVR) was released in June which was built on work being developed around the world the past two years. It has three phases: context, possess, and prioritize. </a:t>
            </a:r>
          </a:p>
          <a:p>
            <a:pPr marL="384969" lvl="1" indent="-171689"/>
            <a:r>
              <a:rPr lang="en-US" b="1" baseline="0" dirty="0" smtClean="0"/>
              <a:t>Context: </a:t>
            </a:r>
            <a:r>
              <a:rPr lang="en-US" b="0" baseline="0" dirty="0" smtClean="0"/>
              <a:t>I</a:t>
            </a:r>
            <a:r>
              <a:rPr lang="en-US" baseline="0" dirty="0" smtClean="0"/>
              <a:t>dentify the top level drivers for a customer’s business, what’s pushing them in their particular market place, understand their current IT Portfolio, capture what they’re working on, what their IT organization looks like, and get an idea of what’s in their Enterprise Agreement. For example, what software they’ve bought, what Microsoft services they have. We’re not going to describe how long this takes. It could take you four or five hours. If a customer is really organized, you may have a quick answer. Or, it could take you two or three weeks with a customer that has information all over the place. But at the end, you’ve worked out the </a:t>
            </a:r>
            <a:r>
              <a:rPr lang="en-US" b="0" baseline="0" dirty="0" smtClean="0"/>
              <a:t>assessments</a:t>
            </a:r>
            <a:r>
              <a:rPr lang="en-US" baseline="0" dirty="0" smtClean="0"/>
              <a:t>.</a:t>
            </a:r>
          </a:p>
          <a:p>
            <a:pPr marL="384969" lvl="1" indent="-171689"/>
            <a:r>
              <a:rPr lang="en-US" b="1" baseline="0" dirty="0" smtClean="0"/>
              <a:t>Assess: </a:t>
            </a:r>
            <a:r>
              <a:rPr lang="en-US" baseline="0" dirty="0" smtClean="0"/>
              <a:t>For example, you know the customer is interested in Cloud and getting their desktop optimized and maybe six or seven other areas. That gives us a program of work around doing some assessments. The assessments drill in more deeply to each of those areas to find opportunities and help them realize value, reduce cost, risk, time to market and many different areas of potential benefit. At a high level, we have a set of opportunities. Within the work behind the VRF we have an information model that describes the opportunities in a clear data structure. Templates are available to present back to the customer, but you may have your own way or the customer may have their own tool, but the critical thing for us to have is a point in time to say “at this point, you have this data”. When you have that, it’s your gate to move to the next step. </a:t>
            </a:r>
          </a:p>
          <a:p>
            <a:pPr marL="384969" lvl="1" indent="-171689"/>
            <a:r>
              <a:rPr lang="en-US" b="1" baseline="0" dirty="0" smtClean="0"/>
              <a:t>Prioritize: </a:t>
            </a:r>
            <a:r>
              <a:rPr lang="en-US" baseline="0" dirty="0" smtClean="0"/>
              <a:t>When you bring all the data from the different assessments together, prioritize which ones to work on first.</a:t>
            </a:r>
            <a:br>
              <a:rPr lang="en-US" baseline="0" dirty="0" smtClean="0"/>
            </a:br>
            <a:endParaRPr lang="en-US" baseline="0" dirty="0" smtClean="0"/>
          </a:p>
          <a:p>
            <a:pPr marL="171689" indent="-171689">
              <a:buFont typeface="Arial" pitchFamily="34" charset="0"/>
              <a:buChar char="•"/>
            </a:pPr>
            <a:r>
              <a:rPr lang="en-US" b="1" baseline="0" dirty="0" smtClean="0"/>
              <a:t>Initiative Planning: </a:t>
            </a:r>
            <a:r>
              <a:rPr lang="en-US" b="0" baseline="0" dirty="0" smtClean="0"/>
              <a:t>R</a:t>
            </a:r>
            <a:r>
              <a:rPr lang="en-US" baseline="0" dirty="0" smtClean="0"/>
              <a:t>evolves around the Strategy and Planning foundation. In FY10, it evolved to include Opportunity Cards to give the customer baseline data with which to start. The phases “</a:t>
            </a:r>
            <a:r>
              <a:rPr lang="en-US" b="1" baseline="0" dirty="0" smtClean="0"/>
              <a:t>Define</a:t>
            </a:r>
            <a:r>
              <a:rPr lang="en-US" baseline="0" dirty="0" smtClean="0"/>
              <a:t>, </a:t>
            </a:r>
            <a:r>
              <a:rPr lang="en-US" b="1" baseline="0" dirty="0" smtClean="0"/>
              <a:t>Explore</a:t>
            </a:r>
            <a:r>
              <a:rPr lang="en-US" baseline="0" dirty="0" smtClean="0"/>
              <a:t>, and </a:t>
            </a:r>
            <a:r>
              <a:rPr lang="en-US" b="1" baseline="0" dirty="0" smtClean="0"/>
              <a:t>Plan</a:t>
            </a:r>
            <a:r>
              <a:rPr lang="en-US" baseline="0" dirty="0" smtClean="0"/>
              <a:t>” are the same. The names and overall structure aren’t changing, but it’s refocused around the information that needs to be created. At the end of Initiative Planning, you have a strategic plan to give the customer an understanding of why they are taking this particular route of choices, a financial case, a value prediction model, and an architectural plan with a roadmap.</a:t>
            </a:r>
          </a:p>
          <a:p>
            <a:pPr marL="171689" indent="-171689">
              <a:buFont typeface="Arial" pitchFamily="34" charset="0"/>
              <a:buChar char="•"/>
            </a:pPr>
            <a:endParaRPr lang="en-US" baseline="0" dirty="0" smtClean="0"/>
          </a:p>
          <a:p>
            <a:pPr marL="171689" indent="-171689">
              <a:buFont typeface="Arial" pitchFamily="34" charset="0"/>
              <a:buChar char="•"/>
            </a:pPr>
            <a:r>
              <a:rPr lang="en-US" b="1" baseline="0" dirty="0" smtClean="0"/>
              <a:t>Value Realization</a:t>
            </a:r>
            <a:endParaRPr lang="en-US" baseline="0" dirty="0" smtClean="0"/>
          </a:p>
          <a:p>
            <a:pPr marL="384969" lvl="1" indent="-171689"/>
            <a:r>
              <a:rPr lang="en-US" b="1" baseline="0" dirty="0" smtClean="0"/>
              <a:t>Deploy: </a:t>
            </a:r>
            <a:r>
              <a:rPr lang="en-US" baseline="0" dirty="0" smtClean="0"/>
              <a:t>you don’t actually do deployment. You are not the program manager. But you oversee deployment and help the customer if they have issues.</a:t>
            </a:r>
          </a:p>
          <a:p>
            <a:pPr marL="384969" lvl="1" indent="-171689"/>
            <a:r>
              <a:rPr lang="en-US" b="1" baseline="0" dirty="0" smtClean="0"/>
              <a:t>Adopt:</a:t>
            </a:r>
            <a:r>
              <a:rPr lang="en-US" baseline="0" dirty="0" smtClean="0"/>
              <a:t> You help the customer through the change process.</a:t>
            </a:r>
          </a:p>
          <a:p>
            <a:pPr marL="384969" lvl="1" indent="-171689"/>
            <a:r>
              <a:rPr lang="en-US" b="1" baseline="0" dirty="0" smtClean="0"/>
              <a:t>Measure: </a:t>
            </a:r>
            <a:r>
              <a:rPr lang="en-US" b="0" baseline="0" dirty="0" smtClean="0"/>
              <a:t>Records the value being delivered and the result of the engagement.</a:t>
            </a:r>
          </a:p>
          <a:p>
            <a:pPr marL="384969" lvl="1" indent="-171689"/>
            <a:endParaRPr lang="en-US" b="0" baseline="0" dirty="0" smtClean="0"/>
          </a:p>
          <a:p>
            <a:pPr marL="171689" indent="-171689">
              <a:buFont typeface="Arial" pitchFamily="34" charset="0"/>
              <a:buChar char="•"/>
            </a:pPr>
            <a:r>
              <a:rPr lang="en-US" b="1" baseline="0" dirty="0" smtClean="0"/>
              <a:t>Component Library – </a:t>
            </a:r>
            <a:r>
              <a:rPr lang="en-US" b="0" baseline="0" dirty="0" smtClean="0"/>
              <a:t>MAPF is a library of repeatable components and each component consists of a method and templates.</a:t>
            </a:r>
          </a:p>
          <a:p>
            <a:pPr marL="171689" indent="-171689">
              <a:buFont typeface="Arial" pitchFamily="34" charset="0"/>
              <a:buChar char="•"/>
            </a:pPr>
            <a:r>
              <a:rPr lang="en-US" b="1" baseline="0" dirty="0" smtClean="0"/>
              <a:t>Engagement Governance </a:t>
            </a:r>
            <a:r>
              <a:rPr lang="en-US" b="0" baseline="0" dirty="0" smtClean="0"/>
              <a:t>– it’s critical when done well and consistently. It includes conditions of satisfaction, team meetings, status reports, etc. Ensure that it aligns with (Software Development Framework) SDF.</a:t>
            </a:r>
          </a:p>
          <a:p>
            <a:pPr marL="171689" indent="-171689">
              <a:buFont typeface="Arial" pitchFamily="34" charset="0"/>
              <a:buChar char="•"/>
            </a:pPr>
            <a:r>
              <a:rPr lang="en-US" b="1" baseline="0" dirty="0" smtClean="0"/>
              <a:t>Software Tools </a:t>
            </a:r>
            <a:r>
              <a:rPr lang="en-US" b="0" baseline="0" dirty="0" smtClean="0"/>
              <a:t>– if we are able to get to the data to work with the customer and define the data appropriately, we can build tools on that dataset to automate the capture of the data, create the visual representations, and behind the scenes, to aggregate data to predict value.</a:t>
            </a:r>
            <a:endParaRPr lang="en-US" b="1"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6783106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first segment of VRF a list of strategic IT initiatives is defined that align with business goals, along with potential ROI. The key objective of the assessment is to evaluate the customer’s business goals and priorities and arm the customer with the right information to make an informed decision on which initiatives to prioritize for further planning/investigation.</a:t>
            </a:r>
          </a:p>
          <a:p>
            <a:r>
              <a:rPr lang="en-GB" dirty="0"/>
              <a:t>In addition to developing assessments from the customer’s information this is also an opportunity to present to the customer a Microsoft Point-of-View on key stories aligned with EPG direction. After the completion of the 360 Assessment, the customer may select projects within the Initiative Planning or Value Realization segments, primarily drawn from the Service Offering </a:t>
            </a:r>
            <a:r>
              <a:rPr lang="en-GB" dirty="0" err="1"/>
              <a:t>catalog</a:t>
            </a:r>
            <a:r>
              <a:rPr lang="en-GB"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986752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smtClean="0"/>
          </a:p>
          <a:p>
            <a:pPr lvl="0"/>
            <a:r>
              <a:rPr lang="en-US" sz="900" dirty="0" smtClean="0"/>
              <a:t>IT</a:t>
            </a:r>
            <a:r>
              <a:rPr lang="en-CA" sz="900" dirty="0" smtClean="0"/>
              <a:t>Benefit dependency network (Drivers, Strategy, Investment Objectives, Benefits, Business Change)</a:t>
            </a:r>
            <a:endParaRPr lang="en-GB" sz="900" dirty="0" smtClean="0"/>
          </a:p>
          <a:p>
            <a:pPr lvl="0"/>
            <a:r>
              <a:rPr lang="en-CA" sz="900" dirty="0" smtClean="0"/>
              <a:t>Business capability map for the high potential opportunities (aligns with the BDN business changes)</a:t>
            </a:r>
            <a:endParaRPr lang="en-GB" sz="900" dirty="0" smtClean="0"/>
          </a:p>
          <a:p>
            <a:pPr lvl="0"/>
            <a:r>
              <a:rPr lang="en-CA" sz="900" dirty="0" smtClean="0"/>
              <a:t>Stakeholder map (beneficiaries, executive sponsor, change enabler)</a:t>
            </a:r>
            <a:endParaRPr lang="en-GB" sz="900" dirty="0" smtClean="0"/>
          </a:p>
          <a:p>
            <a:pPr lvl="0"/>
            <a:r>
              <a:rPr lang="en-CA" sz="900" dirty="0" smtClean="0"/>
              <a:t>IT service model for each of the high potential opportunities (aligns with business capability map)</a:t>
            </a:r>
            <a:endParaRPr lang="en-GB" sz="900" dirty="0" smtClean="0"/>
          </a:p>
          <a:p>
            <a:pPr lvl="0"/>
            <a:r>
              <a:rPr lang="en-CA" sz="900" dirty="0" smtClean="0"/>
              <a:t>Value prediction matrix (describes type of value that is expected and a high, low, medium rating along with an estimate on time to value; low, medium, high)</a:t>
            </a:r>
            <a:endParaRPr lang="en-GB" sz="900" dirty="0" smtClean="0"/>
          </a:p>
          <a:p>
            <a:pPr lvl="0"/>
            <a:r>
              <a:rPr lang="en-CA" sz="900" dirty="0" smtClean="0"/>
              <a:t>Opportunities arranged in the application portfolio matrix (key operational, high potential, strategic and support – allows a portfolio view of how the investment is being focused)</a:t>
            </a:r>
            <a:endParaRPr lang="en-GB" sz="900" dirty="0" smtClean="0"/>
          </a:p>
          <a:p>
            <a:pPr lvl="0"/>
            <a:r>
              <a:rPr lang="en-CA" sz="900" dirty="0" smtClean="0"/>
              <a:t>Service delivery plan for detailed investigation into the high potential opportunities</a:t>
            </a:r>
            <a:endParaRPr lang="en-GB" sz="9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98675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Detailed specifications for Point of View documents and the definition of an opportunity to be produced by an assessment will be provided in the Level 3 architecture materials.</a:t>
            </a:r>
          </a:p>
          <a:p>
            <a:endParaRPr lang="en-GB" dirty="0" smtClean="0"/>
          </a:p>
          <a:p>
            <a:r>
              <a:rPr lang="en-GB" dirty="0" smtClean="0"/>
              <a:t>An assessment can assume any</a:t>
            </a:r>
            <a:r>
              <a:rPr lang="en-GB" baseline="0" dirty="0" smtClean="0"/>
              <a:t> of the contextual data has been captured but should explicitly specify the data to be used in the assessment. It may follow the </a:t>
            </a:r>
            <a:r>
              <a:rPr lang="en-GB" baseline="0" dirty="0" err="1" smtClean="0"/>
              <a:t>PoV</a:t>
            </a:r>
            <a:r>
              <a:rPr lang="en-GB" baseline="0" dirty="0" smtClean="0"/>
              <a:t>, current-state, future-state, opportunity identification approach or provide an alternative. It may be in the form of a </a:t>
            </a:r>
            <a:r>
              <a:rPr lang="en-GB" baseline="0" dirty="0" err="1" smtClean="0"/>
              <a:t>spreadsheet</a:t>
            </a:r>
            <a:r>
              <a:rPr lang="en-GB" baseline="0" dirty="0" smtClean="0"/>
              <a:t>, checklist, detailed guide or software tool. The primary criteria is that it creates a set of well defined opportunities using the VRF definition for an assessment opportunity (note this is a higher level of abstraction and detail than the opportunities identified in Initiative Planning). Here the opportunities might be a recommendation to do an initiative planning project with the evidence to support the recommendation and the details to understand the costs, resourcing requirements (specialists </a:t>
            </a:r>
            <a:r>
              <a:rPr lang="en-GB" baseline="0" dirty="0" err="1" smtClean="0"/>
              <a:t>etc</a:t>
            </a:r>
            <a:r>
              <a:rPr lang="en-GB" baseline="0" dirty="0" smtClean="0"/>
              <a:t>), stakeholders to be involved etc.</a:t>
            </a:r>
          </a:p>
          <a:p>
            <a:endParaRPr lang="en-GB" dirty="0" smtClean="0"/>
          </a:p>
          <a:p>
            <a:pPr fontAlgn="ctr"/>
            <a:r>
              <a:rPr lang="en-GB" sz="900" kern="1200" dirty="0" smtClean="0">
                <a:solidFill>
                  <a:schemeClr val="tx1"/>
                </a:solidFill>
                <a:effectLst/>
                <a:latin typeface="Segoe UI" pitchFamily="34" charset="0"/>
                <a:ea typeface="+mn-ea"/>
                <a:cs typeface="+mn-cs"/>
              </a:rPr>
              <a:t>In the 360 Assessment, and potentially also useful in the Initiative Planning work we have defined something called a “Point of View”. This is a briefing that precedes the detail in an opportunity card and provides an overview of the subject matter to be used in </a:t>
            </a:r>
            <a:r>
              <a:rPr lang="en-GB" sz="900" kern="1200" dirty="0" err="1" smtClean="0">
                <a:solidFill>
                  <a:schemeClr val="tx1"/>
                </a:solidFill>
                <a:effectLst/>
                <a:latin typeface="Segoe UI" pitchFamily="34" charset="0"/>
                <a:ea typeface="+mn-ea"/>
                <a:cs typeface="+mn-cs"/>
              </a:rPr>
              <a:t>CxO</a:t>
            </a:r>
            <a:r>
              <a:rPr lang="en-GB" sz="900" kern="1200" dirty="0" smtClean="0">
                <a:solidFill>
                  <a:schemeClr val="tx1"/>
                </a:solidFill>
                <a:effectLst/>
                <a:latin typeface="Segoe UI" pitchFamily="34" charset="0"/>
                <a:ea typeface="+mn-ea"/>
                <a:cs typeface="+mn-cs"/>
              </a:rPr>
              <a:t> level briefings. A Point of View (</a:t>
            </a:r>
            <a:r>
              <a:rPr lang="en-GB" sz="900" kern="1200" dirty="0" err="1" smtClean="0">
                <a:solidFill>
                  <a:schemeClr val="tx1"/>
                </a:solidFill>
                <a:effectLst/>
                <a:latin typeface="Segoe UI" pitchFamily="34" charset="0"/>
                <a:ea typeface="+mn-ea"/>
                <a:cs typeface="+mn-cs"/>
              </a:rPr>
              <a:t>PoV</a:t>
            </a:r>
            <a:r>
              <a:rPr lang="en-GB" sz="900" kern="1200" dirty="0" smtClean="0">
                <a:solidFill>
                  <a:schemeClr val="tx1"/>
                </a:solidFill>
                <a:effectLst/>
                <a:latin typeface="Segoe UI" pitchFamily="34" charset="0"/>
                <a:ea typeface="+mn-ea"/>
                <a:cs typeface="+mn-cs"/>
              </a:rPr>
              <a:t>) might be written by a subject matter expert for content such as Cloud, Desktop, or Security to directly support service offerings or might be written by the industry team to describe the Microsoft </a:t>
            </a:r>
            <a:r>
              <a:rPr lang="en-GB" sz="900" kern="1200" dirty="0" err="1" smtClean="0">
                <a:solidFill>
                  <a:schemeClr val="tx1"/>
                </a:solidFill>
                <a:effectLst/>
                <a:latin typeface="Segoe UI" pitchFamily="34" charset="0"/>
                <a:ea typeface="+mn-ea"/>
                <a:cs typeface="+mn-cs"/>
              </a:rPr>
              <a:t>PoV</a:t>
            </a:r>
            <a:r>
              <a:rPr lang="en-GB" sz="900" kern="1200" dirty="0" smtClean="0">
                <a:solidFill>
                  <a:schemeClr val="tx1"/>
                </a:solidFill>
                <a:effectLst/>
                <a:latin typeface="Segoe UI" pitchFamily="34" charset="0"/>
                <a:ea typeface="+mn-ea"/>
                <a:cs typeface="+mn-cs"/>
              </a:rPr>
              <a:t> on a particular industry.</a:t>
            </a:r>
          </a:p>
          <a:p>
            <a:pPr fontAlgn="ctr"/>
            <a:r>
              <a:rPr lang="en-GB" sz="900" kern="1200" dirty="0" smtClean="0">
                <a:solidFill>
                  <a:schemeClr val="tx1"/>
                </a:solidFill>
                <a:effectLst/>
                <a:latin typeface="Segoe UI" pitchFamily="34" charset="0"/>
                <a:ea typeface="+mn-ea"/>
                <a:cs typeface="+mn-cs"/>
              </a:rPr>
              <a:t> </a:t>
            </a:r>
          </a:p>
          <a:p>
            <a:pPr fontAlgn="ctr"/>
            <a:r>
              <a:rPr lang="en-GB" sz="900" b="1" kern="1200" dirty="0" smtClean="0">
                <a:solidFill>
                  <a:schemeClr val="tx1"/>
                </a:solidFill>
                <a:effectLst/>
                <a:latin typeface="Segoe UI" pitchFamily="34" charset="0"/>
                <a:ea typeface="+mn-ea"/>
                <a:cs typeface="+mn-cs"/>
              </a:rPr>
              <a:t>Purpose of the </a:t>
            </a:r>
            <a:r>
              <a:rPr lang="en-GB" sz="900" b="1" kern="1200" dirty="0" err="1" smtClean="0">
                <a:solidFill>
                  <a:schemeClr val="tx1"/>
                </a:solidFill>
                <a:effectLst/>
                <a:latin typeface="Segoe UI" pitchFamily="34" charset="0"/>
                <a:ea typeface="+mn-ea"/>
                <a:cs typeface="+mn-cs"/>
              </a:rPr>
              <a:t>PoV</a:t>
            </a:r>
            <a:r>
              <a:rPr lang="en-GB" sz="900" b="1" kern="1200" dirty="0" smtClean="0">
                <a:solidFill>
                  <a:schemeClr val="tx1"/>
                </a:solidFill>
                <a:effectLst/>
                <a:latin typeface="Segoe UI" pitchFamily="34" charset="0"/>
                <a:ea typeface="+mn-ea"/>
                <a:cs typeface="+mn-cs"/>
              </a:rPr>
              <a:t> document</a:t>
            </a:r>
            <a:endParaRPr lang="en-GB" sz="900" kern="1200" dirty="0" smtClean="0">
              <a:solidFill>
                <a:schemeClr val="tx1"/>
              </a:solidFill>
              <a:effectLst/>
              <a:latin typeface="Segoe UI" pitchFamily="34" charset="0"/>
              <a:ea typeface="+mn-ea"/>
              <a:cs typeface="+mn-cs"/>
            </a:endParaRPr>
          </a:p>
          <a:p>
            <a:pPr lvl="0" fontAlgn="ctr"/>
            <a:r>
              <a:rPr lang="en-GB" sz="900" kern="1200" dirty="0" smtClean="0">
                <a:solidFill>
                  <a:schemeClr val="tx1"/>
                </a:solidFill>
                <a:effectLst/>
                <a:latin typeface="Segoe UI" pitchFamily="34" charset="0"/>
                <a:ea typeface="+mn-ea"/>
                <a:cs typeface="+mn-cs"/>
              </a:rPr>
              <a:t>To take a customer from a marketing message to sufficient detail to enable a conversation about our position and a </a:t>
            </a:r>
            <a:r>
              <a:rPr lang="en-GB" sz="900" b="1" kern="1200" dirty="0" smtClean="0">
                <a:solidFill>
                  <a:schemeClr val="tx1"/>
                </a:solidFill>
                <a:effectLst/>
                <a:latin typeface="Segoe UI" pitchFamily="34" charset="0"/>
                <a:ea typeface="+mn-ea"/>
                <a:cs typeface="+mn-cs"/>
              </a:rPr>
              <a:t>desire</a:t>
            </a:r>
            <a:r>
              <a:rPr lang="en-GB" sz="900" kern="1200" dirty="0" smtClean="0">
                <a:solidFill>
                  <a:schemeClr val="tx1"/>
                </a:solidFill>
                <a:effectLst/>
                <a:latin typeface="Segoe UI" pitchFamily="34" charset="0"/>
                <a:ea typeface="+mn-ea"/>
                <a:cs typeface="+mn-cs"/>
              </a:rPr>
              <a:t> to do more with us – </a:t>
            </a:r>
          </a:p>
          <a:p>
            <a:pPr fontAlgn="ctr"/>
            <a:r>
              <a:rPr lang="en-GB" sz="900" kern="1200" dirty="0" smtClean="0">
                <a:solidFill>
                  <a:schemeClr val="tx1"/>
                </a:solidFill>
                <a:effectLst/>
                <a:latin typeface="Segoe UI" pitchFamily="34" charset="0"/>
                <a:ea typeface="+mn-ea"/>
                <a:cs typeface="+mn-cs"/>
              </a:rPr>
              <a:t> </a:t>
            </a:r>
          </a:p>
          <a:p>
            <a:pPr fontAlgn="ctr"/>
            <a:r>
              <a:rPr lang="en-GB" sz="900" b="1" kern="1200" dirty="0" smtClean="0">
                <a:solidFill>
                  <a:schemeClr val="tx1"/>
                </a:solidFill>
                <a:effectLst/>
                <a:latin typeface="Segoe UI" pitchFamily="34" charset="0"/>
                <a:ea typeface="+mn-ea"/>
                <a:cs typeface="+mn-cs"/>
              </a:rPr>
              <a:t>Overview of the </a:t>
            </a:r>
            <a:r>
              <a:rPr lang="en-GB" sz="900" b="1" kern="1200" dirty="0" err="1" smtClean="0">
                <a:solidFill>
                  <a:schemeClr val="tx1"/>
                </a:solidFill>
                <a:effectLst/>
                <a:latin typeface="Segoe UI" pitchFamily="34" charset="0"/>
                <a:ea typeface="+mn-ea"/>
                <a:cs typeface="+mn-cs"/>
              </a:rPr>
              <a:t>PoV</a:t>
            </a:r>
            <a:endParaRPr lang="en-GB" sz="900" kern="1200" dirty="0" smtClean="0">
              <a:solidFill>
                <a:schemeClr val="tx1"/>
              </a:solidFill>
              <a:effectLst/>
              <a:latin typeface="Segoe UI" pitchFamily="34" charset="0"/>
              <a:ea typeface="+mn-ea"/>
              <a:cs typeface="+mn-cs"/>
            </a:endParaRPr>
          </a:p>
          <a:p>
            <a:pPr lvl="0" fontAlgn="ctr"/>
            <a:r>
              <a:rPr lang="en-GB" sz="900" kern="1200" dirty="0" smtClean="0">
                <a:solidFill>
                  <a:schemeClr val="tx1"/>
                </a:solidFill>
                <a:effectLst/>
                <a:latin typeface="Segoe UI" pitchFamily="34" charset="0"/>
                <a:ea typeface="+mn-ea"/>
                <a:cs typeface="+mn-cs"/>
              </a:rPr>
              <a:t>There may be 3 different versions of a </a:t>
            </a:r>
            <a:r>
              <a:rPr lang="en-GB" sz="900" kern="1200" dirty="0" err="1" smtClean="0">
                <a:solidFill>
                  <a:schemeClr val="tx1"/>
                </a:solidFill>
                <a:effectLst/>
                <a:latin typeface="Segoe UI" pitchFamily="34" charset="0"/>
                <a:ea typeface="+mn-ea"/>
                <a:cs typeface="+mn-cs"/>
              </a:rPr>
              <a:t>PoV</a:t>
            </a:r>
            <a:r>
              <a:rPr lang="en-GB" sz="900" kern="1200" dirty="0" smtClean="0">
                <a:solidFill>
                  <a:schemeClr val="tx1"/>
                </a:solidFill>
                <a:effectLst/>
                <a:latin typeface="Segoe UI" pitchFamily="34" charset="0"/>
                <a:ea typeface="+mn-ea"/>
                <a:cs typeface="+mn-cs"/>
              </a:rPr>
              <a:t>:</a:t>
            </a:r>
          </a:p>
          <a:p>
            <a:pPr fontAlgn="ctr"/>
            <a:r>
              <a:rPr lang="en-GB" sz="900" kern="1200" dirty="0" smtClean="0">
                <a:solidFill>
                  <a:schemeClr val="tx1"/>
                </a:solidFill>
                <a:effectLst/>
                <a:latin typeface="Segoe UI" pitchFamily="34" charset="0"/>
                <a:ea typeface="+mn-ea"/>
                <a:cs typeface="+mn-cs"/>
              </a:rPr>
              <a:t>1. A whitepaper, as the one attached that sets out a clear position and can be left with the customer</a:t>
            </a:r>
          </a:p>
          <a:p>
            <a:pPr fontAlgn="ctr"/>
            <a:r>
              <a:rPr lang="en-GB" sz="900" kern="1200" dirty="0" smtClean="0">
                <a:solidFill>
                  <a:schemeClr val="tx1"/>
                </a:solidFill>
                <a:effectLst/>
                <a:latin typeface="Segoe UI" pitchFamily="34" charset="0"/>
                <a:ea typeface="+mn-ea"/>
                <a:cs typeface="+mn-cs"/>
              </a:rPr>
              <a:t>2. A PPT presentation to be shown to a customer with a guidance document on how to deliver it to facilitate conversation</a:t>
            </a:r>
          </a:p>
          <a:p>
            <a:pPr fontAlgn="ctr"/>
            <a:r>
              <a:rPr lang="en-GB" sz="900" kern="1200" dirty="0" smtClean="0">
                <a:solidFill>
                  <a:schemeClr val="tx1"/>
                </a:solidFill>
                <a:effectLst/>
                <a:latin typeface="Segoe UI" pitchFamily="34" charset="0"/>
                <a:ea typeface="+mn-ea"/>
                <a:cs typeface="+mn-cs"/>
              </a:rPr>
              <a:t>3. A 2 page ‘glossy’ format that summarizes key messages that can be used to raise initial awareness of the topic and lead into the presentation or a request for a copy of the whitepaper. May be used at customer facing events as a hand-out, or in the very meetings with a customer.</a:t>
            </a:r>
          </a:p>
          <a:p>
            <a:pPr fontAlgn="ctr"/>
            <a:r>
              <a:rPr lang="en-GB" sz="900" kern="1200" dirty="0" smtClean="0">
                <a:solidFill>
                  <a:schemeClr val="tx1"/>
                </a:solidFill>
                <a:effectLst/>
                <a:latin typeface="Segoe UI" pitchFamily="34" charset="0"/>
                <a:ea typeface="+mn-ea"/>
                <a:cs typeface="+mn-cs"/>
              </a:rPr>
              <a:t> </a:t>
            </a:r>
          </a:p>
          <a:p>
            <a:pPr lvl="0" fontAlgn="ctr"/>
            <a:r>
              <a:rPr lang="en-GB" sz="900" kern="1200" dirty="0" smtClean="0">
                <a:solidFill>
                  <a:schemeClr val="tx1"/>
                </a:solidFill>
                <a:effectLst/>
                <a:latin typeface="Segoe UI" pitchFamily="34" charset="0"/>
                <a:ea typeface="+mn-ea"/>
                <a:cs typeface="+mn-cs"/>
              </a:rPr>
              <a:t>The aim is to have sections tightly focused, distilled into concise messages for easy &amp; rapid consumption.</a:t>
            </a:r>
          </a:p>
          <a:p>
            <a:pPr fontAlgn="ctr"/>
            <a:r>
              <a:rPr lang="en-GB" sz="900" kern="1200" dirty="0" smtClean="0">
                <a:solidFill>
                  <a:schemeClr val="tx1"/>
                </a:solidFill>
                <a:effectLst/>
                <a:latin typeface="Segoe UI" pitchFamily="34" charset="0"/>
                <a:ea typeface="+mn-ea"/>
                <a:cs typeface="+mn-cs"/>
              </a:rPr>
              <a:t> </a:t>
            </a:r>
          </a:p>
          <a:p>
            <a:pPr fontAlgn="ctr"/>
            <a:r>
              <a:rPr lang="en-GB" sz="900" kern="1200" dirty="0" smtClean="0">
                <a:solidFill>
                  <a:schemeClr val="tx1"/>
                </a:solidFill>
                <a:effectLst/>
                <a:latin typeface="Segoe UI" pitchFamily="34" charset="0"/>
                <a:ea typeface="+mn-ea"/>
                <a:cs typeface="+mn-cs"/>
              </a:rPr>
              <a:t>Eventually a </a:t>
            </a:r>
            <a:r>
              <a:rPr lang="en-GB" sz="900" kern="1200" dirty="0" err="1" smtClean="0">
                <a:solidFill>
                  <a:schemeClr val="tx1"/>
                </a:solidFill>
                <a:effectLst/>
                <a:latin typeface="Segoe UI" pitchFamily="34" charset="0"/>
                <a:ea typeface="+mn-ea"/>
                <a:cs typeface="+mn-cs"/>
              </a:rPr>
              <a:t>PoV</a:t>
            </a:r>
            <a:r>
              <a:rPr lang="en-GB" sz="900" kern="1200" dirty="0" smtClean="0">
                <a:solidFill>
                  <a:schemeClr val="tx1"/>
                </a:solidFill>
                <a:effectLst/>
                <a:latin typeface="Segoe UI" pitchFamily="34" charset="0"/>
                <a:ea typeface="+mn-ea"/>
                <a:cs typeface="+mn-cs"/>
              </a:rPr>
              <a:t> document could be elevated up to be a services wide if not MSFT wide position from Microsoft on the subject. </a:t>
            </a:r>
          </a:p>
          <a:p>
            <a:pPr fontAlgn="ctr"/>
            <a:r>
              <a:rPr lang="en-GB" sz="900" kern="1200" dirty="0" smtClean="0">
                <a:solidFill>
                  <a:schemeClr val="tx1"/>
                </a:solidFill>
                <a:effectLst/>
                <a:latin typeface="Segoe UI" pitchFamily="34" charset="0"/>
                <a:ea typeface="+mn-ea"/>
                <a:cs typeface="+mn-cs"/>
              </a:rPr>
              <a:t> </a:t>
            </a:r>
          </a:p>
          <a:p>
            <a:pPr fontAlgn="ctr"/>
            <a:r>
              <a:rPr lang="en-GB" sz="900" u="sng" kern="1200" dirty="0" smtClean="0">
                <a:solidFill>
                  <a:schemeClr val="tx1"/>
                </a:solidFill>
                <a:effectLst/>
                <a:latin typeface="Segoe UI" pitchFamily="34" charset="0"/>
                <a:ea typeface="+mn-ea"/>
                <a:cs typeface="+mn-cs"/>
                <a:hlinkClick r:id="rId3"/>
              </a:rPr>
              <a:t>www.todaysenterprise.com</a:t>
            </a:r>
            <a:r>
              <a:rPr lang="en-GB" sz="900" kern="1200" dirty="0" smtClean="0">
                <a:solidFill>
                  <a:schemeClr val="tx1"/>
                </a:solidFill>
                <a:effectLst/>
                <a:latin typeface="Segoe UI" pitchFamily="34" charset="0"/>
                <a:ea typeface="+mn-ea"/>
                <a:cs typeface="+mn-cs"/>
              </a:rPr>
              <a:t> – positions mission critical as an example, strong messages to get into a point of view – the domain experts in the Architecture Services team have the responsibility to ensure consistency and integration of the messages – from EPG to services to external publication – with respect to a </a:t>
            </a:r>
            <a:r>
              <a:rPr lang="en-GB" sz="900" kern="1200" dirty="0" err="1" smtClean="0">
                <a:solidFill>
                  <a:schemeClr val="tx1"/>
                </a:solidFill>
                <a:effectLst/>
                <a:latin typeface="Segoe UI" pitchFamily="34" charset="0"/>
                <a:ea typeface="+mn-ea"/>
                <a:cs typeface="+mn-cs"/>
              </a:rPr>
              <a:t>PoV</a:t>
            </a:r>
            <a:endParaRPr lang="en-GB" sz="900" kern="1200" dirty="0" smtClean="0">
              <a:solidFill>
                <a:schemeClr val="tx1"/>
              </a:solidFill>
              <a:effectLst/>
              <a:latin typeface="Segoe UI" pitchFamily="34" charset="0"/>
              <a:ea typeface="+mn-ea"/>
              <a:cs typeface="+mn-cs"/>
            </a:endParaRPr>
          </a:p>
          <a:p>
            <a:pPr fontAlgn="ctr"/>
            <a:r>
              <a:rPr lang="en-GB" sz="900" kern="1200" dirty="0" smtClean="0">
                <a:solidFill>
                  <a:schemeClr val="tx1"/>
                </a:solidFill>
                <a:effectLst/>
                <a:latin typeface="Segoe UI" pitchFamily="34" charset="0"/>
                <a:ea typeface="+mn-ea"/>
                <a:cs typeface="+mn-cs"/>
              </a:rPr>
              <a:t> </a:t>
            </a:r>
          </a:p>
          <a:p>
            <a:pPr fontAlgn="ctr"/>
            <a:r>
              <a:rPr lang="en-GB" sz="900" kern="1200" dirty="0" err="1" smtClean="0">
                <a:solidFill>
                  <a:schemeClr val="tx1"/>
                </a:solidFill>
                <a:effectLst/>
                <a:latin typeface="Segoe UI" pitchFamily="34" charset="0"/>
                <a:ea typeface="+mn-ea"/>
                <a:cs typeface="+mn-cs"/>
              </a:rPr>
              <a:t>PoV</a:t>
            </a:r>
            <a:r>
              <a:rPr lang="en-GB" sz="900" kern="1200" dirty="0" smtClean="0">
                <a:solidFill>
                  <a:schemeClr val="tx1"/>
                </a:solidFill>
                <a:effectLst/>
                <a:latin typeface="Segoe UI" pitchFamily="34" charset="0"/>
                <a:ea typeface="+mn-ea"/>
                <a:cs typeface="+mn-cs"/>
              </a:rPr>
              <a:t> documents are aligned with the EPG stories and the ES&amp;A service offerings. When used in the 360 Assessment segment of VRF the </a:t>
            </a:r>
            <a:r>
              <a:rPr lang="en-GB" sz="900" kern="1200" dirty="0" err="1" smtClean="0">
                <a:solidFill>
                  <a:schemeClr val="tx1"/>
                </a:solidFill>
                <a:effectLst/>
                <a:latin typeface="Segoe UI" pitchFamily="34" charset="0"/>
                <a:ea typeface="+mn-ea"/>
                <a:cs typeface="+mn-cs"/>
              </a:rPr>
              <a:t>PoV</a:t>
            </a:r>
            <a:r>
              <a:rPr lang="en-GB" sz="900" kern="1200" dirty="0" smtClean="0">
                <a:solidFill>
                  <a:schemeClr val="tx1"/>
                </a:solidFill>
                <a:effectLst/>
                <a:latin typeface="Segoe UI" pitchFamily="34" charset="0"/>
                <a:ea typeface="+mn-ea"/>
                <a:cs typeface="+mn-cs"/>
              </a:rPr>
              <a:t> document should align with any assessment in 360 that asks questions about the subject matter to identify the high level opportunities – that might recommend an Initiative Planning project, some Value Realization adoption work or oversight of activities from other service lines. The </a:t>
            </a:r>
            <a:r>
              <a:rPr lang="en-GB" sz="900" kern="1200" dirty="0" err="1" smtClean="0">
                <a:solidFill>
                  <a:schemeClr val="tx1"/>
                </a:solidFill>
                <a:effectLst/>
                <a:latin typeface="Segoe UI" pitchFamily="34" charset="0"/>
                <a:ea typeface="+mn-ea"/>
                <a:cs typeface="+mn-cs"/>
              </a:rPr>
              <a:t>PoV</a:t>
            </a:r>
            <a:r>
              <a:rPr lang="en-GB" sz="900" kern="1200" dirty="0" smtClean="0">
                <a:solidFill>
                  <a:schemeClr val="tx1"/>
                </a:solidFill>
                <a:effectLst/>
                <a:latin typeface="Segoe UI" pitchFamily="34" charset="0"/>
                <a:ea typeface="+mn-ea"/>
                <a:cs typeface="+mn-cs"/>
              </a:rPr>
              <a:t> is set at a higher level than individual opportunity cards but should provide introduction to the concepts that are then detailed in the opportunity cards and be consistent in the story from </a:t>
            </a:r>
            <a:r>
              <a:rPr lang="en-GB" sz="900" kern="1200" dirty="0" err="1" smtClean="0">
                <a:solidFill>
                  <a:schemeClr val="tx1"/>
                </a:solidFill>
                <a:effectLst/>
                <a:latin typeface="Segoe UI" pitchFamily="34" charset="0"/>
                <a:ea typeface="+mn-ea"/>
                <a:cs typeface="+mn-cs"/>
              </a:rPr>
              <a:t>PoV</a:t>
            </a:r>
            <a:r>
              <a:rPr lang="en-GB" sz="900" kern="1200" dirty="0" smtClean="0">
                <a:solidFill>
                  <a:schemeClr val="tx1"/>
                </a:solidFill>
                <a:effectLst/>
                <a:latin typeface="Segoe UI" pitchFamily="34" charset="0"/>
                <a:ea typeface="+mn-ea"/>
                <a:cs typeface="+mn-cs"/>
              </a:rPr>
              <a:t> to opportunity card.</a:t>
            </a:r>
          </a:p>
          <a:p>
            <a:pPr fontAlgn="ctr"/>
            <a:r>
              <a:rPr lang="en-GB" sz="900" kern="1200" dirty="0" smtClean="0">
                <a:solidFill>
                  <a:schemeClr val="tx1"/>
                </a:solidFill>
                <a:effectLst/>
                <a:latin typeface="Segoe UI" pitchFamily="34" charset="0"/>
                <a:ea typeface="+mn-ea"/>
                <a:cs typeface="+mn-cs"/>
              </a:rPr>
              <a:t> </a:t>
            </a:r>
          </a:p>
          <a:p>
            <a:pPr fontAlgn="ctr"/>
            <a:r>
              <a:rPr lang="en-GB" sz="900" b="1" kern="1200" dirty="0" smtClean="0">
                <a:solidFill>
                  <a:schemeClr val="tx1"/>
                </a:solidFill>
                <a:effectLst/>
                <a:latin typeface="Segoe UI" pitchFamily="34" charset="0"/>
                <a:ea typeface="+mn-ea"/>
                <a:cs typeface="+mn-cs"/>
              </a:rPr>
              <a:t>Description of sections</a:t>
            </a:r>
            <a:endParaRPr lang="en-GB" sz="800" kern="1200" dirty="0" smtClean="0">
              <a:solidFill>
                <a:schemeClr val="tx1"/>
              </a:solidFill>
              <a:effectLst/>
              <a:latin typeface="Segoe UI" pitchFamily="34" charset="0"/>
              <a:ea typeface="+mn-ea"/>
              <a:cs typeface="+mn-cs"/>
            </a:endParaRPr>
          </a:p>
          <a:p>
            <a:pPr fontAlgn="ctr"/>
            <a:r>
              <a:rPr lang="en-GB" sz="900" kern="1200" dirty="0" smtClean="0">
                <a:solidFill>
                  <a:schemeClr val="tx1"/>
                </a:solidFill>
                <a:effectLst/>
                <a:latin typeface="Segoe UI" pitchFamily="34" charset="0"/>
                <a:ea typeface="+mn-ea"/>
                <a:cs typeface="+mn-cs"/>
              </a:rPr>
              <a:t> </a:t>
            </a:r>
            <a:endParaRPr lang="en-GB" sz="800" kern="1200" dirty="0" smtClean="0">
              <a:solidFill>
                <a:schemeClr val="tx1"/>
              </a:solidFill>
              <a:effectLst/>
              <a:latin typeface="Segoe UI" pitchFamily="34" charset="0"/>
              <a:ea typeface="+mn-ea"/>
              <a:cs typeface="+mn-cs"/>
            </a:endParaRPr>
          </a:p>
          <a:p>
            <a:pPr lvl="1" fontAlgn="ctr"/>
            <a:r>
              <a:rPr lang="en-GB" sz="900" b="1" kern="1200" dirty="0" smtClean="0">
                <a:solidFill>
                  <a:schemeClr val="tx1"/>
                </a:solidFill>
                <a:effectLst/>
                <a:latin typeface="Segoe UI" pitchFamily="34" charset="0"/>
                <a:ea typeface="+mn-ea"/>
                <a:cs typeface="+mn-cs"/>
              </a:rPr>
              <a:t>Executive Summary </a:t>
            </a:r>
            <a:r>
              <a:rPr lang="en-GB" sz="900" kern="1200" dirty="0" smtClean="0">
                <a:solidFill>
                  <a:schemeClr val="tx1"/>
                </a:solidFill>
                <a:effectLst/>
                <a:latin typeface="Segoe UI" pitchFamily="34" charset="0"/>
                <a:ea typeface="+mn-ea"/>
                <a:cs typeface="+mn-cs"/>
              </a:rPr>
              <a:t>(1 page) – textual, descriptive, pulls from the core pillars defined in marketing campaign messages. </a:t>
            </a:r>
            <a:endParaRPr lang="en-GB" sz="800" kern="1200" dirty="0" smtClean="0">
              <a:solidFill>
                <a:schemeClr val="tx1"/>
              </a:solidFill>
              <a:effectLst/>
              <a:latin typeface="Segoe UI" pitchFamily="34" charset="0"/>
              <a:ea typeface="+mn-ea"/>
              <a:cs typeface="+mn-cs"/>
            </a:endParaRPr>
          </a:p>
          <a:p>
            <a:pPr fontAlgn="ctr"/>
            <a:r>
              <a:rPr lang="en-GB" sz="900" kern="1200" dirty="0" smtClean="0">
                <a:solidFill>
                  <a:schemeClr val="tx1"/>
                </a:solidFill>
                <a:effectLst/>
                <a:latin typeface="Segoe UI" pitchFamily="34" charset="0"/>
                <a:ea typeface="+mn-ea"/>
                <a:cs typeface="+mn-cs"/>
              </a:rPr>
              <a:t> </a:t>
            </a:r>
            <a:endParaRPr lang="en-GB" sz="800" kern="1200" dirty="0" smtClean="0">
              <a:solidFill>
                <a:schemeClr val="tx1"/>
              </a:solidFill>
              <a:effectLst/>
              <a:latin typeface="Segoe UI" pitchFamily="34" charset="0"/>
              <a:ea typeface="+mn-ea"/>
              <a:cs typeface="+mn-cs"/>
            </a:endParaRPr>
          </a:p>
          <a:p>
            <a:pPr lvl="1" fontAlgn="ctr"/>
            <a:r>
              <a:rPr lang="en-GB" sz="900" b="1" kern="1200" dirty="0" smtClean="0">
                <a:solidFill>
                  <a:schemeClr val="tx1"/>
                </a:solidFill>
                <a:effectLst/>
                <a:latin typeface="Segoe UI" pitchFamily="34" charset="0"/>
                <a:ea typeface="+mn-ea"/>
                <a:cs typeface="+mn-cs"/>
              </a:rPr>
              <a:t>Introduction</a:t>
            </a:r>
            <a:r>
              <a:rPr lang="en-GB" sz="900" kern="1200" dirty="0" smtClean="0">
                <a:solidFill>
                  <a:schemeClr val="tx1"/>
                </a:solidFill>
                <a:effectLst/>
                <a:latin typeface="Segoe UI" pitchFamily="34" charset="0"/>
                <a:ea typeface="+mn-ea"/>
                <a:cs typeface="+mn-cs"/>
              </a:rPr>
              <a:t> – </a:t>
            </a:r>
            <a:r>
              <a:rPr lang="en-GB" sz="900" kern="1200" dirty="0" err="1" smtClean="0">
                <a:solidFill>
                  <a:schemeClr val="tx1"/>
                </a:solidFill>
                <a:effectLst/>
                <a:latin typeface="Segoe UI" pitchFamily="34" charset="0"/>
                <a:ea typeface="+mn-ea"/>
                <a:cs typeface="+mn-cs"/>
              </a:rPr>
              <a:t>PoV</a:t>
            </a:r>
            <a:r>
              <a:rPr lang="en-GB" sz="900" kern="1200" dirty="0" smtClean="0">
                <a:solidFill>
                  <a:schemeClr val="tx1"/>
                </a:solidFill>
                <a:effectLst/>
                <a:latin typeface="Segoe UI" pitchFamily="34" charset="0"/>
                <a:ea typeface="+mn-ea"/>
                <a:cs typeface="+mn-cs"/>
              </a:rPr>
              <a:t> is a vision of the future (not compete information, 1 paragraph on the key points to explain how we have arrived at the position we are in today) – then introduces the purpose of the remaining sections to look at business challenges and how IT will address those challenges.</a:t>
            </a:r>
            <a:endParaRPr lang="en-GB" sz="800" kern="1200" dirty="0" smtClean="0">
              <a:solidFill>
                <a:schemeClr val="tx1"/>
              </a:solidFill>
              <a:effectLst/>
              <a:latin typeface="Segoe UI" pitchFamily="34" charset="0"/>
              <a:ea typeface="+mn-ea"/>
              <a:cs typeface="+mn-cs"/>
            </a:endParaRPr>
          </a:p>
          <a:p>
            <a:r>
              <a:rPr lang="en-GB" sz="900" kern="1200" dirty="0" smtClean="0">
                <a:solidFill>
                  <a:schemeClr val="tx1"/>
                </a:solidFill>
                <a:effectLst/>
                <a:latin typeface="Segoe UI" pitchFamily="34" charset="0"/>
                <a:ea typeface="+mn-ea"/>
                <a:cs typeface="+mn-cs"/>
              </a:rPr>
              <a:t> </a:t>
            </a:r>
            <a:endParaRPr lang="en-GB" sz="800" kern="1200" dirty="0" smtClean="0">
              <a:solidFill>
                <a:schemeClr val="tx1"/>
              </a:solidFill>
              <a:effectLst/>
              <a:latin typeface="Segoe UI" pitchFamily="34" charset="0"/>
              <a:ea typeface="+mn-ea"/>
              <a:cs typeface="+mn-cs"/>
            </a:endParaRPr>
          </a:p>
          <a:p>
            <a:pPr lvl="1" fontAlgn="ctr"/>
            <a:r>
              <a:rPr lang="en-GB" sz="900" b="1" kern="1200" dirty="0" smtClean="0">
                <a:solidFill>
                  <a:schemeClr val="tx1"/>
                </a:solidFill>
                <a:effectLst/>
                <a:latin typeface="Segoe UI" pitchFamily="34" charset="0"/>
                <a:ea typeface="+mn-ea"/>
                <a:cs typeface="+mn-cs"/>
              </a:rPr>
              <a:t>Today's Challenges</a:t>
            </a:r>
            <a:endParaRPr lang="en-GB" sz="800" b="1" kern="1200" dirty="0" smtClean="0">
              <a:solidFill>
                <a:schemeClr val="tx1"/>
              </a:solidFill>
              <a:effectLst/>
              <a:latin typeface="Segoe UI" pitchFamily="34" charset="0"/>
              <a:ea typeface="+mn-ea"/>
              <a:cs typeface="+mn-cs"/>
            </a:endParaRPr>
          </a:p>
          <a:p>
            <a:pPr fontAlgn="ctr"/>
            <a:r>
              <a:rPr lang="en-GB" sz="900" kern="1200" dirty="0" smtClean="0">
                <a:solidFill>
                  <a:schemeClr val="tx1"/>
                </a:solidFill>
                <a:effectLst/>
                <a:latin typeface="Segoe UI" pitchFamily="34" charset="0"/>
                <a:ea typeface="+mn-ea"/>
                <a:cs typeface="+mn-cs"/>
              </a:rPr>
              <a:t>Elaborate the current business and technology challenges.</a:t>
            </a:r>
          </a:p>
          <a:p>
            <a:pPr fontAlgn="ctr"/>
            <a:r>
              <a:rPr lang="en-GB" sz="900" kern="1200" dirty="0" smtClean="0">
                <a:solidFill>
                  <a:schemeClr val="tx1"/>
                </a:solidFill>
                <a:effectLst/>
                <a:latin typeface="Segoe UI" pitchFamily="34" charset="0"/>
                <a:ea typeface="+mn-ea"/>
                <a:cs typeface="+mn-cs"/>
              </a:rPr>
              <a:t>Business Drivers – internal and external for typical customers (generalize and abstract)</a:t>
            </a:r>
          </a:p>
          <a:p>
            <a:pPr fontAlgn="ctr"/>
            <a:r>
              <a:rPr lang="en-GB" sz="900" kern="1200" dirty="0" smtClean="0">
                <a:solidFill>
                  <a:schemeClr val="tx1"/>
                </a:solidFill>
                <a:effectLst/>
                <a:latin typeface="Segoe UI" pitchFamily="34" charset="0"/>
                <a:ea typeface="+mn-ea"/>
                <a:cs typeface="+mn-cs"/>
              </a:rPr>
              <a:t>Market conditions – demand pull and tech push issues</a:t>
            </a:r>
          </a:p>
          <a:p>
            <a:pPr fontAlgn="ctr"/>
            <a:r>
              <a:rPr lang="en-GB" sz="900" kern="1200" dirty="0" smtClean="0">
                <a:solidFill>
                  <a:schemeClr val="tx1"/>
                </a:solidFill>
                <a:effectLst/>
                <a:latin typeface="Segoe UI" pitchFamily="34" charset="0"/>
                <a:ea typeface="+mn-ea"/>
                <a:cs typeface="+mn-cs"/>
              </a:rPr>
              <a:t>Common capabilities, process, org issues from a business internal view that are feeling the pain</a:t>
            </a:r>
          </a:p>
          <a:p>
            <a:pPr fontAlgn="ctr"/>
            <a:r>
              <a:rPr lang="en-GB" sz="900" kern="1200" dirty="0" smtClean="0">
                <a:solidFill>
                  <a:schemeClr val="tx1"/>
                </a:solidFill>
                <a:effectLst/>
                <a:latin typeface="Segoe UI" pitchFamily="34" charset="0"/>
                <a:ea typeface="+mn-ea"/>
                <a:cs typeface="+mn-cs"/>
              </a:rPr>
              <a:t> </a:t>
            </a:r>
          </a:p>
          <a:p>
            <a:pPr lvl="1" fontAlgn="ctr"/>
            <a:r>
              <a:rPr lang="en-GB" sz="900" b="1" kern="1200" dirty="0" smtClean="0">
                <a:solidFill>
                  <a:schemeClr val="tx1"/>
                </a:solidFill>
                <a:effectLst/>
                <a:latin typeface="Segoe UI" pitchFamily="34" charset="0"/>
                <a:ea typeface="+mn-ea"/>
                <a:cs typeface="+mn-cs"/>
              </a:rPr>
              <a:t>Vision for the future</a:t>
            </a:r>
            <a:endParaRPr lang="en-GB" sz="800" b="1" kern="1200" dirty="0" smtClean="0">
              <a:solidFill>
                <a:schemeClr val="tx1"/>
              </a:solidFill>
              <a:effectLst/>
              <a:latin typeface="Segoe UI" pitchFamily="34" charset="0"/>
              <a:ea typeface="+mn-ea"/>
              <a:cs typeface="+mn-cs"/>
            </a:endParaRPr>
          </a:p>
          <a:p>
            <a:pPr fontAlgn="ctr"/>
            <a:r>
              <a:rPr lang="en-GB" sz="900" kern="1200" dirty="0" smtClean="0">
                <a:solidFill>
                  <a:schemeClr val="tx1"/>
                </a:solidFill>
                <a:effectLst/>
                <a:latin typeface="Segoe UI" pitchFamily="34" charset="0"/>
                <a:ea typeface="+mn-ea"/>
                <a:cs typeface="+mn-cs"/>
              </a:rPr>
              <a:t>How to respond to the drivers</a:t>
            </a:r>
          </a:p>
          <a:p>
            <a:pPr fontAlgn="ctr"/>
            <a:r>
              <a:rPr lang="en-GB" sz="900" kern="1200" dirty="0" smtClean="0">
                <a:solidFill>
                  <a:schemeClr val="tx1"/>
                </a:solidFill>
                <a:effectLst/>
                <a:latin typeface="Segoe UI" pitchFamily="34" charset="0"/>
                <a:ea typeface="+mn-ea"/>
                <a:cs typeface="+mn-cs"/>
              </a:rPr>
              <a:t>Benefit categories customer focus on (cost reduction, new market </a:t>
            </a:r>
            <a:r>
              <a:rPr lang="en-GB" sz="900" kern="1200" dirty="0" err="1" smtClean="0">
                <a:solidFill>
                  <a:schemeClr val="tx1"/>
                </a:solidFill>
                <a:effectLst/>
                <a:latin typeface="Segoe UI" pitchFamily="34" charset="0"/>
                <a:ea typeface="+mn-ea"/>
                <a:cs typeface="+mn-cs"/>
              </a:rPr>
              <a:t>etc</a:t>
            </a:r>
            <a:r>
              <a:rPr lang="en-GB" sz="900" kern="1200" dirty="0" smtClean="0">
                <a:solidFill>
                  <a:schemeClr val="tx1"/>
                </a:solidFill>
                <a:effectLst/>
                <a:latin typeface="Segoe UI" pitchFamily="34" charset="0"/>
                <a:ea typeface="+mn-ea"/>
                <a:cs typeface="+mn-cs"/>
              </a:rPr>
              <a:t>)  and objectives commonly stated by managers.</a:t>
            </a:r>
          </a:p>
          <a:p>
            <a:pPr fontAlgn="ctr"/>
            <a:r>
              <a:rPr lang="en-GB" sz="900" kern="1200" dirty="0" smtClean="0">
                <a:solidFill>
                  <a:schemeClr val="tx1"/>
                </a:solidFill>
                <a:effectLst/>
                <a:latin typeface="Segoe UI" pitchFamily="34" charset="0"/>
                <a:ea typeface="+mn-ea"/>
                <a:cs typeface="+mn-cs"/>
              </a:rPr>
              <a:t>Include case study information </a:t>
            </a:r>
          </a:p>
          <a:p>
            <a:pPr fontAlgn="ctr"/>
            <a:r>
              <a:rPr lang="en-GB" sz="900" kern="1200" dirty="0" smtClean="0">
                <a:solidFill>
                  <a:schemeClr val="tx1"/>
                </a:solidFill>
                <a:effectLst/>
                <a:latin typeface="Segoe UI" pitchFamily="34" charset="0"/>
                <a:ea typeface="+mn-ea"/>
                <a:cs typeface="+mn-cs"/>
              </a:rPr>
              <a:t>The journey, the destination and the value when you get.</a:t>
            </a:r>
          </a:p>
          <a:p>
            <a:pPr fontAlgn="ctr"/>
            <a:r>
              <a:rPr lang="en-GB" sz="900" kern="1200" dirty="0" smtClean="0">
                <a:solidFill>
                  <a:schemeClr val="tx1"/>
                </a:solidFill>
                <a:effectLst/>
                <a:latin typeface="Segoe UI" pitchFamily="34" charset="0"/>
                <a:ea typeface="+mn-ea"/>
                <a:cs typeface="+mn-cs"/>
              </a:rPr>
              <a:t>NOT intending to show all the inter-relationships between driver, objective and benefit that would be shown on a BDN but certainly to show the principle connectivity through text and layout.</a:t>
            </a:r>
          </a:p>
          <a:p>
            <a:pPr fontAlgn="ctr"/>
            <a:r>
              <a:rPr lang="en-GB" sz="900" kern="1200" dirty="0" smtClean="0">
                <a:solidFill>
                  <a:schemeClr val="tx1"/>
                </a:solidFill>
                <a:effectLst/>
                <a:latin typeface="Segoe UI" pitchFamily="34" charset="0"/>
                <a:ea typeface="+mn-ea"/>
                <a:cs typeface="+mn-cs"/>
              </a:rPr>
              <a:t> </a:t>
            </a:r>
          </a:p>
          <a:p>
            <a:pPr lvl="1" fontAlgn="ctr"/>
            <a:r>
              <a:rPr lang="en-GB" sz="900" b="1" kern="1200" dirty="0" smtClean="0">
                <a:solidFill>
                  <a:schemeClr val="tx1"/>
                </a:solidFill>
                <a:effectLst/>
                <a:latin typeface="Segoe UI" pitchFamily="34" charset="0"/>
                <a:ea typeface="+mn-ea"/>
                <a:cs typeface="+mn-cs"/>
              </a:rPr>
              <a:t>Immediate Focus </a:t>
            </a:r>
            <a:r>
              <a:rPr lang="en-GB" sz="900" kern="1200" dirty="0" smtClean="0">
                <a:solidFill>
                  <a:schemeClr val="tx1"/>
                </a:solidFill>
                <a:effectLst/>
                <a:latin typeface="Segoe UI" pitchFamily="34" charset="0"/>
                <a:ea typeface="+mn-ea"/>
                <a:cs typeface="+mn-cs"/>
              </a:rPr>
              <a:t>(we want to avoid calling this out as a list of next steps or as a strategy)</a:t>
            </a:r>
            <a:endParaRPr lang="en-GB" sz="800" kern="1200" dirty="0" smtClean="0">
              <a:solidFill>
                <a:schemeClr val="tx1"/>
              </a:solidFill>
              <a:effectLst/>
              <a:latin typeface="Segoe UI" pitchFamily="34" charset="0"/>
              <a:ea typeface="+mn-ea"/>
              <a:cs typeface="+mn-cs"/>
            </a:endParaRPr>
          </a:p>
          <a:p>
            <a:pPr fontAlgn="ctr"/>
            <a:r>
              <a:rPr lang="en-GB" sz="900" kern="1200" dirty="0" smtClean="0">
                <a:solidFill>
                  <a:schemeClr val="tx1"/>
                </a:solidFill>
                <a:effectLst/>
                <a:latin typeface="Segoe UI" pitchFamily="34" charset="0"/>
                <a:ea typeface="+mn-ea"/>
                <a:cs typeface="+mn-cs"/>
              </a:rPr>
              <a:t>A discussion of the next steps – but trying to avoid a sales style discussion</a:t>
            </a:r>
            <a:endParaRPr lang="en-GB" sz="800" kern="1200" dirty="0" smtClean="0">
              <a:solidFill>
                <a:schemeClr val="tx1"/>
              </a:solidFill>
              <a:effectLst/>
              <a:latin typeface="Segoe UI" pitchFamily="34" charset="0"/>
              <a:ea typeface="+mn-ea"/>
              <a:cs typeface="+mn-cs"/>
            </a:endParaRPr>
          </a:p>
          <a:p>
            <a:pPr fontAlgn="ctr"/>
            <a:r>
              <a:rPr lang="en-GB" sz="900" kern="1200" dirty="0" smtClean="0">
                <a:solidFill>
                  <a:schemeClr val="tx1"/>
                </a:solidFill>
                <a:effectLst/>
                <a:latin typeface="Segoe UI" pitchFamily="34" charset="0"/>
                <a:ea typeface="+mn-ea"/>
                <a:cs typeface="+mn-cs"/>
              </a:rPr>
              <a:t>Major things to focus on for the customer to start their own planning – THIS SHOULD be in the delivery guide as talking points on how to make this real.</a:t>
            </a:r>
          </a:p>
          <a:p>
            <a:pPr fontAlgn="ctr"/>
            <a:r>
              <a:rPr lang="en-GB" sz="900" kern="1200" dirty="0" smtClean="0">
                <a:solidFill>
                  <a:schemeClr val="tx1"/>
                </a:solidFill>
                <a:effectLst/>
                <a:latin typeface="Segoe UI" pitchFamily="34" charset="0"/>
                <a:ea typeface="+mn-ea"/>
                <a:cs typeface="+mn-cs"/>
              </a:rPr>
              <a:t> </a:t>
            </a:r>
          </a:p>
          <a:p>
            <a:pPr fontAlgn="ctr"/>
            <a:r>
              <a:rPr lang="en-GB" sz="900" kern="1200" dirty="0" smtClean="0">
                <a:solidFill>
                  <a:schemeClr val="tx1"/>
                </a:solidFill>
                <a:effectLst/>
                <a:latin typeface="Segoe UI" pitchFamily="34" charset="0"/>
                <a:ea typeface="+mn-ea"/>
                <a:cs typeface="+mn-cs"/>
              </a:rPr>
              <a:t> </a:t>
            </a:r>
          </a:p>
          <a:p>
            <a:pPr lvl="1" fontAlgn="ctr"/>
            <a:r>
              <a:rPr lang="en-GB" sz="900" b="1" kern="1200" dirty="0" smtClean="0">
                <a:solidFill>
                  <a:schemeClr val="tx1"/>
                </a:solidFill>
                <a:effectLst/>
                <a:latin typeface="Segoe UI" pitchFamily="34" charset="0"/>
                <a:ea typeface="+mn-ea"/>
                <a:cs typeface="+mn-cs"/>
              </a:rPr>
              <a:t>Conclusions</a:t>
            </a:r>
            <a:endParaRPr lang="en-GB" sz="800" b="1" kern="1200" dirty="0" smtClean="0">
              <a:solidFill>
                <a:schemeClr val="tx1"/>
              </a:solidFill>
              <a:effectLst/>
              <a:latin typeface="Segoe UI" pitchFamily="34" charset="0"/>
              <a:ea typeface="+mn-ea"/>
              <a:cs typeface="+mn-cs"/>
            </a:endParaRPr>
          </a:p>
          <a:p>
            <a:pPr fontAlgn="ctr"/>
            <a:r>
              <a:rPr lang="en-GB" sz="900" kern="1200" dirty="0" smtClean="0">
                <a:solidFill>
                  <a:schemeClr val="tx1"/>
                </a:solidFill>
                <a:effectLst/>
                <a:latin typeface="Segoe UI" pitchFamily="34" charset="0"/>
                <a:ea typeface="+mn-ea"/>
                <a:cs typeface="+mn-cs"/>
              </a:rPr>
              <a:t>A brief and eloquent statement that identifies a “sense of urgency” statement to get the </a:t>
            </a:r>
            <a:r>
              <a:rPr lang="en-GB" sz="900" kern="1200" dirty="0" err="1" smtClean="0">
                <a:solidFill>
                  <a:schemeClr val="tx1"/>
                </a:solidFill>
                <a:effectLst/>
                <a:latin typeface="Segoe UI" pitchFamily="34" charset="0"/>
                <a:ea typeface="+mn-ea"/>
                <a:cs typeface="+mn-cs"/>
              </a:rPr>
              <a:t>CxO</a:t>
            </a:r>
            <a:r>
              <a:rPr lang="en-GB" sz="900" kern="1200" dirty="0" smtClean="0">
                <a:solidFill>
                  <a:schemeClr val="tx1"/>
                </a:solidFill>
                <a:effectLst/>
                <a:latin typeface="Segoe UI" pitchFamily="34" charset="0"/>
                <a:ea typeface="+mn-ea"/>
                <a:cs typeface="+mn-cs"/>
              </a:rPr>
              <a:t> to initiate an action now rather than leave this on the desk for tomorrow. Goes right back to market drivers, give them pain to stop them sleeping until they respond.</a:t>
            </a:r>
            <a:endParaRPr lang="en-GB" sz="800" kern="1200" dirty="0" smtClean="0">
              <a:solidFill>
                <a:schemeClr val="tx1"/>
              </a:solidFill>
              <a:effectLst/>
              <a:latin typeface="Segoe UI" pitchFamily="34" charset="0"/>
              <a:ea typeface="+mn-ea"/>
              <a:cs typeface="+mn-cs"/>
            </a:endParaRPr>
          </a:p>
          <a:p>
            <a:r>
              <a:rPr lang="en-GB" sz="900" kern="1200" dirty="0" smtClean="0">
                <a:solidFill>
                  <a:schemeClr val="tx1"/>
                </a:solidFill>
                <a:effectLst/>
                <a:latin typeface="Segoe UI" pitchFamily="34" charset="0"/>
                <a:ea typeface="+mn-ea"/>
                <a:cs typeface="+mn-cs"/>
              </a:rPr>
              <a:t> </a:t>
            </a:r>
          </a:p>
          <a:p>
            <a:r>
              <a:rPr lang="en-GB" sz="900" kern="1200" dirty="0" smtClean="0">
                <a:solidFill>
                  <a:schemeClr val="tx1"/>
                </a:solidFill>
                <a:effectLst/>
                <a:latin typeface="Segoe UI" pitchFamily="34" charset="0"/>
                <a:ea typeface="+mn-ea"/>
                <a:cs typeface="+mn-cs"/>
              </a:rPr>
              <a:t> </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98675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defTabSz="915735"/>
            <a:r>
              <a:rPr lang="en-GB" dirty="0" smtClean="0"/>
              <a:t>The </a:t>
            </a:r>
            <a:r>
              <a:rPr lang="en-GB" dirty="0"/>
              <a:t>second part of the VRF is called Initiative Planning. This includes projects that leverage the Strategy and Planning (S&amp;P) offerings, based on a generic process with additional subject matter–specific content in each offering. Originally an S&amp;P offering was a project-based offering of 6 to 12 weeks duration that may be recommended as a follow-on to a Business and IT Strategy Briefing engagement, from a direct sale as the customer’s first ITAP engagement, or through the identification of an opportunity in a full-time ITAP Advisor engagement. In the Enterprise Strategy work-order these are called Enterprise Strategy Projects. Over a one year period the Enterprise Architect might execute three Enterprise Strategy Projects defined with the customer in the Services Delivery Plan.  These may be focused on customer specific requirements, leveraging the standard Strategy and Planning approach or use one of a set of standard Strategy and Planning projects built to support the EPG Value Conversations and Customer Campaigns.</a:t>
            </a:r>
          </a:p>
          <a:p>
            <a:endParaRPr lang="en-GB" dirty="0"/>
          </a:p>
          <a:p>
            <a:r>
              <a:rPr lang="en-GB" dirty="0"/>
              <a:t>In July three new Strategy and Planning projects were released, for the Optimized Desktop, Business Ready Security and the Journey to the Cloud. These Enterprise Strategy projects use an updated version of the process described in the Strategy and Planning Foundation. The first part of the process is focused on the gathering of information from the customer and gaining approval to proceed, with a general scope for the effort. Stakeholder interviews and a new set of materials called Opportunity Cards are the primary path to building a robust understanding of the business challenges. </a:t>
            </a:r>
          </a:p>
          <a:p>
            <a:r>
              <a:rPr lang="en-GB" dirty="0"/>
              <a:t>The second part of the process is focused on refining and understanding the real business opportunities for the customer. Using Opportunity Cards, Benefit Dependency Network workshops and Envisioning Workshops we develop a solid understanding of the business challenges that can be addressed with Microsoft technologies.  To create a credible and actionable plan the final step completes a Strategic Plan that identifies the transformation and business value that Microsoft’s recommendations can create in the customer’s organization. This is supported with an Architecture Plan that describes the transformation in information, application and technology architectures required to implement the recommendations, with a Business Case and Value Measurement Plan that identifies how to measure and prove each anticipated customer benefit. </a:t>
            </a:r>
          </a:p>
          <a:p>
            <a:r>
              <a:rPr lang="en-GB" dirty="0"/>
              <a:t>In the original two S&amp;P offerings and the S&amp;P Foundation the volume of content can look overwhelming, even before you have to understand the specific subject matter on which the offering is focused. These offerings were developed to provide an end-to-end package that could be delivered by people moving up into the role as their first major activity and came with a lot of detailed guidance. In addition to the detailed offering guidance there are also on-line training resources for the original S&amp;P offerings that walk through a sample engagement.</a:t>
            </a:r>
          </a:p>
          <a:p>
            <a:r>
              <a:rPr lang="en-GB" dirty="0"/>
              <a:t>The 3 new S&amp;P offerings were developed by three different teams, working in parallel over an 8 week period, on the subject matter content. At the same time the underlying process was being streamlined with the transfer of a lot of process content into re-usable MAPF components, a consequential slimming down of the S&amp;P content, and changes to include the Opportunity Card concept. </a:t>
            </a:r>
          </a:p>
          <a:p>
            <a:r>
              <a:rPr lang="en-GB" dirty="0"/>
              <a:t>During FY11 the Value Realization Framework will inherit the S&amp;P content with updates to integrate all the pieces back together into a coherent whole. Until then there is a gap between the process described in the S&amp;P Foundation and the S&amp;P training content and the process used in the new offerings. It is not a big gap, and for those early adopters the feedback was that the overview materials and worked examples provided with the new content illustrate the changes sufficiently that the process can be followed effectively. There will also be more updates to the S&amp;P offerings to improve the subject matter and maintain alignment with both the EPG direction and evolution of our cloud story.</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99753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GB" dirty="0" smtClean="0"/>
              <a:t>These 4 output</a:t>
            </a:r>
            <a:r>
              <a:rPr lang="en-GB" baseline="0" dirty="0" smtClean="0"/>
              <a:t> documents have been in use for 2 years now. No big changes in structure except for the new business case template that was significantly updated in Feb 2010. All have templates released in the June 2010 S&amp;P offerings.</a:t>
            </a:r>
          </a:p>
          <a:p>
            <a:endParaRPr lang="en-GB" baseline="0" dirty="0" smtClean="0"/>
          </a:p>
          <a:p>
            <a:r>
              <a:rPr lang="en-GB" baseline="0" dirty="0" smtClean="0"/>
              <a:t>Considering a Business Adoption Plan for a v1.5 update</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997536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997536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objective of Value Realization is to help ensure that a deployment realizes the anticipated customer business value and benefits.  </a:t>
            </a:r>
            <a:r>
              <a:rPr lang="en-GB" dirty="0" err="1"/>
              <a:t>Ongoing</a:t>
            </a:r>
            <a:r>
              <a:rPr lang="en-GB" dirty="0"/>
              <a:t> project reviews and an optimization process throughout the project will provide the basis for optimizing deployment activities. </a:t>
            </a:r>
          </a:p>
          <a:p>
            <a:r>
              <a:rPr lang="en-GB" dirty="0"/>
              <a:t> </a:t>
            </a:r>
          </a:p>
          <a:p>
            <a:r>
              <a:rPr lang="en-GB" dirty="0"/>
              <a:t>Additional Value Realization Projects may be created using Microsoft approaches and methodologies to enhance adoption of systems and solutions. These may include for example, Accelerated Adoption for Value Realization, Persona/Work style Analysis, and Governance Planning. These projects may cover such scenarios as: Cloud Strategy, Productivity, Optimized Desktop, Mission Critical Platform, Business Intelligence, and Business Ready Security.</a:t>
            </a:r>
          </a:p>
          <a:p>
            <a:r>
              <a:rPr lang="en-GB" dirty="0"/>
              <a:t> </a:t>
            </a:r>
          </a:p>
          <a:p>
            <a:r>
              <a:rPr lang="en-GB" dirty="0"/>
              <a:t>During this segment there are regular reviews of the measures that have been defined for the IT value model. There may be mutually agreed-upon course corrections, depending upon project execution success and effectiveness at achieving the anticipated business benefits.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17625078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2953631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a:t>
            </a:r>
            <a:r>
              <a:rPr lang="en-US" baseline="0" dirty="0" smtClean="0"/>
              <a:t> how we show customer gets value throughout not just measured at the end – just put this in the speaking notes.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6783106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Tree>
    <p:extLst>
      <p:ext uri="{BB962C8B-B14F-4D97-AF65-F5344CB8AC3E}">
        <p14:creationId xmlns:p14="http://schemas.microsoft.com/office/powerpoint/2010/main" val="2953631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a:t>
            </a:r>
            <a:r>
              <a:rPr lang="en-US" baseline="0" dirty="0" smtClean="0"/>
              <a:t> how we show customer gets value throughout not just measured at the end – just put this in the speaking notes.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3678310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a:t>
            </a:r>
            <a:r>
              <a:rPr lang="en-US" baseline="0" dirty="0" smtClean="0"/>
              <a:t> how we show customer gets value throughout not just measured at the end – just put this in the speaking notes.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678310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VRF provides the methodology to capture, </a:t>
            </a:r>
            <a:r>
              <a:rPr lang="en-US" dirty="0" err="1" smtClean="0"/>
              <a:t>analyse</a:t>
            </a:r>
            <a:r>
              <a:rPr lang="en-US" dirty="0" smtClean="0"/>
              <a:t> and structure the relevant information into a coherent and actionable plan.</a:t>
            </a:r>
          </a:p>
          <a:p>
            <a:endParaRPr lang="en-US" dirty="0" smtClean="0"/>
          </a:p>
          <a:p>
            <a:r>
              <a:rPr lang="en-US" baseline="0" dirty="0" smtClean="0"/>
              <a:t>A structured approach to organizing and analyzing customer data, developing a value driven program of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258789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2320650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8854557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mailto:MARTIN.SYKES@MICROSOFT.COM" TargetMode="External"/><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7.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7.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7.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Master" Target="../slideMasters/slideMaster7.xml"/><Relationship Id="rId5" Type="http://schemas.openxmlformats.org/officeDocument/2006/relationships/image" Target="../media/image11.png"/><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Master" Target="../slideMasters/slideMaster7.xml"/><Relationship Id="rId5" Type="http://schemas.openxmlformats.org/officeDocument/2006/relationships/image" Target="../media/image11.png"/><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Master" Target="../slideMasters/slideMaster7.xml"/><Relationship Id="rId5" Type="http://schemas.openxmlformats.org/officeDocument/2006/relationships/image" Target="../media/image11.png"/><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7.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7.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7.xml"/><Relationship Id="rId5" Type="http://schemas.openxmlformats.org/officeDocument/2006/relationships/image" Target="../media/image11.png"/><Relationship Id="rId4"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8.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8.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8.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8.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Master" Target="../slideMasters/slideMaster8.xml"/><Relationship Id="rId5" Type="http://schemas.openxmlformats.org/officeDocument/2006/relationships/image" Target="../media/image11.png"/><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Master" Target="../slideMasters/slideMaster8.xml"/><Relationship Id="rId5" Type="http://schemas.openxmlformats.org/officeDocument/2006/relationships/image" Target="../media/image11.png"/><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Master" Target="../slideMasters/slideMaster8.xml"/><Relationship Id="rId5" Type="http://schemas.openxmlformats.org/officeDocument/2006/relationships/image" Target="../media/image11.png"/><Relationship Id="rId4"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8.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8.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8.xml"/><Relationship Id="rId5" Type="http://schemas.openxmlformats.org/officeDocument/2006/relationships/image" Target="../media/image11.png"/><Relationship Id="rId4" Type="http://schemas.openxmlformats.org/officeDocument/2006/relationships/image" Target="../media/image16.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8.xml"/><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pic>
        <p:nvPicPr>
          <p:cNvPr id="16" name="Picture 15"/>
          <p:cNvPicPr>
            <a:picLocks/>
          </p:cNvPicPr>
          <p:nvPr userDrawn="1"/>
        </p:nvPicPr>
        <p:blipFill>
          <a:blip r:embed="rId2">
            <a:extLst>
              <a:ext uri="{28A0092B-C50C-407E-A947-70E740481C1C}">
                <a14:useLocalDpi xmlns:a14="http://schemas.microsoft.com/office/drawing/2010/main"/>
              </a:ext>
            </a:extLst>
          </a:blip>
          <a:stretch>
            <a:fillRect/>
          </a:stretch>
        </p:blipFill>
        <p:spPr>
          <a:xfrm>
            <a:off x="0" y="2173444"/>
            <a:ext cx="9144089" cy="2404872"/>
          </a:xfrm>
          <a:prstGeom prst="rect">
            <a:avLst/>
          </a:prstGeom>
        </p:spPr>
      </p:pic>
      <p:pic>
        <p:nvPicPr>
          <p:cNvPr id="13" name="Picture 12"/>
          <p:cNvPicPr>
            <a:picLocks/>
          </p:cNvPicPr>
          <p:nvPr userDrawn="1"/>
        </p:nvPicPr>
        <p:blipFill>
          <a:blip r:embed="rId3">
            <a:extLst>
              <a:ext uri="{28A0092B-C50C-407E-A947-70E740481C1C}">
                <a14:useLocalDpi xmlns:a14="http://schemas.microsoft.com/office/drawing/2010/main"/>
              </a:ext>
            </a:extLst>
          </a:blip>
          <a:stretch>
            <a:fillRect/>
          </a:stretch>
        </p:blipFill>
        <p:spPr>
          <a:xfrm>
            <a:off x="-3011" y="2173444"/>
            <a:ext cx="9144095" cy="2404872"/>
          </a:xfrm>
          <a:prstGeom prst="rect">
            <a:avLst/>
          </a:prstGeom>
        </p:spPr>
      </p:pic>
      <p:sp>
        <p:nvSpPr>
          <p:cNvPr id="10" name="Title 1"/>
          <p:cNvSpPr>
            <a:spLocks noGrp="1"/>
          </p:cNvSpPr>
          <p:nvPr>
            <p:ph type="ctrTitle" hasCustomPrompt="1"/>
          </p:nvPr>
        </p:nvSpPr>
        <p:spPr>
          <a:xfrm>
            <a:off x="513293" y="2854838"/>
            <a:ext cx="4250435"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4250434"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19" name="Picture 6" descr="C:\Users\victor.melniciuc\Desktop\==Work\MCS BOM\ppt\JPEGs (ready)\MYM.png"/>
          <p:cNvPicPr>
            <a:picLocks noChangeAspect="1" noChangeArrowheads="1"/>
          </p:cNvPicPr>
          <p:nvPr userDrawn="1"/>
        </p:nvPicPr>
        <p:blipFill>
          <a:blip r:embed="rId4" cstate="screen">
            <a:extLst>
              <a:ext uri="{28A0092B-C50C-407E-A947-70E740481C1C}">
                <a14:useLocalDpi xmlns:a14="http://schemas.microsoft.com/office/drawing/2010/main"/>
              </a:ext>
            </a:extLst>
          </a:blip>
          <a:stretch>
            <a:fillRect/>
          </a:stretch>
        </p:blipFill>
        <p:spPr bwMode="auto">
          <a:xfrm>
            <a:off x="6783029" y="6484564"/>
            <a:ext cx="2025039" cy="141819"/>
          </a:xfrm>
          <a:prstGeom prst="rect">
            <a:avLst/>
          </a:prstGeom>
          <a:noFill/>
          <a:ln>
            <a:noFill/>
          </a:ln>
        </p:spPr>
      </p:pic>
      <p:pic>
        <p:nvPicPr>
          <p:cNvPr id="17" name="Picture 1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407315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age (Building)">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398963" y="1920905"/>
            <a:ext cx="8745036" cy="4266619"/>
          </a:xfrm>
          <a:prstGeom prst="rect">
            <a:avLst/>
          </a:prstGeom>
          <a:noFill/>
        </p:spPr>
      </p:pic>
      <p:sp>
        <p:nvSpPr>
          <p:cNvPr id="19" name="Content Placeholder 2"/>
          <p:cNvSpPr>
            <a:spLocks noGrp="1"/>
          </p:cNvSpPr>
          <p:nvPr>
            <p:ph idx="15"/>
          </p:nvPr>
        </p:nvSpPr>
        <p:spPr>
          <a:xfrm>
            <a:off x="648742" y="1463040"/>
            <a:ext cx="7924800" cy="1950720"/>
          </a:xfrm>
        </p:spPr>
        <p:txBody>
          <a:bodyPr/>
          <a:lstStyle>
            <a:lvl1pPr marL="274320" indent="-274320">
              <a:buClr>
                <a:srgbClr val="5191CD"/>
              </a:buClr>
              <a:buFontTx/>
              <a:buBlip>
                <a:blip r:embed="rId3"/>
              </a:buBlip>
              <a:defRPr sz="1400">
                <a:solidFill>
                  <a:schemeClr val="tx1"/>
                </a:solidFill>
                <a:latin typeface="+mn-lt"/>
              </a:defRPr>
            </a:lvl1pPr>
            <a:lvl2pPr marL="548640" indent="-274320">
              <a:buClr>
                <a:srgbClr val="5191CD"/>
              </a:buClr>
              <a:buSzPct val="75000"/>
              <a:buFontTx/>
              <a:buBlip>
                <a:blip r:embed="rId3"/>
              </a:buBlip>
              <a:defRPr sz="1400">
                <a:solidFill>
                  <a:schemeClr val="tx1"/>
                </a:solidFill>
                <a:latin typeface="+mn-lt"/>
              </a:defRPr>
            </a:lvl2pPr>
            <a:lvl3pPr marL="822960" indent="-274320">
              <a:buClr>
                <a:srgbClr val="5191CD"/>
              </a:buClr>
              <a:buFont typeface="Segoe" charset="0"/>
              <a:buChar char="–"/>
              <a:defRPr sz="1400">
                <a:solidFill>
                  <a:schemeClr val="tx1"/>
                </a:solidFill>
                <a:latin typeface="+mn-lt"/>
              </a:defRPr>
            </a:lvl3pPr>
            <a:lvl4pPr marL="1097280" indent="-274320">
              <a:buClr>
                <a:srgbClr val="5191CD"/>
              </a:buClr>
              <a:buFont typeface="Segoe" charset="0"/>
              <a:buChar char="–"/>
              <a:defRPr sz="1400">
                <a:solidFill>
                  <a:schemeClr val="tx1"/>
                </a:solidFill>
                <a:latin typeface="+mn-lt"/>
              </a:defRPr>
            </a:lvl4pPr>
            <a:lvl5pPr marL="1371600" indent="-274320">
              <a:buClr>
                <a:srgbClr val="5191CD"/>
              </a:buClr>
              <a:buFont typeface="Segoe" charset="0"/>
              <a:buChar char="–"/>
              <a:defRPr sz="14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sp>
        <p:nvSpPr>
          <p:cNvPr id="17" name="TextBox 16"/>
          <p:cNvSpPr txBox="1"/>
          <p:nvPr userDrawn="1"/>
        </p:nvSpPr>
        <p:spPr>
          <a:xfrm>
            <a:off x="4340744" y="6518080"/>
            <a:ext cx="462609" cy="246221"/>
          </a:xfrm>
          <a:prstGeom prst="rect">
            <a:avLst/>
          </a:prstGeom>
          <a:noFill/>
        </p:spPr>
        <p:txBody>
          <a:bodyPr wrap="square" rtlCol="0">
            <a:spAutoFit/>
          </a:bodyPr>
          <a:lstStyle/>
          <a:p>
            <a:pPr algn="ctr"/>
            <a:fld id="{0462CC3E-48DD-4274-8616-D549FD7B2C15}" type="slidenum">
              <a:rPr lang="en-US" sz="1000" smtClean="0">
                <a:solidFill>
                  <a:srgbClr val="000000"/>
                </a:solidFill>
                <a:ea typeface="Verdana" pitchFamily="34" charset="0"/>
                <a:cs typeface="Verdana" pitchFamily="34" charset="0"/>
              </a:rPr>
              <a:pPr algn="ctr"/>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25" name="TextBox 24"/>
          <p:cNvSpPr txBox="1"/>
          <p:nvPr userDrawn="1"/>
        </p:nvSpPr>
        <p:spPr>
          <a:xfrm>
            <a:off x="7336427" y="133321"/>
            <a:ext cx="1502362" cy="230832"/>
          </a:xfrm>
          <a:prstGeom prst="rect">
            <a:avLst/>
          </a:prstGeom>
          <a:noFill/>
        </p:spPr>
        <p:txBody>
          <a:bodyPr wrap="square" rtlCol="0">
            <a:spAutoFit/>
          </a:bodyPr>
          <a:lstStyle/>
          <a:p>
            <a:pPr algn="r"/>
            <a:r>
              <a:rPr lang="en-US" sz="900" dirty="0" smtClean="0">
                <a:solidFill>
                  <a:schemeClr val="tx1"/>
                </a:solidFill>
                <a:ea typeface="Verdana" pitchFamily="34" charset="0"/>
                <a:cs typeface="Verdana" pitchFamily="34" charset="0"/>
              </a:rPr>
              <a:t>Microsoft Confidential</a:t>
            </a:r>
            <a:endParaRPr lang="en-US" sz="900" dirty="0">
              <a:solidFill>
                <a:schemeClr val="tx1"/>
              </a:solidFill>
              <a:ea typeface="Verdana" pitchFamily="34" charset="0"/>
              <a:cs typeface="Verdana" pitchFamily="34" charset="0"/>
            </a:endParaRPr>
          </a:p>
        </p:txBody>
      </p:sp>
      <p:pic>
        <p:nvPicPr>
          <p:cNvPr id="27" name="Picture 26"/>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366908" y="6506788"/>
            <a:ext cx="1371597" cy="228133"/>
          </a:xfrm>
          <a:prstGeom prst="rect">
            <a:avLst/>
          </a:prstGeom>
        </p:spPr>
      </p:pic>
      <p:sp>
        <p:nvSpPr>
          <p:cNvPr id="30" name="Title 1"/>
          <p:cNvSpPr>
            <a:spLocks noGrp="1"/>
          </p:cNvSpPr>
          <p:nvPr>
            <p:ph type="title" hasCustomPrompt="1"/>
          </p:nvPr>
        </p:nvSpPr>
        <p:spPr>
          <a:xfrm>
            <a:off x="389436" y="360402"/>
            <a:ext cx="8363938" cy="509171"/>
          </a:xfrm>
        </p:spPr>
        <p:txBody>
          <a:bodyPr anchor="t"/>
          <a:lstStyle>
            <a:lvl1pPr>
              <a:defRPr sz="3200" b="0">
                <a:solidFill>
                  <a:schemeClr val="tx1"/>
                </a:solidFill>
                <a:latin typeface="+mj-lt"/>
              </a:defRPr>
            </a:lvl1pPr>
          </a:lstStyle>
          <a:p>
            <a:r>
              <a:rPr lang="en-US" dirty="0" smtClean="0"/>
              <a:t>Click to edit Master title style </a:t>
            </a:r>
            <a:endParaRPr lang="en-US" dirty="0"/>
          </a:p>
        </p:txBody>
      </p:sp>
      <p:sp>
        <p:nvSpPr>
          <p:cNvPr id="14"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397956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Page (Building) empty">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398963" y="1920905"/>
            <a:ext cx="8745036" cy="4266619"/>
          </a:xfrm>
          <a:prstGeom prst="rect">
            <a:avLst/>
          </a:prstGeom>
          <a:noFill/>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sp>
        <p:nvSpPr>
          <p:cNvPr id="17" name="TextBox 16"/>
          <p:cNvSpPr txBox="1"/>
          <p:nvPr userDrawn="1"/>
        </p:nvSpPr>
        <p:spPr>
          <a:xfrm>
            <a:off x="4340744" y="6518080"/>
            <a:ext cx="462609" cy="246221"/>
          </a:xfrm>
          <a:prstGeom prst="rect">
            <a:avLst/>
          </a:prstGeom>
          <a:noFill/>
        </p:spPr>
        <p:txBody>
          <a:bodyPr wrap="square" rtlCol="0">
            <a:spAutoFit/>
          </a:bodyPr>
          <a:lstStyle/>
          <a:p>
            <a:pPr algn="ctr"/>
            <a:fld id="{0462CC3E-48DD-4274-8616-D549FD7B2C15}" type="slidenum">
              <a:rPr lang="en-US" sz="1000" smtClean="0">
                <a:solidFill>
                  <a:srgbClr val="000000"/>
                </a:solidFill>
                <a:ea typeface="Verdana" pitchFamily="34" charset="0"/>
                <a:cs typeface="Verdana" pitchFamily="34" charset="0"/>
              </a:rPr>
              <a:pPr algn="ctr"/>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25" name="TextBox 24"/>
          <p:cNvSpPr txBox="1"/>
          <p:nvPr userDrawn="1"/>
        </p:nvSpPr>
        <p:spPr>
          <a:xfrm>
            <a:off x="7336427" y="133321"/>
            <a:ext cx="1502362" cy="230832"/>
          </a:xfrm>
          <a:prstGeom prst="rect">
            <a:avLst/>
          </a:prstGeom>
          <a:noFill/>
        </p:spPr>
        <p:txBody>
          <a:bodyPr wrap="square" rtlCol="0">
            <a:spAutoFit/>
          </a:bodyPr>
          <a:lstStyle/>
          <a:p>
            <a:pPr algn="r"/>
            <a:r>
              <a:rPr lang="en-US" sz="900" dirty="0" smtClean="0">
                <a:solidFill>
                  <a:schemeClr val="tx1"/>
                </a:solidFill>
                <a:ea typeface="Verdana" pitchFamily="34" charset="0"/>
                <a:cs typeface="Verdana" pitchFamily="34" charset="0"/>
              </a:rPr>
              <a:t>Microsoft Confidential</a:t>
            </a:r>
            <a:endParaRPr lang="en-US" sz="900" dirty="0">
              <a:solidFill>
                <a:schemeClr val="tx1"/>
              </a:solidFill>
              <a:ea typeface="Verdana" pitchFamily="34" charset="0"/>
              <a:cs typeface="Verdana" pitchFamily="34" charset="0"/>
            </a:endParaRPr>
          </a:p>
        </p:txBody>
      </p:sp>
      <p:pic>
        <p:nvPicPr>
          <p:cNvPr id="27" name="Picture 2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366908" y="6506788"/>
            <a:ext cx="1371597" cy="228133"/>
          </a:xfrm>
          <a:prstGeom prst="rect">
            <a:avLst/>
          </a:prstGeom>
        </p:spPr>
      </p:pic>
      <p:sp>
        <p:nvSpPr>
          <p:cNvPr id="30" name="Title 1"/>
          <p:cNvSpPr>
            <a:spLocks noGrp="1"/>
          </p:cNvSpPr>
          <p:nvPr>
            <p:ph type="title" hasCustomPrompt="1"/>
          </p:nvPr>
        </p:nvSpPr>
        <p:spPr>
          <a:xfrm>
            <a:off x="389436" y="360402"/>
            <a:ext cx="8363938" cy="509171"/>
          </a:xfrm>
        </p:spPr>
        <p:txBody>
          <a:bodyPr anchor="t"/>
          <a:lstStyle>
            <a:lvl1pPr>
              <a:defRPr sz="3200" b="0">
                <a:solidFill>
                  <a:schemeClr val="tx1"/>
                </a:solidFill>
                <a:latin typeface="+mj-lt"/>
              </a:defRPr>
            </a:lvl1pPr>
          </a:lstStyle>
          <a:p>
            <a:r>
              <a:rPr lang="en-US" dirty="0" smtClean="0"/>
              <a:t>Click to edit Master title style </a:t>
            </a:r>
            <a:endParaRPr lang="en-US" dirty="0"/>
          </a:p>
        </p:txBody>
      </p:sp>
      <p:sp>
        <p:nvSpPr>
          <p:cNvPr id="13"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312552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age (Blue)">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94" y="858"/>
            <a:ext cx="9144095" cy="6856285"/>
          </a:xfrm>
          <a:prstGeom prst="rect">
            <a:avLst/>
          </a:prstGeom>
        </p:spPr>
      </p:pic>
      <p:sp>
        <p:nvSpPr>
          <p:cNvPr id="13" name="TextBox 12"/>
          <p:cNvSpPr txBox="1"/>
          <p:nvPr userDrawn="1"/>
        </p:nvSpPr>
        <p:spPr>
          <a:xfrm>
            <a:off x="4340744" y="6488700"/>
            <a:ext cx="462609" cy="246221"/>
          </a:xfrm>
          <a:prstGeom prst="rect">
            <a:avLst/>
          </a:prstGeom>
          <a:noFill/>
        </p:spPr>
        <p:txBody>
          <a:bodyPr wrap="square" rtlCol="0">
            <a:spAutoFit/>
          </a:bodyPr>
          <a:lstStyle/>
          <a:p>
            <a:pPr algn="ctr"/>
            <a:fld id="{0462CC3E-48DD-4274-8616-D549FD7B2C15}" type="slidenum">
              <a:rPr lang="en-US" sz="1000" smtClean="0">
                <a:solidFill>
                  <a:srgbClr val="A4D7F4"/>
                </a:solidFill>
                <a:ea typeface="Verdana" pitchFamily="34" charset="0"/>
                <a:cs typeface="Verdana" pitchFamily="34" charset="0"/>
              </a:rPr>
              <a:pPr algn="ctr"/>
              <a:t>‹#›</a:t>
            </a:fld>
            <a:endParaRPr lang="en-US" sz="1000" dirty="0">
              <a:solidFill>
                <a:srgbClr val="A4D7F4"/>
              </a:solidFill>
              <a:ea typeface="Verdana" pitchFamily="34" charset="0"/>
              <a:cs typeface="Verdana" pitchFamily="34" charset="0"/>
            </a:endParaRPr>
          </a:p>
        </p:txBody>
      </p:sp>
      <p:sp>
        <p:nvSpPr>
          <p:cNvPr id="10" name="Content Placeholder 2"/>
          <p:cNvSpPr>
            <a:spLocks noGrp="1"/>
          </p:cNvSpPr>
          <p:nvPr>
            <p:ph idx="1"/>
          </p:nvPr>
        </p:nvSpPr>
        <p:spPr>
          <a:xfrm>
            <a:off x="648742" y="1463040"/>
            <a:ext cx="7924800" cy="1384995"/>
          </a:xfrm>
        </p:spPr>
        <p:txBody>
          <a:bodyPr/>
          <a:lstStyle>
            <a:lvl1pPr marL="274320" indent="-274320">
              <a:buClr>
                <a:srgbClr val="5191CD"/>
              </a:buClr>
              <a:buFontTx/>
              <a:buBlip>
                <a:blip r:embed="rId3"/>
              </a:buBlip>
              <a:defRPr sz="1400">
                <a:solidFill>
                  <a:schemeClr val="bg1"/>
                </a:solidFill>
                <a:latin typeface="+mn-lt"/>
              </a:defRPr>
            </a:lvl1pPr>
            <a:lvl2pPr marL="548640" indent="-274320">
              <a:buClr>
                <a:srgbClr val="5191CD"/>
              </a:buClr>
              <a:buSzPct val="75000"/>
              <a:buFontTx/>
              <a:buBlip>
                <a:blip r:embed="rId3"/>
              </a:buBlip>
              <a:defRPr sz="1400">
                <a:solidFill>
                  <a:schemeClr val="bg1"/>
                </a:solidFill>
                <a:latin typeface="+mn-lt"/>
              </a:defRPr>
            </a:lvl2pPr>
            <a:lvl3pPr marL="822960" indent="-274320">
              <a:buClr>
                <a:srgbClr val="5191CD"/>
              </a:buClr>
              <a:buFont typeface="Segoe" charset="0"/>
              <a:buChar char="–"/>
              <a:defRPr sz="1400">
                <a:solidFill>
                  <a:schemeClr val="bg1"/>
                </a:solidFill>
                <a:latin typeface="+mn-lt"/>
              </a:defRPr>
            </a:lvl3pPr>
            <a:lvl4pPr marL="1097280" indent="-274320">
              <a:buClr>
                <a:srgbClr val="5191CD"/>
              </a:buClr>
              <a:buFont typeface="Segoe" charset="0"/>
              <a:buChar char="–"/>
              <a:defRPr sz="1400">
                <a:solidFill>
                  <a:schemeClr val="bg1"/>
                </a:solidFill>
                <a:latin typeface="+mn-lt"/>
              </a:defRPr>
            </a:lvl4pPr>
            <a:lvl5pPr marL="1371600" indent="-274320">
              <a:buClr>
                <a:srgbClr val="5191CD"/>
              </a:buClr>
              <a:buFont typeface="Segoe" charset="0"/>
              <a:buChar char="–"/>
              <a:defRPr sz="1400">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19" name="TextBox 18"/>
          <p:cNvSpPr txBox="1"/>
          <p:nvPr userDrawn="1"/>
        </p:nvSpPr>
        <p:spPr>
          <a:xfrm>
            <a:off x="7336427" y="133321"/>
            <a:ext cx="1502362" cy="230832"/>
          </a:xfrm>
          <a:prstGeom prst="rect">
            <a:avLst/>
          </a:prstGeom>
          <a:noFill/>
        </p:spPr>
        <p:txBody>
          <a:bodyPr wrap="square" rtlCol="0">
            <a:spAutoFit/>
          </a:bodyPr>
          <a:lstStyle/>
          <a:p>
            <a:pPr algn="r"/>
            <a:r>
              <a:rPr lang="en-US" sz="900" dirty="0" smtClean="0">
                <a:solidFill>
                  <a:schemeClr val="bg1"/>
                </a:solidFill>
                <a:ea typeface="Verdana" pitchFamily="34" charset="0"/>
                <a:cs typeface="Verdana" pitchFamily="34" charset="0"/>
              </a:rPr>
              <a:t>Microsoft Confidential</a:t>
            </a:r>
            <a:endParaRPr lang="en-US" sz="900" dirty="0">
              <a:solidFill>
                <a:schemeClr val="bg1"/>
              </a:solidFill>
              <a:ea typeface="Verdana" pitchFamily="34" charset="0"/>
              <a:cs typeface="Verdana" pitchFamily="34" charset="0"/>
            </a:endParaRPr>
          </a:p>
        </p:txBody>
      </p:sp>
      <p:pic>
        <p:nvPicPr>
          <p:cNvPr id="20" name="Picture 1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
        <p:nvSpPr>
          <p:cNvPr id="22" name="Title 1"/>
          <p:cNvSpPr>
            <a:spLocks noGrp="1"/>
          </p:cNvSpPr>
          <p:nvPr>
            <p:ph type="title" hasCustomPrompt="1"/>
          </p:nvPr>
        </p:nvSpPr>
        <p:spPr>
          <a:xfrm>
            <a:off x="389436" y="360402"/>
            <a:ext cx="8363938" cy="509171"/>
          </a:xfrm>
        </p:spPr>
        <p:txBody>
          <a:bodyPr anchor="t"/>
          <a:lstStyle>
            <a:lvl1pPr>
              <a:defRPr sz="3200" b="0">
                <a:solidFill>
                  <a:schemeClr val="bg1"/>
                </a:solidFill>
                <a:latin typeface="+mj-lt"/>
              </a:defRPr>
            </a:lvl1pPr>
          </a:lstStyle>
          <a:p>
            <a:r>
              <a:rPr lang="en-US" dirty="0" smtClean="0"/>
              <a:t>Click to edit Master title style </a:t>
            </a:r>
            <a:endParaRPr lang="en-US" dirty="0"/>
          </a:p>
        </p:txBody>
      </p:sp>
      <p:sp>
        <p:nvSpPr>
          <p:cNvPr id="23" name="Text Placeholder 2"/>
          <p:cNvSpPr>
            <a:spLocks noGrp="1"/>
          </p:cNvSpPr>
          <p:nvPr>
            <p:ph type="body" idx="14"/>
          </p:nvPr>
        </p:nvSpPr>
        <p:spPr>
          <a:xfrm>
            <a:off x="389675" y="869573"/>
            <a:ext cx="8349647" cy="276999"/>
          </a:xfrm>
        </p:spPr>
        <p:txBody>
          <a:bodyPr anchor="b"/>
          <a:lstStyle>
            <a:lvl1pPr marL="0" indent="0">
              <a:buNone/>
              <a:tabLst>
                <a:tab pos="628650" algn="l"/>
              </a:tabLst>
              <a:defRPr sz="1800" b="0">
                <a:solidFill>
                  <a:srgbClr val="A4D7F4"/>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226017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 Page (Blue_Empty)">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94" y="858"/>
            <a:ext cx="9144095" cy="6856285"/>
          </a:xfrm>
          <a:prstGeom prst="rect">
            <a:avLst/>
          </a:prstGeom>
        </p:spPr>
      </p:pic>
      <p:sp>
        <p:nvSpPr>
          <p:cNvPr id="14" name="TextBox 13"/>
          <p:cNvSpPr txBox="1"/>
          <p:nvPr userDrawn="1"/>
        </p:nvSpPr>
        <p:spPr>
          <a:xfrm>
            <a:off x="4340744" y="6488700"/>
            <a:ext cx="462609" cy="246221"/>
          </a:xfrm>
          <a:prstGeom prst="rect">
            <a:avLst/>
          </a:prstGeom>
          <a:noFill/>
        </p:spPr>
        <p:txBody>
          <a:bodyPr wrap="square" rtlCol="0">
            <a:spAutoFit/>
          </a:bodyPr>
          <a:lstStyle/>
          <a:p>
            <a:pPr algn="ctr"/>
            <a:fld id="{0462CC3E-48DD-4274-8616-D549FD7B2C15}" type="slidenum">
              <a:rPr lang="en-US" sz="1000" smtClean="0">
                <a:solidFill>
                  <a:srgbClr val="A4D7F4"/>
                </a:solidFill>
                <a:ea typeface="Verdana" pitchFamily="34" charset="0"/>
                <a:cs typeface="Verdana" pitchFamily="34" charset="0"/>
              </a:rPr>
              <a:pPr algn="ctr"/>
              <a:t>‹#›</a:t>
            </a:fld>
            <a:endParaRPr lang="en-US" sz="1000" dirty="0">
              <a:solidFill>
                <a:srgbClr val="A4D7F4"/>
              </a:solidFill>
              <a:ea typeface="Verdana" pitchFamily="34" charset="0"/>
              <a:cs typeface="Verdana" pitchFamily="34" charset="0"/>
            </a:endParaRP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16" name="TextBox 15"/>
          <p:cNvSpPr txBox="1"/>
          <p:nvPr userDrawn="1"/>
        </p:nvSpPr>
        <p:spPr>
          <a:xfrm>
            <a:off x="7336427" y="133321"/>
            <a:ext cx="1502362" cy="230832"/>
          </a:xfrm>
          <a:prstGeom prst="rect">
            <a:avLst/>
          </a:prstGeom>
          <a:noFill/>
        </p:spPr>
        <p:txBody>
          <a:bodyPr wrap="square" rtlCol="0">
            <a:spAutoFit/>
          </a:bodyPr>
          <a:lstStyle/>
          <a:p>
            <a:pPr algn="r"/>
            <a:r>
              <a:rPr lang="en-US" sz="900" dirty="0" smtClean="0">
                <a:solidFill>
                  <a:schemeClr val="bg1"/>
                </a:solidFill>
                <a:ea typeface="Verdana" pitchFamily="34" charset="0"/>
                <a:cs typeface="Verdana" pitchFamily="34" charset="0"/>
              </a:rPr>
              <a:t>Microsoft Confidential</a:t>
            </a:r>
            <a:endParaRPr lang="en-US" sz="900" dirty="0">
              <a:solidFill>
                <a:schemeClr val="bg1"/>
              </a:solidFill>
              <a:ea typeface="Verdana" pitchFamily="34" charset="0"/>
              <a:cs typeface="Verdana" pitchFamily="34" charset="0"/>
            </a:endParaRPr>
          </a:p>
        </p:txBody>
      </p:sp>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
        <p:nvSpPr>
          <p:cNvPr id="18" name="Title 1"/>
          <p:cNvSpPr>
            <a:spLocks noGrp="1"/>
          </p:cNvSpPr>
          <p:nvPr>
            <p:ph type="title" hasCustomPrompt="1"/>
          </p:nvPr>
        </p:nvSpPr>
        <p:spPr>
          <a:xfrm>
            <a:off x="389436" y="360402"/>
            <a:ext cx="8363938" cy="509171"/>
          </a:xfrm>
        </p:spPr>
        <p:txBody>
          <a:bodyPr anchor="t"/>
          <a:lstStyle>
            <a:lvl1pPr>
              <a:defRPr sz="3200" b="0">
                <a:solidFill>
                  <a:schemeClr val="bg1"/>
                </a:solidFill>
                <a:latin typeface="+mj-lt"/>
              </a:defRPr>
            </a:lvl1pPr>
          </a:lstStyle>
          <a:p>
            <a:r>
              <a:rPr lang="en-US" dirty="0" smtClean="0"/>
              <a:t>Click to edit Master title style </a:t>
            </a:r>
            <a:endParaRPr lang="en-US" dirty="0"/>
          </a:p>
        </p:txBody>
      </p:sp>
      <p:sp>
        <p:nvSpPr>
          <p:cNvPr id="19" name="Text Placeholder 2"/>
          <p:cNvSpPr>
            <a:spLocks noGrp="1"/>
          </p:cNvSpPr>
          <p:nvPr>
            <p:ph type="body" idx="14"/>
          </p:nvPr>
        </p:nvSpPr>
        <p:spPr>
          <a:xfrm>
            <a:off x="389675" y="869573"/>
            <a:ext cx="8349647" cy="276999"/>
          </a:xfrm>
        </p:spPr>
        <p:txBody>
          <a:bodyPr anchor="b"/>
          <a:lstStyle>
            <a:lvl1pPr marL="0" indent="0">
              <a:buNone/>
              <a:tabLst>
                <a:tab pos="628650" algn="l"/>
              </a:tabLst>
              <a:defRPr sz="1800" b="0">
                <a:solidFill>
                  <a:srgbClr val="A4D7F4"/>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237044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1" y="6356351"/>
            <a:ext cx="2133600" cy="365125"/>
          </a:xfrm>
          <a:prstGeom prst="rect">
            <a:avLst/>
          </a:prstGeom>
        </p:spPr>
        <p:txBody>
          <a:bodyPr lIns="91426" tIns="45713" rIns="91426" bIns="45713"/>
          <a:lstStyle/>
          <a:p>
            <a:fld id="{F75A7C5C-75AD-46E0-8204-EE2C7AE8CC56}" type="datetimeFigureOut">
              <a:rPr lang="en-US" smtClean="0"/>
              <a:pPr/>
              <a:t>3/24/2012</a:t>
            </a:fld>
            <a:endParaRPr lang="en-US" dirty="0"/>
          </a:p>
        </p:txBody>
      </p:sp>
      <p:sp>
        <p:nvSpPr>
          <p:cNvPr id="4" name="Footer Placeholder 3"/>
          <p:cNvSpPr>
            <a:spLocks noGrp="1"/>
          </p:cNvSpPr>
          <p:nvPr>
            <p:ph type="ftr" sz="quarter" idx="11"/>
          </p:nvPr>
        </p:nvSpPr>
        <p:spPr>
          <a:xfrm>
            <a:off x="3124200" y="6356351"/>
            <a:ext cx="2895600" cy="365125"/>
          </a:xfrm>
          <a:prstGeom prst="rect">
            <a:avLst/>
          </a:prstGeom>
        </p:spPr>
        <p:txBody>
          <a:bodyPr lIns="59262" tIns="29631" rIns="59262" bIns="29631"/>
          <a:lstStyle/>
          <a:p>
            <a:endParaRPr lang="en-US" dirty="0"/>
          </a:p>
        </p:txBody>
      </p:sp>
      <p:sp>
        <p:nvSpPr>
          <p:cNvPr id="5" name="Slide Number Placeholder 4"/>
          <p:cNvSpPr>
            <a:spLocks noGrp="1"/>
          </p:cNvSpPr>
          <p:nvPr>
            <p:ph type="sldNum" sz="quarter" idx="12"/>
          </p:nvPr>
        </p:nvSpPr>
        <p:spPr>
          <a:xfrm>
            <a:off x="6553200" y="6356351"/>
            <a:ext cx="2133600" cy="365125"/>
          </a:xfrm>
          <a:prstGeom prst="rect">
            <a:avLst/>
          </a:prstGeom>
        </p:spPr>
        <p:txBody>
          <a:bodyPr lIns="59262" tIns="29631" rIns="59262" bIns="29631"/>
          <a:lstStyle/>
          <a:p>
            <a:fld id="{64E1046F-EA70-4B42-8C4B-0948B0F9237A}" type="slidenum">
              <a:rPr lang="en-US" smtClean="0"/>
              <a:pPr/>
              <a:t>‹#›</a:t>
            </a:fld>
            <a:endParaRPr lang="en-US" dirty="0"/>
          </a:p>
        </p:txBody>
      </p:sp>
      <p:sp>
        <p:nvSpPr>
          <p:cNvPr id="7" name="Text Placeholder 6"/>
          <p:cNvSpPr>
            <a:spLocks noGrp="1"/>
          </p:cNvSpPr>
          <p:nvPr>
            <p:ph type="body" sz="quarter" idx="13"/>
          </p:nvPr>
        </p:nvSpPr>
        <p:spPr>
          <a:xfrm>
            <a:off x="905761" y="1134360"/>
            <a:ext cx="7781040" cy="1046440"/>
          </a:xfrm>
        </p:spPr>
        <p:txBody>
          <a:bodyPr/>
          <a:lstStyle>
            <a:lvl1pPr>
              <a:defRPr>
                <a:solidFill>
                  <a:srgbClr val="525353"/>
                </a:solidFill>
                <a:effectLst/>
                <a:latin typeface="Consolas"/>
                <a:cs typeface="Consolas"/>
              </a:defRPr>
            </a:lvl1pPr>
            <a:lvl2pPr marL="346023" indent="0">
              <a:buFont typeface="Arial"/>
              <a:buNone/>
              <a:defRPr baseline="0">
                <a:solidFill>
                  <a:srgbClr val="525353"/>
                </a:solidFill>
                <a:latin typeface="Consolas"/>
                <a:cs typeface="Consolas"/>
              </a:defRPr>
            </a:lvl2pPr>
            <a:lvl3pPr>
              <a:buNone/>
              <a:defRPr sz="1800" baseline="0">
                <a:solidFill>
                  <a:srgbClr val="525353"/>
                </a:solidFill>
                <a:latin typeface="Consolas"/>
                <a:cs typeface="Consolas"/>
              </a:defRPr>
            </a:lvl3pPr>
          </a:lstStyle>
          <a:p>
            <a:pPr lvl="0"/>
            <a:r>
              <a:rPr lang="en-US" dirty="0" smtClean="0"/>
              <a:t>Click to edit Master text styles</a:t>
            </a:r>
          </a:p>
          <a:p>
            <a:pPr lvl="1"/>
            <a:r>
              <a:rPr lang="en-US" dirty="0" smtClean="0">
                <a:solidFill>
                  <a:srgbClr val="A4A5A5"/>
                </a:solidFill>
              </a:rPr>
              <a:t>Second level</a:t>
            </a:r>
          </a:p>
          <a:p>
            <a:pPr lvl="2"/>
            <a:r>
              <a:rPr lang="en-US" sz="1800" dirty="0" smtClean="0">
                <a:solidFill>
                  <a:srgbClr val="A4A5A5"/>
                </a:solidFill>
              </a:rPr>
              <a:t>Third level</a:t>
            </a:r>
            <a:endParaRPr lang="en-US" dirty="0" smtClean="0"/>
          </a:p>
        </p:txBody>
      </p:sp>
      <p:sp>
        <p:nvSpPr>
          <p:cNvPr id="6" name="Rectangle 5"/>
          <p:cNvSpPr/>
          <p:nvPr userDrawn="1"/>
        </p:nvSpPr>
        <p:spPr>
          <a:xfrm>
            <a:off x="0" y="6050479"/>
            <a:ext cx="9144000" cy="8075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p>
        </p:txBody>
      </p:sp>
    </p:spTree>
    <p:extLst>
      <p:ext uri="{BB962C8B-B14F-4D97-AF65-F5344CB8AC3E}">
        <p14:creationId xmlns:p14="http://schemas.microsoft.com/office/powerpoint/2010/main" val="337549960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136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pSp>
        <p:nvGrpSpPr>
          <p:cNvPr id="2" name="Group 85"/>
          <p:cNvGrpSpPr/>
          <p:nvPr userDrawn="1"/>
        </p:nvGrpSpPr>
        <p:grpSpPr>
          <a:xfrm>
            <a:off x="1090755" y="830124"/>
            <a:ext cx="6962545" cy="5039758"/>
            <a:chOff x="1579674" y="1161917"/>
            <a:chExt cx="12385452" cy="7734567"/>
          </a:xfrm>
        </p:grpSpPr>
        <p:sp>
          <p:nvSpPr>
            <p:cNvPr id="3" name="Hexagon 2"/>
            <p:cNvSpPr/>
            <p:nvPr/>
          </p:nvSpPr>
          <p:spPr>
            <a:xfrm>
              <a:off x="6343913" y="6433575"/>
              <a:ext cx="2856975" cy="2462909"/>
            </a:xfrm>
            <a:prstGeom prst="hexagon">
              <a:avLst/>
            </a:prstGeom>
            <a:gradFill flip="none" rotWithShape="1">
              <a:gsLst>
                <a:gs pos="0">
                  <a:srgbClr val="106D7A"/>
                </a:gs>
                <a:gs pos="100000">
                  <a:schemeClr val="accent3">
                    <a:shade val="100000"/>
                    <a:satMod val="115000"/>
                  </a:schemeClr>
                </a:gs>
              </a:gsLst>
              <a:path path="circle">
                <a:fillToRect r="100000" b="100000"/>
              </a:path>
              <a:tileRect l="-100000" t="-100000"/>
            </a:gradFill>
            <a:ln/>
          </p:spPr>
          <p:style>
            <a:lnRef idx="3">
              <a:schemeClr val="lt1"/>
            </a:lnRef>
            <a:fillRef idx="1">
              <a:schemeClr val="accent3"/>
            </a:fillRef>
            <a:effectRef idx="1">
              <a:schemeClr val="accent3"/>
            </a:effectRef>
            <a:fontRef idx="minor">
              <a:schemeClr val="lt1"/>
            </a:fontRef>
          </p:style>
          <p:txBody>
            <a:bodyPr wrap="none" lIns="0" tIns="0" rIns="0" bIns="0" rtlCol="0" anchor="ctr"/>
            <a:lstStyle/>
            <a:p>
              <a:pPr algn="ctr" defTabSz="913027"/>
              <a:endParaRPr lang="en-GB" sz="1300" b="1" dirty="0" smtClean="0">
                <a:solidFill>
                  <a:prstClr val="white"/>
                </a:solidFill>
              </a:endParaRPr>
            </a:p>
            <a:p>
              <a:pPr algn="ctr" defTabSz="913027"/>
              <a:r>
                <a:rPr lang="en-GB" sz="1300" b="1" dirty="0" smtClean="0">
                  <a:solidFill>
                    <a:prstClr val="white"/>
                  </a:solidFill>
                </a:rPr>
                <a:t>Organizational </a:t>
              </a:r>
            </a:p>
            <a:p>
              <a:pPr algn="ctr" defTabSz="913027"/>
              <a:r>
                <a:rPr lang="en-GB" sz="1300" b="1" dirty="0" smtClean="0">
                  <a:solidFill>
                    <a:prstClr val="white"/>
                  </a:solidFill>
                </a:rPr>
                <a:t>Capacity</a:t>
              </a:r>
              <a:r>
                <a:rPr lang="en-GB" sz="1300" b="1" dirty="0">
                  <a:solidFill>
                    <a:prstClr val="white"/>
                  </a:solidFill>
                </a:rPr>
                <a:t>, </a:t>
              </a:r>
            </a:p>
            <a:p>
              <a:pPr algn="ctr" defTabSz="913027"/>
              <a:r>
                <a:rPr lang="en-GB" sz="1300" b="1" dirty="0">
                  <a:solidFill>
                    <a:prstClr val="white"/>
                  </a:solidFill>
                </a:rPr>
                <a:t>Capability and </a:t>
              </a:r>
              <a:endParaRPr lang="en-GB" sz="1300" b="1" dirty="0" smtClean="0">
                <a:solidFill>
                  <a:prstClr val="white"/>
                </a:solidFill>
              </a:endParaRPr>
            </a:p>
            <a:p>
              <a:pPr algn="ctr" defTabSz="913027"/>
              <a:r>
                <a:rPr lang="en-GB" sz="1300" b="1" dirty="0" smtClean="0">
                  <a:solidFill>
                    <a:prstClr val="white"/>
                  </a:solidFill>
                </a:rPr>
                <a:t>Change</a:t>
              </a:r>
              <a:endParaRPr lang="en-GB" sz="1300" b="1" dirty="0">
                <a:solidFill>
                  <a:prstClr val="white"/>
                </a:solidFill>
              </a:endParaRPr>
            </a:p>
          </p:txBody>
        </p:sp>
        <p:sp>
          <p:nvSpPr>
            <p:cNvPr id="4" name="Hexagon 3"/>
            <p:cNvSpPr/>
            <p:nvPr/>
          </p:nvSpPr>
          <p:spPr>
            <a:xfrm>
              <a:off x="8726032" y="5115661"/>
              <a:ext cx="2856975" cy="2462909"/>
            </a:xfrm>
            <a:prstGeom prst="hexagon">
              <a:avLst/>
            </a:prstGeom>
            <a:gradFill flip="none" rotWithShape="1">
              <a:gsLst>
                <a:gs pos="0">
                  <a:srgbClr val="106D7A"/>
                </a:gs>
                <a:gs pos="100000">
                  <a:schemeClr val="accent3">
                    <a:shade val="100000"/>
                    <a:satMod val="115000"/>
                  </a:schemeClr>
                </a:gs>
              </a:gsLst>
              <a:path path="circle">
                <a:fillToRect r="100000" b="100000"/>
              </a:path>
              <a:tileRect l="-100000" t="-100000"/>
            </a:gradFill>
            <a:ln/>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defTabSz="913027"/>
              <a:r>
                <a:rPr lang="en-GB" sz="1300" b="1" dirty="0">
                  <a:solidFill>
                    <a:prstClr val="white"/>
                  </a:solidFill>
                </a:rPr>
                <a:t>IT Optimization</a:t>
              </a:r>
            </a:p>
          </p:txBody>
        </p:sp>
        <p:sp>
          <p:nvSpPr>
            <p:cNvPr id="5" name="Hexagon 4"/>
            <p:cNvSpPr/>
            <p:nvPr/>
          </p:nvSpPr>
          <p:spPr>
            <a:xfrm>
              <a:off x="3961793" y="5115661"/>
              <a:ext cx="2856975" cy="2462909"/>
            </a:xfrm>
            <a:prstGeom prst="hexagon">
              <a:avLst/>
            </a:prstGeom>
            <a:gradFill flip="none" rotWithShape="1">
              <a:gsLst>
                <a:gs pos="0">
                  <a:srgbClr val="106D7A"/>
                </a:gs>
                <a:gs pos="100000">
                  <a:schemeClr val="accent3">
                    <a:shade val="100000"/>
                    <a:satMod val="115000"/>
                  </a:schemeClr>
                </a:gs>
              </a:gsLst>
              <a:path path="circle">
                <a:fillToRect r="100000" b="100000"/>
              </a:path>
              <a:tileRect l="-100000" t="-100000"/>
            </a:gradFill>
            <a:ln/>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defTabSz="913027">
                <a:defRPr/>
              </a:pPr>
              <a:r>
                <a:rPr lang="en-GB" sz="1300" b="1" dirty="0">
                  <a:solidFill>
                    <a:prstClr val="white"/>
                  </a:solidFill>
                </a:rPr>
                <a:t>Delivery Management</a:t>
              </a:r>
            </a:p>
          </p:txBody>
        </p:sp>
        <p:sp>
          <p:nvSpPr>
            <p:cNvPr id="6" name="Hexagon 5"/>
            <p:cNvSpPr/>
            <p:nvPr/>
          </p:nvSpPr>
          <p:spPr>
            <a:xfrm>
              <a:off x="8726032" y="2479832"/>
              <a:ext cx="2856975" cy="2462909"/>
            </a:xfrm>
            <a:prstGeom prst="hexagon">
              <a:avLst/>
            </a:prstGeom>
            <a:gradFill flip="none" rotWithShape="1">
              <a:gsLst>
                <a:gs pos="0">
                  <a:srgbClr val="106D7A"/>
                </a:gs>
                <a:gs pos="100000">
                  <a:schemeClr val="accent3">
                    <a:shade val="100000"/>
                    <a:satMod val="115000"/>
                  </a:schemeClr>
                </a:gs>
              </a:gsLst>
              <a:path path="circle">
                <a:fillToRect r="100000" b="100000"/>
              </a:path>
              <a:tileRect l="-100000" t="-100000"/>
            </a:gradFill>
            <a:ln/>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defTabSz="913027"/>
              <a:r>
                <a:rPr lang="en-GB" sz="1300" b="1" dirty="0">
                  <a:solidFill>
                    <a:prstClr val="white"/>
                  </a:solidFill>
                </a:rPr>
                <a:t>Business Context, Benefits and Value</a:t>
              </a:r>
            </a:p>
          </p:txBody>
        </p:sp>
        <p:sp>
          <p:nvSpPr>
            <p:cNvPr id="7" name="Hexagon 6"/>
            <p:cNvSpPr/>
            <p:nvPr/>
          </p:nvSpPr>
          <p:spPr>
            <a:xfrm>
              <a:off x="6343913" y="1161917"/>
              <a:ext cx="2856975" cy="2462909"/>
            </a:xfrm>
            <a:prstGeom prst="hexagon">
              <a:avLst/>
            </a:prstGeom>
            <a:gradFill flip="none" rotWithShape="1">
              <a:gsLst>
                <a:gs pos="0">
                  <a:srgbClr val="106D7A"/>
                </a:gs>
                <a:gs pos="100000">
                  <a:schemeClr val="accent3">
                    <a:shade val="100000"/>
                    <a:satMod val="115000"/>
                  </a:schemeClr>
                </a:gs>
              </a:gsLst>
              <a:path path="circle">
                <a:fillToRect r="100000" b="100000"/>
              </a:path>
              <a:tileRect l="-100000" t="-100000"/>
            </a:gradFill>
            <a:ln/>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defTabSz="913027"/>
              <a:r>
                <a:rPr lang="en-GB" sz="1300" b="1" dirty="0">
                  <a:solidFill>
                    <a:prstClr val="white"/>
                  </a:solidFill>
                </a:rPr>
                <a:t>Governance, Compliance and Reporting</a:t>
              </a:r>
            </a:p>
          </p:txBody>
        </p:sp>
        <p:sp>
          <p:nvSpPr>
            <p:cNvPr id="8" name="Hexagon 7"/>
            <p:cNvSpPr/>
            <p:nvPr/>
          </p:nvSpPr>
          <p:spPr>
            <a:xfrm>
              <a:off x="3961793" y="2479832"/>
              <a:ext cx="2856975" cy="2462909"/>
            </a:xfrm>
            <a:prstGeom prst="hexagon">
              <a:avLst/>
            </a:prstGeom>
            <a:gradFill flip="none" rotWithShape="1">
              <a:gsLst>
                <a:gs pos="0">
                  <a:srgbClr val="106D7A"/>
                </a:gs>
                <a:gs pos="100000">
                  <a:schemeClr val="accent3">
                    <a:shade val="100000"/>
                    <a:satMod val="115000"/>
                  </a:schemeClr>
                </a:gs>
              </a:gsLst>
              <a:path path="circle">
                <a:fillToRect r="100000" b="100000"/>
              </a:path>
              <a:tileRect l="-100000" t="-100000"/>
            </a:gradFill>
            <a:ln/>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defTabSz="913027"/>
              <a:r>
                <a:rPr lang="en-GB" sz="1300" b="1" dirty="0">
                  <a:solidFill>
                    <a:prstClr val="white"/>
                  </a:solidFill>
                </a:rPr>
                <a:t>Enterprise Level Architecture</a:t>
              </a:r>
            </a:p>
          </p:txBody>
        </p:sp>
        <p:sp>
          <p:nvSpPr>
            <p:cNvPr id="9" name="Hexagon 8"/>
            <p:cNvSpPr/>
            <p:nvPr/>
          </p:nvSpPr>
          <p:spPr>
            <a:xfrm>
              <a:off x="11108151" y="3797746"/>
              <a:ext cx="2856975" cy="2462909"/>
            </a:xfrm>
            <a:prstGeom prst="hexagon">
              <a:avLst/>
            </a:prstGeom>
            <a:gradFill flip="none" rotWithShape="1">
              <a:gsLst>
                <a:gs pos="0">
                  <a:srgbClr val="106D7A"/>
                </a:gs>
                <a:gs pos="100000">
                  <a:schemeClr val="accent3">
                    <a:shade val="100000"/>
                    <a:satMod val="115000"/>
                  </a:schemeClr>
                </a:gs>
              </a:gsLst>
              <a:path path="circle">
                <a:fillToRect r="100000" b="100000"/>
              </a:path>
              <a:tileRect l="-100000" t="-100000"/>
            </a:gradFill>
            <a:ln/>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defTabSz="913027"/>
              <a:r>
                <a:rPr lang="en-GB" sz="1300" b="1" dirty="0">
                  <a:solidFill>
                    <a:prstClr val="white"/>
                  </a:solidFill>
                </a:rPr>
                <a:t>Solution Delivery</a:t>
              </a:r>
            </a:p>
          </p:txBody>
        </p:sp>
        <p:sp>
          <p:nvSpPr>
            <p:cNvPr id="10" name="Hexagon 9"/>
            <p:cNvSpPr/>
            <p:nvPr/>
          </p:nvSpPr>
          <p:spPr>
            <a:xfrm>
              <a:off x="1579674" y="3797746"/>
              <a:ext cx="2856975" cy="2462909"/>
            </a:xfrm>
            <a:prstGeom prst="hexagon">
              <a:avLst/>
            </a:prstGeom>
            <a:gradFill flip="none" rotWithShape="1">
              <a:gsLst>
                <a:gs pos="0">
                  <a:srgbClr val="106D7A"/>
                </a:gs>
                <a:gs pos="100000">
                  <a:schemeClr val="accent3">
                    <a:shade val="100000"/>
                    <a:satMod val="115000"/>
                  </a:schemeClr>
                </a:gs>
              </a:gsLst>
              <a:path path="circle">
                <a:fillToRect r="100000" b="100000"/>
              </a:path>
              <a:tileRect l="-100000" t="-100000"/>
            </a:gradFill>
            <a:ln/>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defTabSz="913027"/>
              <a:r>
                <a:rPr lang="en-GB" sz="1300" b="1" dirty="0">
                  <a:solidFill>
                    <a:prstClr val="white"/>
                  </a:solidFill>
                </a:rPr>
                <a:t>IS and IT </a:t>
              </a:r>
            </a:p>
            <a:p>
              <a:pPr algn="ctr" defTabSz="913027"/>
              <a:r>
                <a:rPr lang="en-GB" sz="1300" b="1" dirty="0">
                  <a:solidFill>
                    <a:prstClr val="white"/>
                  </a:solidFill>
                </a:rPr>
                <a:t>Strategy and Planning</a:t>
              </a:r>
            </a:p>
          </p:txBody>
        </p:sp>
        <p:sp>
          <p:nvSpPr>
            <p:cNvPr id="11" name="Hexagon 10"/>
            <p:cNvSpPr/>
            <p:nvPr/>
          </p:nvSpPr>
          <p:spPr>
            <a:xfrm>
              <a:off x="6345942" y="3807854"/>
              <a:ext cx="2856975" cy="2462909"/>
            </a:xfrm>
            <a:prstGeom prst="hexagon">
              <a:avLst/>
            </a:prstGeom>
            <a:gradFill flip="none" rotWithShape="1">
              <a:gsLst>
                <a:gs pos="0">
                  <a:srgbClr val="106D7A"/>
                </a:gs>
                <a:gs pos="100000">
                  <a:schemeClr val="accent3">
                    <a:shade val="100000"/>
                    <a:satMod val="115000"/>
                  </a:schemeClr>
                </a:gs>
              </a:gsLst>
              <a:path path="circle">
                <a:fillToRect r="100000" b="100000"/>
              </a:path>
              <a:tileRect l="-100000" t="-100000"/>
            </a:gradFill>
            <a:ln/>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defTabSz="913027"/>
              <a:r>
                <a:rPr lang="en-GB" sz="1300" b="1" dirty="0">
                  <a:solidFill>
                    <a:prstClr val="white"/>
                  </a:solidFill>
                </a:rPr>
                <a:t>Microsoft Technology Connections</a:t>
              </a:r>
            </a:p>
          </p:txBody>
        </p:sp>
      </p:grpSp>
    </p:spTree>
    <p:extLst>
      <p:ext uri="{BB962C8B-B14F-4D97-AF65-F5344CB8AC3E}">
        <p14:creationId xmlns:p14="http://schemas.microsoft.com/office/powerpoint/2010/main" val="3365361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8656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pSp>
        <p:nvGrpSpPr>
          <p:cNvPr id="2" name="Group 85"/>
          <p:cNvGrpSpPr/>
          <p:nvPr userDrawn="1"/>
        </p:nvGrpSpPr>
        <p:grpSpPr>
          <a:xfrm>
            <a:off x="1090755" y="830124"/>
            <a:ext cx="6962545" cy="5039758"/>
            <a:chOff x="1579674" y="1161917"/>
            <a:chExt cx="12385452" cy="7734567"/>
          </a:xfrm>
        </p:grpSpPr>
        <p:sp>
          <p:nvSpPr>
            <p:cNvPr id="3" name="Hexagon 2"/>
            <p:cNvSpPr/>
            <p:nvPr/>
          </p:nvSpPr>
          <p:spPr>
            <a:xfrm>
              <a:off x="6343913" y="6433575"/>
              <a:ext cx="2856975" cy="2462909"/>
            </a:xfrm>
            <a:prstGeom prst="hexagon">
              <a:avLst/>
            </a:prstGeom>
            <a:gradFill flip="none" rotWithShape="1">
              <a:gsLst>
                <a:gs pos="0">
                  <a:srgbClr val="106D7A"/>
                </a:gs>
                <a:gs pos="100000">
                  <a:schemeClr val="accent3">
                    <a:shade val="100000"/>
                    <a:satMod val="115000"/>
                  </a:schemeClr>
                </a:gs>
              </a:gsLst>
              <a:path path="circle">
                <a:fillToRect r="100000" b="100000"/>
              </a:path>
              <a:tileRect l="-100000" t="-100000"/>
            </a:gradFill>
            <a:ln/>
          </p:spPr>
          <p:style>
            <a:lnRef idx="3">
              <a:schemeClr val="lt1"/>
            </a:lnRef>
            <a:fillRef idx="1">
              <a:schemeClr val="accent3"/>
            </a:fillRef>
            <a:effectRef idx="1">
              <a:schemeClr val="accent3"/>
            </a:effectRef>
            <a:fontRef idx="minor">
              <a:schemeClr val="lt1"/>
            </a:fontRef>
          </p:style>
          <p:txBody>
            <a:bodyPr wrap="none" lIns="0" tIns="0" rIns="0" bIns="0" rtlCol="0" anchor="ctr"/>
            <a:lstStyle/>
            <a:p>
              <a:pPr algn="ctr" defTabSz="913027"/>
              <a:endParaRPr lang="en-GB" sz="1300" b="1" dirty="0" smtClean="0">
                <a:solidFill>
                  <a:prstClr val="white"/>
                </a:solidFill>
              </a:endParaRPr>
            </a:p>
            <a:p>
              <a:pPr algn="ctr" defTabSz="913027"/>
              <a:r>
                <a:rPr lang="en-GB" sz="1300" b="1" dirty="0" smtClean="0">
                  <a:solidFill>
                    <a:prstClr val="white"/>
                  </a:solidFill>
                </a:rPr>
                <a:t>Organizational </a:t>
              </a:r>
            </a:p>
            <a:p>
              <a:pPr algn="ctr" defTabSz="913027"/>
              <a:r>
                <a:rPr lang="en-GB" sz="1300" b="1" dirty="0" smtClean="0">
                  <a:solidFill>
                    <a:prstClr val="white"/>
                  </a:solidFill>
                </a:rPr>
                <a:t>Capacity</a:t>
              </a:r>
              <a:r>
                <a:rPr lang="en-GB" sz="1300" b="1" dirty="0">
                  <a:solidFill>
                    <a:prstClr val="white"/>
                  </a:solidFill>
                </a:rPr>
                <a:t>, </a:t>
              </a:r>
            </a:p>
            <a:p>
              <a:pPr algn="ctr" defTabSz="913027"/>
              <a:r>
                <a:rPr lang="en-GB" sz="1300" b="1" dirty="0">
                  <a:solidFill>
                    <a:prstClr val="white"/>
                  </a:solidFill>
                </a:rPr>
                <a:t>Capability and </a:t>
              </a:r>
              <a:endParaRPr lang="en-GB" sz="1300" b="1" dirty="0" smtClean="0">
                <a:solidFill>
                  <a:prstClr val="white"/>
                </a:solidFill>
              </a:endParaRPr>
            </a:p>
            <a:p>
              <a:pPr algn="ctr" defTabSz="913027"/>
              <a:r>
                <a:rPr lang="en-GB" sz="1300" b="1" dirty="0" smtClean="0">
                  <a:solidFill>
                    <a:prstClr val="white"/>
                  </a:solidFill>
                </a:rPr>
                <a:t>Change</a:t>
              </a:r>
              <a:endParaRPr lang="en-GB" sz="1300" b="1" dirty="0">
                <a:solidFill>
                  <a:prstClr val="white"/>
                </a:solidFill>
              </a:endParaRPr>
            </a:p>
          </p:txBody>
        </p:sp>
        <p:sp>
          <p:nvSpPr>
            <p:cNvPr id="4" name="Hexagon 3"/>
            <p:cNvSpPr/>
            <p:nvPr/>
          </p:nvSpPr>
          <p:spPr>
            <a:xfrm>
              <a:off x="8726032" y="5115661"/>
              <a:ext cx="2856975" cy="2462909"/>
            </a:xfrm>
            <a:prstGeom prst="hexagon">
              <a:avLst/>
            </a:prstGeom>
            <a:gradFill flip="none" rotWithShape="1">
              <a:gsLst>
                <a:gs pos="0">
                  <a:srgbClr val="106D7A"/>
                </a:gs>
                <a:gs pos="100000">
                  <a:schemeClr val="accent3">
                    <a:shade val="100000"/>
                    <a:satMod val="115000"/>
                  </a:schemeClr>
                </a:gs>
              </a:gsLst>
              <a:path path="circle">
                <a:fillToRect r="100000" b="100000"/>
              </a:path>
              <a:tileRect l="-100000" t="-100000"/>
            </a:gradFill>
            <a:ln/>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defTabSz="913027"/>
              <a:r>
                <a:rPr lang="en-GB" sz="1300" b="1" dirty="0">
                  <a:solidFill>
                    <a:prstClr val="white"/>
                  </a:solidFill>
                </a:rPr>
                <a:t>IT Optimization</a:t>
              </a:r>
            </a:p>
          </p:txBody>
        </p:sp>
        <p:sp>
          <p:nvSpPr>
            <p:cNvPr id="5" name="Hexagon 4"/>
            <p:cNvSpPr/>
            <p:nvPr/>
          </p:nvSpPr>
          <p:spPr>
            <a:xfrm>
              <a:off x="3961793" y="5115661"/>
              <a:ext cx="2856975" cy="2462909"/>
            </a:xfrm>
            <a:prstGeom prst="hexagon">
              <a:avLst/>
            </a:prstGeom>
            <a:gradFill flip="none" rotWithShape="1">
              <a:gsLst>
                <a:gs pos="0">
                  <a:srgbClr val="106D7A"/>
                </a:gs>
                <a:gs pos="100000">
                  <a:schemeClr val="accent3">
                    <a:shade val="100000"/>
                    <a:satMod val="115000"/>
                  </a:schemeClr>
                </a:gs>
              </a:gsLst>
              <a:path path="circle">
                <a:fillToRect r="100000" b="100000"/>
              </a:path>
              <a:tileRect l="-100000" t="-100000"/>
            </a:gradFill>
            <a:ln/>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defTabSz="913027">
                <a:defRPr/>
              </a:pPr>
              <a:r>
                <a:rPr lang="en-GB" sz="1300" b="1" dirty="0">
                  <a:solidFill>
                    <a:prstClr val="white"/>
                  </a:solidFill>
                </a:rPr>
                <a:t>Delivery Management</a:t>
              </a:r>
            </a:p>
          </p:txBody>
        </p:sp>
        <p:sp>
          <p:nvSpPr>
            <p:cNvPr id="6" name="Hexagon 5"/>
            <p:cNvSpPr/>
            <p:nvPr/>
          </p:nvSpPr>
          <p:spPr>
            <a:xfrm>
              <a:off x="8726032" y="2479832"/>
              <a:ext cx="2856975" cy="2462909"/>
            </a:xfrm>
            <a:prstGeom prst="hexagon">
              <a:avLst/>
            </a:prstGeom>
            <a:gradFill flip="none" rotWithShape="1">
              <a:gsLst>
                <a:gs pos="0">
                  <a:srgbClr val="106D7A"/>
                </a:gs>
                <a:gs pos="100000">
                  <a:schemeClr val="accent3">
                    <a:shade val="100000"/>
                    <a:satMod val="115000"/>
                  </a:schemeClr>
                </a:gs>
              </a:gsLst>
              <a:path path="circle">
                <a:fillToRect r="100000" b="100000"/>
              </a:path>
              <a:tileRect l="-100000" t="-100000"/>
            </a:gradFill>
            <a:ln/>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defTabSz="913027"/>
              <a:r>
                <a:rPr lang="en-GB" sz="1300" b="1" dirty="0">
                  <a:solidFill>
                    <a:prstClr val="white"/>
                  </a:solidFill>
                </a:rPr>
                <a:t>Business Context, Benefits and Value</a:t>
              </a:r>
            </a:p>
          </p:txBody>
        </p:sp>
        <p:sp>
          <p:nvSpPr>
            <p:cNvPr id="7" name="Hexagon 6"/>
            <p:cNvSpPr/>
            <p:nvPr/>
          </p:nvSpPr>
          <p:spPr>
            <a:xfrm>
              <a:off x="6343913" y="1161917"/>
              <a:ext cx="2856975" cy="2462909"/>
            </a:xfrm>
            <a:prstGeom prst="hexagon">
              <a:avLst/>
            </a:prstGeom>
            <a:gradFill flip="none" rotWithShape="1">
              <a:gsLst>
                <a:gs pos="0">
                  <a:srgbClr val="106D7A"/>
                </a:gs>
                <a:gs pos="100000">
                  <a:schemeClr val="accent3">
                    <a:shade val="100000"/>
                    <a:satMod val="115000"/>
                  </a:schemeClr>
                </a:gs>
              </a:gsLst>
              <a:path path="circle">
                <a:fillToRect r="100000" b="100000"/>
              </a:path>
              <a:tileRect l="-100000" t="-100000"/>
            </a:gradFill>
            <a:ln/>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defTabSz="913027"/>
              <a:r>
                <a:rPr lang="en-GB" sz="1300" b="1" dirty="0">
                  <a:solidFill>
                    <a:prstClr val="white"/>
                  </a:solidFill>
                </a:rPr>
                <a:t>Governance, Compliance and Reporting</a:t>
              </a:r>
            </a:p>
          </p:txBody>
        </p:sp>
        <p:sp>
          <p:nvSpPr>
            <p:cNvPr id="8" name="Hexagon 7"/>
            <p:cNvSpPr/>
            <p:nvPr/>
          </p:nvSpPr>
          <p:spPr>
            <a:xfrm>
              <a:off x="3961793" y="2479832"/>
              <a:ext cx="2856975" cy="2462909"/>
            </a:xfrm>
            <a:prstGeom prst="hexagon">
              <a:avLst/>
            </a:prstGeom>
            <a:gradFill flip="none" rotWithShape="1">
              <a:gsLst>
                <a:gs pos="0">
                  <a:srgbClr val="106D7A"/>
                </a:gs>
                <a:gs pos="100000">
                  <a:schemeClr val="accent3">
                    <a:shade val="100000"/>
                    <a:satMod val="115000"/>
                  </a:schemeClr>
                </a:gs>
              </a:gsLst>
              <a:path path="circle">
                <a:fillToRect r="100000" b="100000"/>
              </a:path>
              <a:tileRect l="-100000" t="-100000"/>
            </a:gradFill>
            <a:ln/>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defTabSz="913027"/>
              <a:r>
                <a:rPr lang="en-GB" sz="1300" b="1" dirty="0">
                  <a:solidFill>
                    <a:prstClr val="white"/>
                  </a:solidFill>
                </a:rPr>
                <a:t>Enterprise Level Architecture</a:t>
              </a:r>
            </a:p>
          </p:txBody>
        </p:sp>
        <p:sp>
          <p:nvSpPr>
            <p:cNvPr id="9" name="Hexagon 8"/>
            <p:cNvSpPr/>
            <p:nvPr/>
          </p:nvSpPr>
          <p:spPr>
            <a:xfrm>
              <a:off x="11108151" y="3797746"/>
              <a:ext cx="2856975" cy="2462909"/>
            </a:xfrm>
            <a:prstGeom prst="hexagon">
              <a:avLst/>
            </a:prstGeom>
            <a:gradFill flip="none" rotWithShape="1">
              <a:gsLst>
                <a:gs pos="0">
                  <a:srgbClr val="106D7A"/>
                </a:gs>
                <a:gs pos="100000">
                  <a:schemeClr val="accent3">
                    <a:shade val="100000"/>
                    <a:satMod val="115000"/>
                  </a:schemeClr>
                </a:gs>
              </a:gsLst>
              <a:path path="circle">
                <a:fillToRect r="100000" b="100000"/>
              </a:path>
              <a:tileRect l="-100000" t="-100000"/>
            </a:gradFill>
            <a:ln/>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defTabSz="913027"/>
              <a:r>
                <a:rPr lang="en-GB" sz="1300" b="1" dirty="0">
                  <a:solidFill>
                    <a:prstClr val="white"/>
                  </a:solidFill>
                </a:rPr>
                <a:t>Solution Delivery</a:t>
              </a:r>
            </a:p>
          </p:txBody>
        </p:sp>
        <p:sp>
          <p:nvSpPr>
            <p:cNvPr id="10" name="Hexagon 9"/>
            <p:cNvSpPr/>
            <p:nvPr/>
          </p:nvSpPr>
          <p:spPr>
            <a:xfrm>
              <a:off x="1579674" y="3797746"/>
              <a:ext cx="2856975" cy="2462909"/>
            </a:xfrm>
            <a:prstGeom prst="hexagon">
              <a:avLst/>
            </a:prstGeom>
            <a:gradFill flip="none" rotWithShape="1">
              <a:gsLst>
                <a:gs pos="0">
                  <a:srgbClr val="106D7A"/>
                </a:gs>
                <a:gs pos="100000">
                  <a:schemeClr val="accent3">
                    <a:shade val="100000"/>
                    <a:satMod val="115000"/>
                  </a:schemeClr>
                </a:gs>
              </a:gsLst>
              <a:path path="circle">
                <a:fillToRect r="100000" b="100000"/>
              </a:path>
              <a:tileRect l="-100000" t="-100000"/>
            </a:gradFill>
            <a:ln/>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defTabSz="913027"/>
              <a:r>
                <a:rPr lang="en-GB" sz="1300" b="1" dirty="0">
                  <a:solidFill>
                    <a:prstClr val="white"/>
                  </a:solidFill>
                </a:rPr>
                <a:t>IS and IT </a:t>
              </a:r>
            </a:p>
            <a:p>
              <a:pPr algn="ctr" defTabSz="913027"/>
              <a:r>
                <a:rPr lang="en-GB" sz="1300" b="1" dirty="0">
                  <a:solidFill>
                    <a:prstClr val="white"/>
                  </a:solidFill>
                </a:rPr>
                <a:t>Strategy and Planning</a:t>
              </a:r>
            </a:p>
          </p:txBody>
        </p:sp>
        <p:sp>
          <p:nvSpPr>
            <p:cNvPr id="11" name="Hexagon 10"/>
            <p:cNvSpPr/>
            <p:nvPr/>
          </p:nvSpPr>
          <p:spPr>
            <a:xfrm>
              <a:off x="6345942" y="3807854"/>
              <a:ext cx="2856975" cy="2462909"/>
            </a:xfrm>
            <a:prstGeom prst="hexagon">
              <a:avLst/>
            </a:prstGeom>
            <a:gradFill flip="none" rotWithShape="1">
              <a:gsLst>
                <a:gs pos="0">
                  <a:srgbClr val="106D7A"/>
                </a:gs>
                <a:gs pos="100000">
                  <a:schemeClr val="accent3">
                    <a:shade val="100000"/>
                    <a:satMod val="115000"/>
                  </a:schemeClr>
                </a:gs>
              </a:gsLst>
              <a:path path="circle">
                <a:fillToRect r="100000" b="100000"/>
              </a:path>
              <a:tileRect l="-100000" t="-100000"/>
            </a:gradFill>
            <a:ln/>
          </p:spPr>
          <p:style>
            <a:lnRef idx="3">
              <a:schemeClr val="lt1"/>
            </a:lnRef>
            <a:fillRef idx="1">
              <a:schemeClr val="accent3"/>
            </a:fillRef>
            <a:effectRef idx="1">
              <a:schemeClr val="accent3"/>
            </a:effectRef>
            <a:fontRef idx="minor">
              <a:schemeClr val="lt1"/>
            </a:fontRef>
          </p:style>
          <p:txBody>
            <a:bodyPr lIns="0" tIns="0" rIns="0" bIns="0" rtlCol="0" anchor="ctr"/>
            <a:lstStyle/>
            <a:p>
              <a:pPr algn="ctr" defTabSz="913027"/>
              <a:r>
                <a:rPr lang="en-GB" sz="1300" b="1" dirty="0">
                  <a:solidFill>
                    <a:prstClr val="white"/>
                  </a:solidFill>
                </a:rPr>
                <a:t>Microsoft Technology Connections</a:t>
              </a:r>
            </a:p>
          </p:txBody>
        </p:sp>
      </p:grpSp>
    </p:spTree>
    <p:extLst>
      <p:ext uri="{BB962C8B-B14F-4D97-AF65-F5344CB8AC3E}">
        <p14:creationId xmlns:p14="http://schemas.microsoft.com/office/powerpoint/2010/main" val="18069566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143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age (All Up)">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a:ext>
            </a:extLst>
          </a:blip>
          <a:stretch>
            <a:fillRect/>
          </a:stretch>
        </p:blipFill>
        <p:spPr>
          <a:xfrm>
            <a:off x="-3011" y="2173444"/>
            <a:ext cx="9144095" cy="2404872"/>
          </a:xfrm>
          <a:prstGeom prst="rect">
            <a:avLst/>
          </a:prstGeom>
        </p:spPr>
      </p:pic>
      <p:pic>
        <p:nvPicPr>
          <p:cNvPr id="13" name="Picture 12"/>
          <p:cNvPicPr>
            <a:picLocks/>
          </p:cNvPicPr>
          <p:nvPr userDrawn="1"/>
        </p:nvPicPr>
        <p:blipFill>
          <a:blip r:embed="rId3">
            <a:extLst>
              <a:ext uri="{28A0092B-C50C-407E-A947-70E740481C1C}">
                <a14:useLocalDpi xmlns:a14="http://schemas.microsoft.com/office/drawing/2010/main"/>
              </a:ext>
            </a:extLst>
          </a:blip>
          <a:stretch>
            <a:fillRect/>
          </a:stretch>
        </p:blipFill>
        <p:spPr>
          <a:xfrm>
            <a:off x="-3011" y="2173444"/>
            <a:ext cx="9144095" cy="2404872"/>
          </a:xfrm>
          <a:prstGeom prst="rect">
            <a:avLst/>
          </a:prstGeom>
        </p:spPr>
      </p:pic>
      <p:sp>
        <p:nvSpPr>
          <p:cNvPr id="10" name="Title 1"/>
          <p:cNvSpPr>
            <a:spLocks noGrp="1"/>
          </p:cNvSpPr>
          <p:nvPr>
            <p:ph type="ctrTitle" hasCustomPrompt="1"/>
          </p:nvPr>
        </p:nvSpPr>
        <p:spPr>
          <a:xfrm>
            <a:off x="513293" y="2854838"/>
            <a:ext cx="7996526"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7996524"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9" name="Picture 6" descr="C:\Users\victor.melniciuc\Desktop\==Work\MCS BOM\ppt\JPEGs (ready)\MYM.png"/>
          <p:cNvPicPr>
            <a:picLocks noChangeAspect="1" noChangeArrowheads="1"/>
          </p:cNvPicPr>
          <p:nvPr userDrawn="1"/>
        </p:nvPicPr>
        <p:blipFill>
          <a:blip r:embed="rId4" cstate="screen">
            <a:extLst>
              <a:ext uri="{28A0092B-C50C-407E-A947-70E740481C1C}">
                <a14:useLocalDpi xmlns:a14="http://schemas.microsoft.com/office/drawing/2010/main"/>
              </a:ext>
            </a:extLst>
          </a:blip>
          <a:stretch>
            <a:fillRect/>
          </a:stretch>
        </p:blipFill>
        <p:spPr bwMode="auto">
          <a:xfrm>
            <a:off x="6783029" y="6484564"/>
            <a:ext cx="2025039" cy="141819"/>
          </a:xfrm>
          <a:prstGeom prst="rect">
            <a:avLst/>
          </a:prstGeom>
          <a:noFill/>
          <a:ln>
            <a:noFill/>
          </a:ln>
        </p:spPr>
      </p:pic>
      <p:sp>
        <p:nvSpPr>
          <p:cNvPr id="15"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7"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1" name="Picture 2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246622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5" name="Table 4"/>
          <p:cNvGraphicFramePr>
            <a:graphicFrameLocks noGrp="1"/>
          </p:cNvGraphicFramePr>
          <p:nvPr userDrawn="1">
            <p:extLst>
              <p:ext uri="{D42A27DB-BD31-4B8C-83A1-F6EECF244321}">
                <p14:modId xmlns:p14="http://schemas.microsoft.com/office/powerpoint/2010/main" val="675736658"/>
              </p:ext>
            </p:extLst>
          </p:nvPr>
        </p:nvGraphicFramePr>
        <p:xfrm>
          <a:off x="6279465" y="6269113"/>
          <a:ext cx="2731144" cy="469670"/>
        </p:xfrm>
        <a:graphic>
          <a:graphicData uri="http://schemas.openxmlformats.org/drawingml/2006/table">
            <a:tbl>
              <a:tblPr/>
              <a:tblGrid>
                <a:gridCol w="613445"/>
                <a:gridCol w="1307765"/>
                <a:gridCol w="242829"/>
                <a:gridCol w="567105"/>
              </a:tblGrid>
              <a:tr h="234835">
                <a:tc>
                  <a:txBody>
                    <a:bodyPr/>
                    <a:lstStyle/>
                    <a:p>
                      <a:pPr marL="0" marR="0" algn="l">
                        <a:lnSpc>
                          <a:spcPts val="900"/>
                        </a:lnSpc>
                        <a:spcBef>
                          <a:spcPts val="0"/>
                        </a:spcBef>
                        <a:spcAft>
                          <a:spcPts val="0"/>
                        </a:spcAft>
                      </a:pPr>
                      <a:endParaRPr lang="en-US" sz="500" dirty="0" smtClean="0">
                        <a:solidFill>
                          <a:srgbClr val="808080"/>
                        </a:solidFill>
                        <a:latin typeface="Calibri"/>
                        <a:ea typeface="Calibri"/>
                        <a:cs typeface="Times New Roman"/>
                      </a:endParaRPr>
                    </a:p>
                    <a:p>
                      <a:pPr marL="0" marR="0" algn="l">
                        <a:lnSpc>
                          <a:spcPts val="900"/>
                        </a:lnSpc>
                        <a:spcBef>
                          <a:spcPts val="0"/>
                        </a:spcBef>
                        <a:spcAft>
                          <a:spcPts val="0"/>
                        </a:spcAft>
                      </a:pPr>
                      <a:endParaRPr lang="en-US" sz="500" dirty="0" smtClean="0">
                        <a:solidFill>
                          <a:srgbClr val="808080"/>
                        </a:solidFill>
                        <a:latin typeface="Calibri"/>
                        <a:ea typeface="Calibri"/>
                        <a:cs typeface="Times New Roman"/>
                      </a:endParaRPr>
                    </a:p>
                  </a:txBody>
                  <a:tcPr marL="26894" marR="0" marT="6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algn="l">
                        <a:lnSpc>
                          <a:spcPts val="900"/>
                        </a:lnSpc>
                        <a:spcBef>
                          <a:spcPts val="0"/>
                        </a:spcBef>
                        <a:spcAft>
                          <a:spcPts val="0"/>
                        </a:spcAft>
                      </a:pPr>
                      <a:endParaRPr lang="en-US" sz="500" dirty="0" smtClean="0">
                        <a:solidFill>
                          <a:srgbClr val="808080"/>
                        </a:solidFill>
                        <a:latin typeface="Calibri"/>
                        <a:ea typeface="Calibri"/>
                        <a:cs typeface="Times New Roman"/>
                      </a:endParaRPr>
                    </a:p>
                    <a:p>
                      <a:pPr marL="0" marR="0" algn="l">
                        <a:lnSpc>
                          <a:spcPts val="900"/>
                        </a:lnSpc>
                        <a:spcBef>
                          <a:spcPts val="0"/>
                        </a:spcBef>
                        <a:spcAft>
                          <a:spcPts val="0"/>
                        </a:spcAft>
                      </a:pPr>
                      <a:endParaRPr lang="en-US" sz="500" dirty="0">
                        <a:latin typeface="Calibri"/>
                        <a:ea typeface="Calibri"/>
                        <a:cs typeface="Times New Roman"/>
                      </a:endParaRPr>
                    </a:p>
                  </a:txBody>
                  <a:tcPr marL="26894" marR="0" marT="6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algn="l">
                        <a:lnSpc>
                          <a:spcPts val="900"/>
                        </a:lnSpc>
                        <a:spcBef>
                          <a:spcPts val="0"/>
                        </a:spcBef>
                        <a:spcAft>
                          <a:spcPts val="0"/>
                        </a:spcAft>
                      </a:pPr>
                      <a:endParaRPr lang="en-US" sz="600" dirty="0" smtClean="0">
                        <a:latin typeface="Calibri"/>
                        <a:ea typeface="Calibri"/>
                        <a:cs typeface="Times New Roman"/>
                      </a:endParaRPr>
                    </a:p>
                    <a:p>
                      <a:pPr marL="0" marR="0" algn="l">
                        <a:lnSpc>
                          <a:spcPts val="900"/>
                        </a:lnSpc>
                        <a:spcBef>
                          <a:spcPts val="0"/>
                        </a:spcBef>
                        <a:spcAft>
                          <a:spcPts val="0"/>
                        </a:spcAft>
                      </a:pPr>
                      <a:endParaRPr lang="en-US" sz="600" dirty="0">
                        <a:latin typeface="Calibri"/>
                        <a:ea typeface="Calibri"/>
                        <a:cs typeface="Times New Roman"/>
                      </a:endParaRPr>
                    </a:p>
                  </a:txBody>
                  <a:tcPr marL="26894" marR="0" marT="6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algn="l">
                        <a:lnSpc>
                          <a:spcPts val="900"/>
                        </a:lnSpc>
                        <a:spcBef>
                          <a:spcPts val="0"/>
                        </a:spcBef>
                        <a:spcAft>
                          <a:spcPts val="0"/>
                        </a:spcAft>
                      </a:pPr>
                      <a:endParaRPr lang="en-US" sz="500" dirty="0" smtClean="0">
                        <a:solidFill>
                          <a:srgbClr val="808080"/>
                        </a:solidFill>
                        <a:latin typeface="Calibri"/>
                        <a:ea typeface="Calibri"/>
                        <a:cs typeface="Times New Roman"/>
                      </a:endParaRPr>
                    </a:p>
                    <a:p>
                      <a:pPr marL="0" marR="0" algn="l">
                        <a:lnSpc>
                          <a:spcPts val="900"/>
                        </a:lnSpc>
                        <a:spcBef>
                          <a:spcPts val="0"/>
                        </a:spcBef>
                        <a:spcAft>
                          <a:spcPts val="0"/>
                        </a:spcAft>
                      </a:pPr>
                      <a:endParaRPr lang="en-US" sz="500" dirty="0">
                        <a:latin typeface="Calibri"/>
                        <a:ea typeface="Calibri"/>
                        <a:cs typeface="Times New Roman"/>
                      </a:endParaRPr>
                    </a:p>
                  </a:txBody>
                  <a:tcPr marL="26894" marR="0" marT="6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r>
              <a:tr h="234835">
                <a:tc gridSpan="3">
                  <a:txBody>
                    <a:bodyPr/>
                    <a:lstStyle/>
                    <a:p>
                      <a:pPr marL="0" marR="0" algn="l">
                        <a:lnSpc>
                          <a:spcPts val="900"/>
                        </a:lnSpc>
                        <a:spcBef>
                          <a:spcPts val="0"/>
                        </a:spcBef>
                        <a:spcAft>
                          <a:spcPts val="0"/>
                        </a:spcAft>
                      </a:pPr>
                      <a:endParaRPr lang="en-US" sz="500" dirty="0" smtClean="0">
                        <a:latin typeface="Calibri"/>
                        <a:ea typeface="Calibri"/>
                        <a:cs typeface="Times New Roman"/>
                      </a:endParaRPr>
                    </a:p>
                    <a:p>
                      <a:pPr marL="0" marR="0" algn="l">
                        <a:lnSpc>
                          <a:spcPts val="900"/>
                        </a:lnSpc>
                        <a:spcBef>
                          <a:spcPts val="0"/>
                        </a:spcBef>
                        <a:spcAft>
                          <a:spcPts val="0"/>
                        </a:spcAft>
                      </a:pPr>
                      <a:endParaRPr lang="en-US" sz="500" dirty="0">
                        <a:latin typeface="Calibri"/>
                        <a:ea typeface="Calibri"/>
                        <a:cs typeface="Times New Roman"/>
                      </a:endParaRPr>
                    </a:p>
                  </a:txBody>
                  <a:tcPr marL="26894" marR="0" marT="6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marR="0" algn="l">
                        <a:lnSpc>
                          <a:spcPts val="900"/>
                        </a:lnSpc>
                        <a:spcBef>
                          <a:spcPts val="0"/>
                        </a:spcBef>
                        <a:spcAft>
                          <a:spcPts val="0"/>
                        </a:spcAft>
                      </a:pPr>
                      <a:endParaRPr lang="en-US" sz="500" dirty="0" smtClean="0">
                        <a:latin typeface="Calibri"/>
                        <a:ea typeface="Calibri"/>
                        <a:cs typeface="Times New Roman"/>
                      </a:endParaRPr>
                    </a:p>
                    <a:p>
                      <a:pPr marL="0" marR="0" algn="l">
                        <a:lnSpc>
                          <a:spcPts val="900"/>
                        </a:lnSpc>
                        <a:spcBef>
                          <a:spcPts val="0"/>
                        </a:spcBef>
                        <a:spcAft>
                          <a:spcPts val="0"/>
                        </a:spcAft>
                      </a:pPr>
                      <a:endParaRPr lang="en-US" sz="500" dirty="0">
                        <a:latin typeface="Calibri"/>
                        <a:ea typeface="Calibri"/>
                        <a:cs typeface="Times New Roman"/>
                      </a:endParaRPr>
                    </a:p>
                  </a:txBody>
                  <a:tcPr marL="26894" marR="0" marT="6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0253190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aphicFrame>
        <p:nvGraphicFramePr>
          <p:cNvPr id="2" name="Table 1"/>
          <p:cNvGraphicFramePr>
            <a:graphicFrameLocks noGrp="1"/>
          </p:cNvGraphicFramePr>
          <p:nvPr userDrawn="1">
            <p:extLst>
              <p:ext uri="{D42A27DB-BD31-4B8C-83A1-F6EECF244321}">
                <p14:modId xmlns:p14="http://schemas.microsoft.com/office/powerpoint/2010/main" val="3040121316"/>
              </p:ext>
            </p:extLst>
          </p:nvPr>
        </p:nvGraphicFramePr>
        <p:xfrm>
          <a:off x="6280899" y="6266948"/>
          <a:ext cx="2739839" cy="469670"/>
        </p:xfrm>
        <a:graphic>
          <a:graphicData uri="http://schemas.openxmlformats.org/drawingml/2006/table">
            <a:tbl>
              <a:tblPr/>
              <a:tblGrid>
                <a:gridCol w="615398"/>
                <a:gridCol w="1311929"/>
                <a:gridCol w="304061"/>
                <a:gridCol w="508451"/>
              </a:tblGrid>
              <a:tr h="234835">
                <a:tc>
                  <a:txBody>
                    <a:bodyPr/>
                    <a:lstStyle/>
                    <a:p>
                      <a:pPr marL="0" marR="0" algn="l">
                        <a:lnSpc>
                          <a:spcPts val="900"/>
                        </a:lnSpc>
                        <a:spcBef>
                          <a:spcPts val="0"/>
                        </a:spcBef>
                        <a:spcAft>
                          <a:spcPts val="0"/>
                        </a:spcAft>
                      </a:pPr>
                      <a:r>
                        <a:rPr lang="en-US" sz="500" dirty="0">
                          <a:solidFill>
                            <a:srgbClr val="808080"/>
                          </a:solidFill>
                          <a:latin typeface="Calibri"/>
                          <a:ea typeface="Calibri"/>
                          <a:cs typeface="Times New Roman"/>
                        </a:rPr>
                        <a:t>Created by</a:t>
                      </a:r>
                      <a:r>
                        <a:rPr lang="en-US" sz="500" dirty="0" smtClean="0">
                          <a:solidFill>
                            <a:srgbClr val="808080"/>
                          </a:solidFill>
                          <a:latin typeface="Calibri"/>
                          <a:ea typeface="Calibri"/>
                          <a:cs typeface="Times New Roman"/>
                        </a:rPr>
                        <a:t>:</a:t>
                      </a:r>
                    </a:p>
                    <a:p>
                      <a:pPr marL="0" marR="0" algn="l">
                        <a:lnSpc>
                          <a:spcPts val="900"/>
                        </a:lnSpc>
                        <a:spcBef>
                          <a:spcPts val="0"/>
                        </a:spcBef>
                        <a:spcAft>
                          <a:spcPts val="0"/>
                        </a:spcAft>
                      </a:pPr>
                      <a:r>
                        <a:rPr lang="en-US" sz="600" b="1" cap="all" dirty="0" smtClean="0">
                          <a:solidFill>
                            <a:srgbClr val="808080"/>
                          </a:solidFill>
                          <a:latin typeface="Calibri"/>
                          <a:ea typeface="Calibri"/>
                          <a:cs typeface="Times New Roman"/>
                        </a:rPr>
                        <a:t>DINESH KUMAR</a:t>
                      </a:r>
                      <a:endParaRPr lang="en-US" sz="700" dirty="0">
                        <a:latin typeface="Calibri"/>
                        <a:ea typeface="Calibri"/>
                        <a:cs typeface="Times New Roman"/>
                      </a:endParaRPr>
                    </a:p>
                  </a:txBody>
                  <a:tcPr marL="26894" marR="0" marT="6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algn="l">
                        <a:lnSpc>
                          <a:spcPts val="900"/>
                        </a:lnSpc>
                        <a:spcBef>
                          <a:spcPts val="0"/>
                        </a:spcBef>
                        <a:spcAft>
                          <a:spcPts val="0"/>
                        </a:spcAft>
                      </a:pPr>
                      <a:r>
                        <a:rPr lang="en-US" sz="500" dirty="0">
                          <a:solidFill>
                            <a:srgbClr val="808080"/>
                          </a:solidFill>
                          <a:latin typeface="Calibri"/>
                          <a:ea typeface="Calibri"/>
                          <a:cs typeface="Times New Roman"/>
                        </a:rPr>
                        <a:t>Contact:</a:t>
                      </a:r>
                      <a:endParaRPr lang="en-US" sz="500" dirty="0">
                        <a:latin typeface="Calibri"/>
                        <a:ea typeface="Calibri"/>
                        <a:cs typeface="Times New Roman"/>
                      </a:endParaRPr>
                    </a:p>
                    <a:p>
                      <a:pPr marL="0" marR="0" algn="l">
                        <a:lnSpc>
                          <a:spcPts val="900"/>
                        </a:lnSpc>
                        <a:spcBef>
                          <a:spcPts val="0"/>
                        </a:spcBef>
                        <a:spcAft>
                          <a:spcPts val="0"/>
                        </a:spcAft>
                      </a:pPr>
                      <a:r>
                        <a:rPr lang="en-US" sz="600" b="1" cap="all" dirty="0" smtClean="0">
                          <a:solidFill>
                            <a:srgbClr val="808080"/>
                          </a:solidFill>
                          <a:latin typeface="Calibri"/>
                          <a:ea typeface="Calibri"/>
                          <a:cs typeface="Times New Roman"/>
                          <a:hlinkClick r:id="rId2"/>
                        </a:rPr>
                        <a:t>MSYKES@MICROSOFT.COM</a:t>
                      </a:r>
                      <a:endParaRPr lang="en-US" sz="600" dirty="0">
                        <a:latin typeface="Calibri"/>
                        <a:ea typeface="Calibri"/>
                        <a:cs typeface="Times New Roman"/>
                      </a:endParaRPr>
                    </a:p>
                  </a:txBody>
                  <a:tcPr marL="26894" marR="0" marT="6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algn="l">
                        <a:lnSpc>
                          <a:spcPts val="900"/>
                        </a:lnSpc>
                        <a:spcBef>
                          <a:spcPts val="0"/>
                        </a:spcBef>
                        <a:spcAft>
                          <a:spcPts val="0"/>
                        </a:spcAft>
                      </a:pPr>
                      <a:endParaRPr lang="en-US" sz="600" b="1" cap="all" dirty="0" smtClean="0">
                        <a:solidFill>
                          <a:srgbClr val="808080"/>
                        </a:solidFill>
                        <a:latin typeface="Calibri"/>
                        <a:ea typeface="Calibri"/>
                        <a:cs typeface="Times New Roman"/>
                      </a:endParaRPr>
                    </a:p>
                    <a:p>
                      <a:pPr marL="0" marR="0" algn="l">
                        <a:lnSpc>
                          <a:spcPts val="900"/>
                        </a:lnSpc>
                        <a:spcBef>
                          <a:spcPts val="0"/>
                        </a:spcBef>
                        <a:spcAft>
                          <a:spcPts val="0"/>
                        </a:spcAft>
                      </a:pPr>
                      <a:r>
                        <a:rPr lang="en-US" sz="600" b="1" cap="all" dirty="0" smtClean="0">
                          <a:solidFill>
                            <a:srgbClr val="808080"/>
                          </a:solidFill>
                          <a:latin typeface="Calibri"/>
                          <a:ea typeface="Calibri"/>
                          <a:cs typeface="Times New Roman"/>
                        </a:rPr>
                        <a:t>1.0</a:t>
                      </a:r>
                      <a:endParaRPr lang="en-US" sz="600" dirty="0">
                        <a:latin typeface="Calibri"/>
                        <a:ea typeface="Calibri"/>
                        <a:cs typeface="Times New Roman"/>
                      </a:endParaRPr>
                    </a:p>
                  </a:txBody>
                  <a:tcPr marL="26894" marR="0" marT="6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algn="l">
                        <a:lnSpc>
                          <a:spcPts val="900"/>
                        </a:lnSpc>
                        <a:spcBef>
                          <a:spcPts val="0"/>
                        </a:spcBef>
                        <a:spcAft>
                          <a:spcPts val="0"/>
                        </a:spcAft>
                      </a:pPr>
                      <a:endParaRPr lang="en-US" sz="500" b="0" cap="none" dirty="0" smtClean="0">
                        <a:solidFill>
                          <a:srgbClr val="808080"/>
                        </a:solidFill>
                        <a:latin typeface="Calibri"/>
                        <a:ea typeface="Calibri"/>
                        <a:cs typeface="Times New Roman"/>
                      </a:endParaRPr>
                    </a:p>
                    <a:p>
                      <a:pPr marL="0" marR="0" algn="l">
                        <a:lnSpc>
                          <a:spcPts val="900"/>
                        </a:lnSpc>
                        <a:spcBef>
                          <a:spcPts val="0"/>
                        </a:spcBef>
                        <a:spcAft>
                          <a:spcPts val="0"/>
                        </a:spcAft>
                      </a:pPr>
                      <a:r>
                        <a:rPr lang="en-US" sz="600" b="1" cap="all" dirty="0" smtClean="0">
                          <a:solidFill>
                            <a:srgbClr val="808080"/>
                          </a:solidFill>
                          <a:latin typeface="Calibri"/>
                          <a:ea typeface="Calibri"/>
                          <a:cs typeface="Times New Roman"/>
                        </a:rPr>
                        <a:t>18 Jan,</a:t>
                      </a:r>
                      <a:r>
                        <a:rPr lang="en-US" sz="600" b="1" cap="all" baseline="0" dirty="0" smtClean="0">
                          <a:solidFill>
                            <a:srgbClr val="808080"/>
                          </a:solidFill>
                          <a:latin typeface="Calibri"/>
                          <a:ea typeface="Calibri"/>
                          <a:cs typeface="Times New Roman"/>
                        </a:rPr>
                        <a:t> 2010</a:t>
                      </a:r>
                      <a:endParaRPr lang="en-US" sz="600" dirty="0">
                        <a:latin typeface="Calibri"/>
                        <a:ea typeface="Calibri"/>
                        <a:cs typeface="Times New Roman"/>
                      </a:endParaRPr>
                    </a:p>
                  </a:txBody>
                  <a:tcPr marL="26894" marR="0" marT="6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r>
              <a:tr h="234835">
                <a:tc gridSpan="3">
                  <a:txBody>
                    <a:bodyPr/>
                    <a:lstStyle/>
                    <a:p>
                      <a:pPr marL="0" marR="0" algn="l">
                        <a:lnSpc>
                          <a:spcPts val="900"/>
                        </a:lnSpc>
                        <a:spcBef>
                          <a:spcPts val="0"/>
                        </a:spcBef>
                        <a:spcAft>
                          <a:spcPts val="0"/>
                        </a:spcAft>
                      </a:pPr>
                      <a:endParaRPr lang="en-GB" sz="600" b="1" cap="all" dirty="0" smtClean="0">
                        <a:solidFill>
                          <a:srgbClr val="808080"/>
                        </a:solidFill>
                        <a:latin typeface="Calibri"/>
                        <a:ea typeface="Calibri"/>
                        <a:cs typeface="Times New Roman"/>
                      </a:endParaRPr>
                    </a:p>
                    <a:p>
                      <a:pPr marL="0" marR="0" algn="l">
                        <a:lnSpc>
                          <a:spcPts val="900"/>
                        </a:lnSpc>
                        <a:spcBef>
                          <a:spcPts val="0"/>
                        </a:spcBef>
                        <a:spcAft>
                          <a:spcPts val="0"/>
                        </a:spcAft>
                      </a:pPr>
                      <a:r>
                        <a:rPr lang="en-GB" sz="600" b="1" cap="all" dirty="0" smtClean="0">
                          <a:solidFill>
                            <a:srgbClr val="808080"/>
                          </a:solidFill>
                          <a:latin typeface="Calibri"/>
                          <a:ea typeface="Calibri"/>
                          <a:cs typeface="Times New Roman"/>
                        </a:rPr>
                        <a:t>http</a:t>
                      </a:r>
                      <a:r>
                        <a:rPr lang="en-GB" sz="600" b="1" cap="all" dirty="0">
                          <a:solidFill>
                            <a:srgbClr val="808080"/>
                          </a:solidFill>
                          <a:latin typeface="Calibri"/>
                          <a:ea typeface="Calibri"/>
                          <a:cs typeface="Times New Roman"/>
                        </a:rPr>
                        <a:t>://www.microsoft.com/Microsoftservices/arch.aspx</a:t>
                      </a:r>
                      <a:endParaRPr lang="en-US" sz="600" dirty="0">
                        <a:latin typeface="Calibri"/>
                        <a:ea typeface="Calibri"/>
                        <a:cs typeface="Times New Roman"/>
                      </a:endParaRPr>
                    </a:p>
                  </a:txBody>
                  <a:tcPr marL="26894" marR="0" marT="6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marR="0" algn="l">
                        <a:lnSpc>
                          <a:spcPts val="900"/>
                        </a:lnSpc>
                        <a:spcBef>
                          <a:spcPts val="0"/>
                        </a:spcBef>
                        <a:spcAft>
                          <a:spcPts val="0"/>
                        </a:spcAft>
                      </a:pPr>
                      <a:endParaRPr lang="en-US" sz="500" b="0" cap="none" dirty="0" smtClean="0">
                        <a:solidFill>
                          <a:srgbClr val="808080"/>
                        </a:solidFill>
                        <a:latin typeface="Calibri"/>
                        <a:ea typeface="Calibri"/>
                        <a:cs typeface="Times New Roman"/>
                      </a:endParaRPr>
                    </a:p>
                    <a:p>
                      <a:pPr marL="0" marR="0" algn="l">
                        <a:lnSpc>
                          <a:spcPts val="900"/>
                        </a:lnSpc>
                        <a:spcBef>
                          <a:spcPts val="0"/>
                        </a:spcBef>
                        <a:spcAft>
                          <a:spcPts val="0"/>
                        </a:spcAft>
                      </a:pPr>
                      <a:r>
                        <a:rPr lang="en-US" sz="600" b="1" cap="all" dirty="0" smtClean="0">
                          <a:solidFill>
                            <a:srgbClr val="808080"/>
                          </a:solidFill>
                          <a:latin typeface="Calibri"/>
                          <a:ea typeface="Calibri"/>
                          <a:cs typeface="Times New Roman"/>
                        </a:rPr>
                        <a:t>30 Jun, 2010</a:t>
                      </a:r>
                      <a:endParaRPr lang="en-US" sz="600" dirty="0">
                        <a:latin typeface="Calibri"/>
                        <a:ea typeface="Calibri"/>
                        <a:cs typeface="Times New Roman"/>
                      </a:endParaRPr>
                    </a:p>
                  </a:txBody>
                  <a:tcPr marL="26894" marR="0" marT="623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21577332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pic>
        <p:nvPicPr>
          <p:cNvPr id="16" name="Picture 15"/>
          <p:cNvPicPr>
            <a:picLocks/>
          </p:cNvPicPr>
          <p:nvPr userDrawn="1"/>
        </p:nvPicPr>
        <p:blipFill>
          <a:blip r:embed="rId2">
            <a:extLst>
              <a:ext uri="{28A0092B-C50C-407E-A947-70E740481C1C}">
                <a14:useLocalDpi xmlns:a14="http://schemas.microsoft.com/office/drawing/2010/main"/>
              </a:ext>
            </a:extLst>
          </a:blip>
          <a:stretch>
            <a:fillRect/>
          </a:stretch>
        </p:blipFill>
        <p:spPr>
          <a:xfrm>
            <a:off x="0" y="2173444"/>
            <a:ext cx="9144089" cy="2404872"/>
          </a:xfrm>
          <a:prstGeom prst="rect">
            <a:avLst/>
          </a:prstGeom>
        </p:spPr>
      </p:pic>
      <p:pic>
        <p:nvPicPr>
          <p:cNvPr id="13" name="Picture 12"/>
          <p:cNvPicPr>
            <a:picLocks/>
          </p:cNvPicPr>
          <p:nvPr userDrawn="1"/>
        </p:nvPicPr>
        <p:blipFill>
          <a:blip r:embed="rId3">
            <a:extLst>
              <a:ext uri="{28A0092B-C50C-407E-A947-70E740481C1C}">
                <a14:useLocalDpi xmlns:a14="http://schemas.microsoft.com/office/drawing/2010/main"/>
              </a:ext>
            </a:extLst>
          </a:blip>
          <a:stretch>
            <a:fillRect/>
          </a:stretch>
        </p:blipFill>
        <p:spPr>
          <a:xfrm>
            <a:off x="-3011" y="2173444"/>
            <a:ext cx="9144095" cy="2404872"/>
          </a:xfrm>
          <a:prstGeom prst="rect">
            <a:avLst/>
          </a:prstGeom>
        </p:spPr>
      </p:pic>
      <p:sp>
        <p:nvSpPr>
          <p:cNvPr id="10" name="Title 1"/>
          <p:cNvSpPr>
            <a:spLocks noGrp="1"/>
          </p:cNvSpPr>
          <p:nvPr>
            <p:ph type="ctrTitle" hasCustomPrompt="1"/>
          </p:nvPr>
        </p:nvSpPr>
        <p:spPr>
          <a:xfrm>
            <a:off x="513293" y="2854838"/>
            <a:ext cx="4250435"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4250434"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19" name="Picture 6" descr="C:\Users\victor.melniciuc\Desktop\==Work\MCS BOM\ppt\JPEGs (ready)\MYM.png"/>
          <p:cNvPicPr>
            <a:picLocks noChangeAspect="1" noChangeArrowheads="1"/>
          </p:cNvPicPr>
          <p:nvPr userDrawn="1"/>
        </p:nvPicPr>
        <p:blipFill>
          <a:blip r:embed="rId4" cstate="screen">
            <a:extLst>
              <a:ext uri="{28A0092B-C50C-407E-A947-70E740481C1C}">
                <a14:useLocalDpi xmlns:a14="http://schemas.microsoft.com/office/drawing/2010/main"/>
              </a:ext>
            </a:extLst>
          </a:blip>
          <a:stretch>
            <a:fillRect/>
          </a:stretch>
        </p:blipFill>
        <p:spPr bwMode="auto">
          <a:xfrm>
            <a:off x="6783029" y="6484564"/>
            <a:ext cx="2025039" cy="141819"/>
          </a:xfrm>
          <a:prstGeom prst="rect">
            <a:avLst/>
          </a:prstGeom>
          <a:noFill/>
          <a:ln>
            <a:noFill/>
          </a:ln>
        </p:spPr>
      </p:pic>
      <p:pic>
        <p:nvPicPr>
          <p:cNvPr id="17" name="Picture 1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172076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age (All Up)">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a:ext>
            </a:extLst>
          </a:blip>
          <a:stretch>
            <a:fillRect/>
          </a:stretch>
        </p:blipFill>
        <p:spPr>
          <a:xfrm>
            <a:off x="-3011" y="2173444"/>
            <a:ext cx="9144095" cy="2404872"/>
          </a:xfrm>
          <a:prstGeom prst="rect">
            <a:avLst/>
          </a:prstGeom>
        </p:spPr>
      </p:pic>
      <p:pic>
        <p:nvPicPr>
          <p:cNvPr id="13" name="Picture 12"/>
          <p:cNvPicPr>
            <a:picLocks/>
          </p:cNvPicPr>
          <p:nvPr userDrawn="1"/>
        </p:nvPicPr>
        <p:blipFill>
          <a:blip r:embed="rId3">
            <a:extLst>
              <a:ext uri="{28A0092B-C50C-407E-A947-70E740481C1C}">
                <a14:useLocalDpi xmlns:a14="http://schemas.microsoft.com/office/drawing/2010/main"/>
              </a:ext>
            </a:extLst>
          </a:blip>
          <a:stretch>
            <a:fillRect/>
          </a:stretch>
        </p:blipFill>
        <p:spPr>
          <a:xfrm>
            <a:off x="-3011" y="2173444"/>
            <a:ext cx="9144095" cy="2404872"/>
          </a:xfrm>
          <a:prstGeom prst="rect">
            <a:avLst/>
          </a:prstGeom>
        </p:spPr>
      </p:pic>
      <p:sp>
        <p:nvSpPr>
          <p:cNvPr id="10" name="Title 1"/>
          <p:cNvSpPr>
            <a:spLocks noGrp="1"/>
          </p:cNvSpPr>
          <p:nvPr>
            <p:ph type="ctrTitle" hasCustomPrompt="1"/>
          </p:nvPr>
        </p:nvSpPr>
        <p:spPr>
          <a:xfrm>
            <a:off x="513293" y="2854838"/>
            <a:ext cx="7996526"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7996524"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9" name="Picture 6" descr="C:\Users\victor.melniciuc\Desktop\==Work\MCS BOM\ppt\JPEGs (ready)\MYM.png"/>
          <p:cNvPicPr>
            <a:picLocks noChangeAspect="1" noChangeArrowheads="1"/>
          </p:cNvPicPr>
          <p:nvPr userDrawn="1"/>
        </p:nvPicPr>
        <p:blipFill>
          <a:blip r:embed="rId4" cstate="screen">
            <a:extLst>
              <a:ext uri="{28A0092B-C50C-407E-A947-70E740481C1C}">
                <a14:useLocalDpi xmlns:a14="http://schemas.microsoft.com/office/drawing/2010/main"/>
              </a:ext>
            </a:extLst>
          </a:blip>
          <a:stretch>
            <a:fillRect/>
          </a:stretch>
        </p:blipFill>
        <p:spPr bwMode="auto">
          <a:xfrm>
            <a:off x="6783029" y="6484564"/>
            <a:ext cx="2025039" cy="141819"/>
          </a:xfrm>
          <a:prstGeom prst="rect">
            <a:avLst/>
          </a:prstGeom>
          <a:noFill/>
          <a:ln>
            <a:noFill/>
          </a:ln>
        </p:spPr>
      </p:pic>
      <p:sp>
        <p:nvSpPr>
          <p:cNvPr id="15"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7"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1" name="Picture 2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50512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Page (Strategy A)">
    <p:spTree>
      <p:nvGrpSpPr>
        <p:cNvPr id="1" name=""/>
        <p:cNvGrpSpPr/>
        <p:nvPr/>
      </p:nvGrpSpPr>
      <p:grpSpPr>
        <a:xfrm>
          <a:off x="0" y="0"/>
          <a:ext cx="0" cy="0"/>
          <a:chOff x="0" y="0"/>
          <a:chExt cx="0" cy="0"/>
        </a:xfrm>
      </p:grpSpPr>
      <p:pic>
        <p:nvPicPr>
          <p:cNvPr id="15" name="Picture 14"/>
          <p:cNvPicPr preferRelativeResize="0">
            <a:picLocks/>
          </p:cNvPicPr>
          <p:nvPr userDrawn="1"/>
        </p:nvPicPr>
        <p:blipFill>
          <a:blip r:embed="rId2">
            <a:extLst>
              <a:ext uri="{28A0092B-C50C-407E-A947-70E740481C1C}">
                <a14:useLocalDpi xmlns:a14="http://schemas.microsoft.com/office/drawing/2010/main"/>
              </a:ext>
            </a:extLst>
          </a:blip>
          <a:stretch>
            <a:fillRect/>
          </a:stretch>
        </p:blipFill>
        <p:spPr>
          <a:xfrm>
            <a:off x="0" y="2173444"/>
            <a:ext cx="9144000" cy="2404872"/>
          </a:xfrm>
          <a:prstGeom prst="rect">
            <a:avLst/>
          </a:prstGeom>
        </p:spPr>
      </p:pic>
      <p:pic>
        <p:nvPicPr>
          <p:cNvPr id="16" name="Picture 15"/>
          <p:cNvPicPr preferRelativeResize="0">
            <a:picLocks/>
          </p:cNvPicPr>
          <p:nvPr userDrawn="1"/>
        </p:nvPicPr>
        <p:blipFill>
          <a:blip r:embed="rId3">
            <a:extLst>
              <a:ext uri="{28A0092B-C50C-407E-A947-70E740481C1C}">
                <a14:useLocalDpi xmlns:a14="http://schemas.microsoft.com/office/drawing/2010/main"/>
              </a:ext>
            </a:extLst>
          </a:blip>
          <a:stretch>
            <a:fillRect/>
          </a:stretch>
        </p:blipFill>
        <p:spPr>
          <a:xfrm>
            <a:off x="1" y="2173444"/>
            <a:ext cx="9144000" cy="2404872"/>
          </a:xfrm>
          <a:prstGeom prst="rect">
            <a:avLst/>
          </a:prstGeom>
        </p:spPr>
      </p:pic>
      <p:sp>
        <p:nvSpPr>
          <p:cNvPr id="10" name="Title 1"/>
          <p:cNvSpPr>
            <a:spLocks noGrp="1"/>
          </p:cNvSpPr>
          <p:nvPr>
            <p:ph type="ctrTitle" hasCustomPrompt="1"/>
          </p:nvPr>
        </p:nvSpPr>
        <p:spPr>
          <a:xfrm>
            <a:off x="513293" y="2854838"/>
            <a:ext cx="7996526"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7996524"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9" name="Picture 6" descr="C:\Users\victor.melniciuc\Desktop\==Work\MCS BOM\ppt\JPEGs (ready)\MYM.png"/>
          <p:cNvPicPr>
            <a:picLocks noChangeAspect="1" noChangeArrowheads="1"/>
          </p:cNvPicPr>
          <p:nvPr userDrawn="1"/>
        </p:nvPicPr>
        <p:blipFill>
          <a:blip r:embed="rId4" cstate="screen">
            <a:extLst>
              <a:ext uri="{28A0092B-C50C-407E-A947-70E740481C1C}">
                <a14:useLocalDpi xmlns:a14="http://schemas.microsoft.com/office/drawing/2010/main"/>
              </a:ext>
            </a:extLst>
          </a:blip>
          <a:stretch>
            <a:fillRect/>
          </a:stretch>
        </p:blipFill>
        <p:spPr bwMode="auto">
          <a:xfrm>
            <a:off x="6783029" y="6484564"/>
            <a:ext cx="2025039" cy="141819"/>
          </a:xfrm>
          <a:prstGeom prst="rect">
            <a:avLst/>
          </a:prstGeom>
          <a:noFill/>
          <a:ln>
            <a:noFill/>
          </a:ln>
        </p:spPr>
      </p:pic>
      <p:sp>
        <p:nvSpPr>
          <p:cNvPr id="17"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20"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4" name="Picture 23"/>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212662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Page (Strategy B)">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a:ext>
            </a:extLst>
          </a:blip>
          <a:stretch>
            <a:fillRect/>
          </a:stretch>
        </p:blipFill>
        <p:spPr>
          <a:xfrm>
            <a:off x="0" y="2173444"/>
            <a:ext cx="9144000" cy="2404872"/>
          </a:xfrm>
          <a:prstGeom prst="rect">
            <a:avLst/>
          </a:prstGeom>
        </p:spPr>
      </p:pic>
      <p:pic>
        <p:nvPicPr>
          <p:cNvPr id="16" name="Picture 15"/>
          <p:cNvPicPr preferRelativeResize="0">
            <a:picLocks/>
          </p:cNvPicPr>
          <p:nvPr userDrawn="1"/>
        </p:nvPicPr>
        <p:blipFill>
          <a:blip r:embed="rId3">
            <a:extLst>
              <a:ext uri="{28A0092B-C50C-407E-A947-70E740481C1C}">
                <a14:useLocalDpi xmlns:a14="http://schemas.microsoft.com/office/drawing/2010/main"/>
              </a:ext>
            </a:extLst>
          </a:blip>
          <a:stretch>
            <a:fillRect/>
          </a:stretch>
        </p:blipFill>
        <p:spPr>
          <a:xfrm>
            <a:off x="1" y="2173444"/>
            <a:ext cx="9144000" cy="2404872"/>
          </a:xfrm>
          <a:prstGeom prst="rect">
            <a:avLst/>
          </a:prstGeom>
        </p:spPr>
      </p:pic>
      <p:sp>
        <p:nvSpPr>
          <p:cNvPr id="10" name="Title 1"/>
          <p:cNvSpPr>
            <a:spLocks noGrp="1"/>
          </p:cNvSpPr>
          <p:nvPr>
            <p:ph type="ctrTitle" hasCustomPrompt="1"/>
          </p:nvPr>
        </p:nvSpPr>
        <p:spPr>
          <a:xfrm>
            <a:off x="513293" y="2854838"/>
            <a:ext cx="7996526" cy="555626"/>
          </a:xfrm>
        </p:spPr>
        <p:txBody>
          <a:bodyPr anchor="b" anchorCtr="0">
            <a:noAutofit/>
          </a:bodyPr>
          <a:lstStyle>
            <a:lvl1pPr algn="l">
              <a:lnSpc>
                <a:spcPts val="3800"/>
              </a:lnSpc>
              <a:defRPr sz="3600" spc="0" baseline="0">
                <a:solidFill>
                  <a:srgbClr val="000000"/>
                </a:solidFill>
                <a:latin typeface="Segoe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7996524" cy="655320"/>
          </a:xfrm>
        </p:spPr>
        <p:txBody>
          <a:bodyPr>
            <a:normAutofit/>
          </a:bodyPr>
          <a:lstStyle>
            <a:lvl1pPr marL="27432" indent="0" algn="l">
              <a:buNone/>
              <a:defRPr sz="1600">
                <a:solidFill>
                  <a:srgbClr val="000000"/>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9" name="Picture 6" descr="C:\Users\victor.melniciuc\Desktop\==Work\MCS BOM\ppt\JPEGs (ready)\MYM.png"/>
          <p:cNvPicPr>
            <a:picLocks noChangeAspect="1" noChangeArrowheads="1"/>
          </p:cNvPicPr>
          <p:nvPr userDrawn="1"/>
        </p:nvPicPr>
        <p:blipFill>
          <a:blip r:embed="rId4" cstate="screen">
            <a:extLst>
              <a:ext uri="{28A0092B-C50C-407E-A947-70E740481C1C}">
                <a14:useLocalDpi xmlns:a14="http://schemas.microsoft.com/office/drawing/2010/main"/>
              </a:ext>
            </a:extLst>
          </a:blip>
          <a:stretch>
            <a:fillRect/>
          </a:stretch>
        </p:blipFill>
        <p:spPr bwMode="auto">
          <a:xfrm>
            <a:off x="6783029" y="6484564"/>
            <a:ext cx="2025039" cy="141819"/>
          </a:xfrm>
          <a:prstGeom prst="rect">
            <a:avLst/>
          </a:prstGeom>
          <a:noFill/>
          <a:ln>
            <a:noFill/>
          </a:ln>
        </p:spPr>
      </p:pic>
      <p:sp>
        <p:nvSpPr>
          <p:cNvPr id="17"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20"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1" name="Picture 2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74856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Architectur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915761" y="6344457"/>
            <a:ext cx="1886441" cy="176104"/>
          </a:xfrm>
          <a:prstGeom prst="rect">
            <a:avLst/>
          </a:prstGeom>
          <a:noFill/>
        </p:spPr>
      </p:pic>
      <p:pic>
        <p:nvPicPr>
          <p:cNvPr id="9" name="Picture 3" descr="C:\Users\victor.melniciuc\Desktop\==Work\MCS BOM\assets\FAN200805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743494" y="1005278"/>
            <a:ext cx="4398919" cy="5852722"/>
          </a:xfrm>
          <a:prstGeom prst="rect">
            <a:avLst/>
          </a:prstGeom>
          <a:noFill/>
          <a:ln>
            <a:noFill/>
          </a:ln>
        </p:spPr>
      </p:pic>
      <p:sp>
        <p:nvSpPr>
          <p:cNvPr id="10" name="Rectangle 9"/>
          <p:cNvSpPr/>
          <p:nvPr userDrawn="1"/>
        </p:nvSpPr>
        <p:spPr bwMode="auto">
          <a:xfrm>
            <a:off x="4743494" y="0"/>
            <a:ext cx="2858244"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Rectangle 2"/>
          <p:cNvSpPr/>
          <p:nvPr userDrawn="1"/>
        </p:nvSpPr>
        <p:spPr bwMode="auto">
          <a:xfrm>
            <a:off x="0" y="1005278"/>
            <a:ext cx="9144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6"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smtClean="0"/>
              <a:t>Agenda</a:t>
            </a:r>
            <a:endParaRPr lang="en-US" dirty="0"/>
          </a:p>
        </p:txBody>
      </p:sp>
      <p:sp>
        <p:nvSpPr>
          <p:cNvPr id="11"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59230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Architecture 2)">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915761" y="6344457"/>
            <a:ext cx="1886441" cy="176104"/>
          </a:xfrm>
          <a:prstGeom prst="rect">
            <a:avLst/>
          </a:prstGeom>
          <a:noFill/>
        </p:spPr>
      </p:pic>
      <p:pic>
        <p:nvPicPr>
          <p:cNvPr id="9" name="Picture 3"/>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743494" y="1005278"/>
            <a:ext cx="4400506" cy="5852722"/>
          </a:xfrm>
          <a:prstGeom prst="rect">
            <a:avLst/>
          </a:prstGeom>
          <a:noFill/>
          <a:ln>
            <a:noFill/>
          </a:ln>
        </p:spPr>
      </p:pic>
      <p:sp>
        <p:nvSpPr>
          <p:cNvPr id="10" name="Rectangle 9"/>
          <p:cNvSpPr/>
          <p:nvPr userDrawn="1"/>
        </p:nvSpPr>
        <p:spPr bwMode="auto">
          <a:xfrm>
            <a:off x="4743494" y="0"/>
            <a:ext cx="2858244"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Rectangle 2"/>
          <p:cNvSpPr/>
          <p:nvPr userDrawn="1"/>
        </p:nvSpPr>
        <p:spPr bwMode="auto">
          <a:xfrm>
            <a:off x="0" y="1005278"/>
            <a:ext cx="9144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5"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smtClean="0"/>
              <a:t>Agenda</a:t>
            </a:r>
            <a:endParaRPr lang="en-US" dirty="0"/>
          </a:p>
        </p:txBody>
      </p:sp>
      <p:sp>
        <p:nvSpPr>
          <p:cNvPr id="11"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3" name="Picture 12"/>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259880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Peopl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915761" y="6344457"/>
            <a:ext cx="1886441" cy="176104"/>
          </a:xfrm>
          <a:prstGeom prst="rect">
            <a:avLst/>
          </a:prstGeom>
          <a:noFill/>
        </p:spPr>
      </p:pic>
      <p:pic>
        <p:nvPicPr>
          <p:cNvPr id="9" name="Picture 3"/>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748405" y="1003300"/>
            <a:ext cx="4395595" cy="5854700"/>
          </a:xfrm>
          <a:prstGeom prst="rect">
            <a:avLst/>
          </a:prstGeom>
          <a:noFill/>
          <a:ln>
            <a:noFill/>
          </a:ln>
        </p:spPr>
      </p:pic>
      <p:sp>
        <p:nvSpPr>
          <p:cNvPr id="10" name="Rectangle 9"/>
          <p:cNvSpPr/>
          <p:nvPr userDrawn="1"/>
        </p:nvSpPr>
        <p:spPr bwMode="auto">
          <a:xfrm>
            <a:off x="4743494" y="0"/>
            <a:ext cx="2858244"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Rectangle 2"/>
          <p:cNvSpPr/>
          <p:nvPr userDrawn="1"/>
        </p:nvSpPr>
        <p:spPr bwMode="auto">
          <a:xfrm>
            <a:off x="0" y="1005278"/>
            <a:ext cx="9144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5"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smtClean="0"/>
              <a:t>Agenda</a:t>
            </a:r>
            <a:endParaRPr lang="en-US" dirty="0"/>
          </a:p>
        </p:txBody>
      </p:sp>
      <p:sp>
        <p:nvSpPr>
          <p:cNvPr id="12"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3" name="Picture 12"/>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1294549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age (White)">
    <p:spTree>
      <p:nvGrpSpPr>
        <p:cNvPr id="1" name=""/>
        <p:cNvGrpSpPr/>
        <p:nvPr/>
      </p:nvGrpSpPr>
      <p:grpSpPr>
        <a:xfrm>
          <a:off x="0" y="0"/>
          <a:ext cx="0" cy="0"/>
          <a:chOff x="0" y="0"/>
          <a:chExt cx="0" cy="0"/>
        </a:xfrm>
      </p:grpSpPr>
      <p:sp>
        <p:nvSpPr>
          <p:cNvPr id="19" name="Content Placeholder 2"/>
          <p:cNvSpPr>
            <a:spLocks noGrp="1"/>
          </p:cNvSpPr>
          <p:nvPr>
            <p:ph idx="15"/>
          </p:nvPr>
        </p:nvSpPr>
        <p:spPr>
          <a:xfrm>
            <a:off x="648742" y="1463040"/>
            <a:ext cx="7924800" cy="1384995"/>
          </a:xfrm>
        </p:spPr>
        <p:txBody>
          <a:bodyPr/>
          <a:lstStyle>
            <a:lvl1pPr marL="274320" indent="-274320">
              <a:buClr>
                <a:srgbClr val="5191CD"/>
              </a:buClr>
              <a:buFontTx/>
              <a:buBlip>
                <a:blip r:embed="rId2"/>
              </a:buBlip>
              <a:defRPr sz="1400">
                <a:solidFill>
                  <a:schemeClr val="tx1"/>
                </a:solidFill>
                <a:latin typeface="+mn-lt"/>
              </a:defRPr>
            </a:lvl1pPr>
            <a:lvl2pPr marL="548640" indent="-274320">
              <a:buClr>
                <a:srgbClr val="5191CD"/>
              </a:buClr>
              <a:buSzPct val="75000"/>
              <a:buFontTx/>
              <a:buBlip>
                <a:blip r:embed="rId2"/>
              </a:buBlip>
              <a:defRPr sz="1400">
                <a:solidFill>
                  <a:schemeClr val="tx1"/>
                </a:solidFill>
                <a:latin typeface="+mn-lt"/>
              </a:defRPr>
            </a:lvl2pPr>
            <a:lvl3pPr marL="822960" indent="-274320">
              <a:buClr>
                <a:srgbClr val="5191CD"/>
              </a:buClr>
              <a:buFont typeface="Segoe" charset="0"/>
              <a:buChar char="–"/>
              <a:defRPr sz="1400">
                <a:solidFill>
                  <a:schemeClr val="tx1"/>
                </a:solidFill>
                <a:latin typeface="+mn-lt"/>
              </a:defRPr>
            </a:lvl3pPr>
            <a:lvl4pPr marL="1097280" indent="-274320">
              <a:buClr>
                <a:srgbClr val="5191CD"/>
              </a:buClr>
              <a:buFont typeface="Segoe" charset="0"/>
              <a:buChar char="–"/>
              <a:defRPr sz="1400">
                <a:solidFill>
                  <a:schemeClr val="tx1"/>
                </a:solidFill>
                <a:latin typeface="+mn-lt"/>
              </a:defRPr>
            </a:lvl4pPr>
            <a:lvl5pPr marL="1371600" indent="-274320">
              <a:buClr>
                <a:srgbClr val="5191CD"/>
              </a:buClr>
              <a:buFont typeface="Segoe" charset="0"/>
              <a:buChar char="–"/>
              <a:defRPr sz="14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37394" y="3390900"/>
            <a:ext cx="1669215" cy="76200"/>
          </a:xfrm>
          <a:prstGeom prst="rect">
            <a:avLst/>
          </a:prstGeom>
        </p:spPr>
      </p:pic>
      <p:sp>
        <p:nvSpPr>
          <p:cNvPr id="17" name="TextBox 16"/>
          <p:cNvSpPr txBox="1"/>
          <p:nvPr userDrawn="1"/>
        </p:nvSpPr>
        <p:spPr>
          <a:xfrm>
            <a:off x="4340744" y="6518080"/>
            <a:ext cx="462609" cy="246221"/>
          </a:xfrm>
          <a:prstGeom prst="rect">
            <a:avLst/>
          </a:prstGeom>
          <a:noFill/>
        </p:spPr>
        <p:txBody>
          <a:bodyPr wrap="square" rtlCol="0">
            <a:spAutoFit/>
          </a:bodyPr>
          <a:lstStyle/>
          <a:p>
            <a:pPr algn="ctr"/>
            <a:fld id="{0462CC3E-48DD-4274-8616-D549FD7B2C15}" type="slidenum">
              <a:rPr lang="en-US" sz="1000" smtClean="0">
                <a:solidFill>
                  <a:srgbClr val="000000"/>
                </a:solidFill>
                <a:ea typeface="Verdana" pitchFamily="34" charset="0"/>
                <a:cs typeface="Verdana" pitchFamily="34" charset="0"/>
              </a:rPr>
              <a:pPr algn="ctr"/>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25" name="TextBox 24"/>
          <p:cNvSpPr txBox="1"/>
          <p:nvPr userDrawn="1"/>
        </p:nvSpPr>
        <p:spPr>
          <a:xfrm>
            <a:off x="7336427" y="133321"/>
            <a:ext cx="1502362" cy="230832"/>
          </a:xfrm>
          <a:prstGeom prst="rect">
            <a:avLst/>
          </a:prstGeom>
          <a:noFill/>
        </p:spPr>
        <p:txBody>
          <a:bodyPr wrap="square" rtlCol="0">
            <a:spAutoFit/>
          </a:bodyPr>
          <a:lstStyle/>
          <a:p>
            <a:pPr algn="r"/>
            <a:r>
              <a:rPr lang="en-US" sz="900" dirty="0" smtClean="0">
                <a:solidFill>
                  <a:srgbClr val="595959"/>
                </a:solidFill>
                <a:ea typeface="Verdana" pitchFamily="34" charset="0"/>
                <a:cs typeface="Verdana" pitchFamily="34" charset="0"/>
              </a:rPr>
              <a:t>Microsoft Confidential</a:t>
            </a:r>
            <a:endParaRPr lang="en-US" sz="900" dirty="0">
              <a:solidFill>
                <a:srgbClr val="595959"/>
              </a:solidFill>
              <a:ea typeface="Verdana" pitchFamily="34" charset="0"/>
              <a:cs typeface="Verdana" pitchFamily="34" charset="0"/>
            </a:endParaRPr>
          </a:p>
        </p:txBody>
      </p:sp>
      <p:pic>
        <p:nvPicPr>
          <p:cNvPr id="27" name="Picture 26"/>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366908" y="6506788"/>
            <a:ext cx="1371597" cy="228133"/>
          </a:xfrm>
          <a:prstGeom prst="rect">
            <a:avLst/>
          </a:prstGeom>
        </p:spPr>
      </p:pic>
      <p:sp>
        <p:nvSpPr>
          <p:cNvPr id="30" name="Title 1"/>
          <p:cNvSpPr>
            <a:spLocks noGrp="1"/>
          </p:cNvSpPr>
          <p:nvPr>
            <p:ph type="title" hasCustomPrompt="1"/>
          </p:nvPr>
        </p:nvSpPr>
        <p:spPr>
          <a:xfrm>
            <a:off x="389436" y="360402"/>
            <a:ext cx="8363938" cy="509171"/>
          </a:xfrm>
        </p:spPr>
        <p:txBody>
          <a:bodyPr anchor="t"/>
          <a:lstStyle>
            <a:lvl1pPr>
              <a:defRPr sz="3200" b="0">
                <a:solidFill>
                  <a:schemeClr val="tx1"/>
                </a:solidFill>
                <a:latin typeface="+mj-lt"/>
              </a:defRPr>
            </a:lvl1pPr>
          </a:lstStyle>
          <a:p>
            <a:r>
              <a:rPr lang="en-US" dirty="0" smtClean="0"/>
              <a:t>Click to edit Master title style </a:t>
            </a:r>
            <a:endParaRPr lang="en-US" dirty="0"/>
          </a:p>
        </p:txBody>
      </p:sp>
      <p:sp>
        <p:nvSpPr>
          <p:cNvPr id="31"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228485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Strategy A)">
    <p:spTree>
      <p:nvGrpSpPr>
        <p:cNvPr id="1" name=""/>
        <p:cNvGrpSpPr/>
        <p:nvPr/>
      </p:nvGrpSpPr>
      <p:grpSpPr>
        <a:xfrm>
          <a:off x="0" y="0"/>
          <a:ext cx="0" cy="0"/>
          <a:chOff x="0" y="0"/>
          <a:chExt cx="0" cy="0"/>
        </a:xfrm>
      </p:grpSpPr>
      <p:pic>
        <p:nvPicPr>
          <p:cNvPr id="15" name="Picture 14"/>
          <p:cNvPicPr preferRelativeResize="0">
            <a:picLocks/>
          </p:cNvPicPr>
          <p:nvPr userDrawn="1"/>
        </p:nvPicPr>
        <p:blipFill>
          <a:blip r:embed="rId2">
            <a:extLst>
              <a:ext uri="{28A0092B-C50C-407E-A947-70E740481C1C}">
                <a14:useLocalDpi xmlns:a14="http://schemas.microsoft.com/office/drawing/2010/main"/>
              </a:ext>
            </a:extLst>
          </a:blip>
          <a:stretch>
            <a:fillRect/>
          </a:stretch>
        </p:blipFill>
        <p:spPr>
          <a:xfrm>
            <a:off x="0" y="2173444"/>
            <a:ext cx="9144000" cy="2404872"/>
          </a:xfrm>
          <a:prstGeom prst="rect">
            <a:avLst/>
          </a:prstGeom>
        </p:spPr>
      </p:pic>
      <p:pic>
        <p:nvPicPr>
          <p:cNvPr id="16" name="Picture 15"/>
          <p:cNvPicPr preferRelativeResize="0">
            <a:picLocks/>
          </p:cNvPicPr>
          <p:nvPr userDrawn="1"/>
        </p:nvPicPr>
        <p:blipFill>
          <a:blip r:embed="rId3">
            <a:extLst>
              <a:ext uri="{28A0092B-C50C-407E-A947-70E740481C1C}">
                <a14:useLocalDpi xmlns:a14="http://schemas.microsoft.com/office/drawing/2010/main"/>
              </a:ext>
            </a:extLst>
          </a:blip>
          <a:stretch>
            <a:fillRect/>
          </a:stretch>
        </p:blipFill>
        <p:spPr>
          <a:xfrm>
            <a:off x="1" y="2173444"/>
            <a:ext cx="9144000" cy="2404872"/>
          </a:xfrm>
          <a:prstGeom prst="rect">
            <a:avLst/>
          </a:prstGeom>
        </p:spPr>
      </p:pic>
      <p:sp>
        <p:nvSpPr>
          <p:cNvPr id="10" name="Title 1"/>
          <p:cNvSpPr>
            <a:spLocks noGrp="1"/>
          </p:cNvSpPr>
          <p:nvPr>
            <p:ph type="ctrTitle" hasCustomPrompt="1"/>
          </p:nvPr>
        </p:nvSpPr>
        <p:spPr>
          <a:xfrm>
            <a:off x="513293" y="2854838"/>
            <a:ext cx="7996526"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7996524"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9" name="Picture 6" descr="C:\Users\victor.melniciuc\Desktop\==Work\MCS BOM\ppt\JPEGs (ready)\MYM.png"/>
          <p:cNvPicPr>
            <a:picLocks noChangeAspect="1" noChangeArrowheads="1"/>
          </p:cNvPicPr>
          <p:nvPr userDrawn="1"/>
        </p:nvPicPr>
        <p:blipFill>
          <a:blip r:embed="rId4" cstate="screen">
            <a:extLst>
              <a:ext uri="{28A0092B-C50C-407E-A947-70E740481C1C}">
                <a14:useLocalDpi xmlns:a14="http://schemas.microsoft.com/office/drawing/2010/main"/>
              </a:ext>
            </a:extLst>
          </a:blip>
          <a:stretch>
            <a:fillRect/>
          </a:stretch>
        </p:blipFill>
        <p:spPr bwMode="auto">
          <a:xfrm>
            <a:off x="6783029" y="6484564"/>
            <a:ext cx="2025039" cy="141819"/>
          </a:xfrm>
          <a:prstGeom prst="rect">
            <a:avLst/>
          </a:prstGeom>
          <a:noFill/>
          <a:ln>
            <a:noFill/>
          </a:ln>
        </p:spPr>
      </p:pic>
      <p:sp>
        <p:nvSpPr>
          <p:cNvPr id="17"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20"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4" name="Picture 23"/>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402214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age (White)_Emp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737394" y="3390900"/>
            <a:ext cx="1669215" cy="76200"/>
          </a:xfrm>
          <a:prstGeom prst="rect">
            <a:avLst/>
          </a:prstGeom>
        </p:spPr>
      </p:pic>
      <p:sp>
        <p:nvSpPr>
          <p:cNvPr id="16" name="TextBox 15"/>
          <p:cNvSpPr txBox="1"/>
          <p:nvPr userDrawn="1"/>
        </p:nvSpPr>
        <p:spPr>
          <a:xfrm>
            <a:off x="4340744" y="6518080"/>
            <a:ext cx="462609" cy="246221"/>
          </a:xfrm>
          <a:prstGeom prst="rect">
            <a:avLst/>
          </a:prstGeom>
          <a:noFill/>
        </p:spPr>
        <p:txBody>
          <a:bodyPr wrap="square" rtlCol="0">
            <a:spAutoFit/>
          </a:bodyPr>
          <a:lstStyle/>
          <a:p>
            <a:pPr algn="ctr"/>
            <a:fld id="{0462CC3E-48DD-4274-8616-D549FD7B2C15}" type="slidenum">
              <a:rPr lang="en-US" sz="1000" smtClean="0">
                <a:solidFill>
                  <a:srgbClr val="000000"/>
                </a:solidFill>
                <a:ea typeface="Verdana" pitchFamily="34" charset="0"/>
                <a:cs typeface="Verdana" pitchFamily="34" charset="0"/>
              </a:rPr>
              <a:pPr algn="ctr"/>
              <a:t>‹#›</a:t>
            </a:fld>
            <a:endParaRPr lang="en-US" sz="1000" dirty="0">
              <a:solidFill>
                <a:srgbClr val="000000"/>
              </a:solidFill>
              <a:ea typeface="Verdana" pitchFamily="34" charset="0"/>
              <a:cs typeface="Verdana" pitchFamily="34" charset="0"/>
            </a:endParaRP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13" name="TextBox 12"/>
          <p:cNvSpPr txBox="1"/>
          <p:nvPr userDrawn="1"/>
        </p:nvSpPr>
        <p:spPr>
          <a:xfrm>
            <a:off x="7336427" y="133321"/>
            <a:ext cx="1502362" cy="230832"/>
          </a:xfrm>
          <a:prstGeom prst="rect">
            <a:avLst/>
          </a:prstGeom>
          <a:noFill/>
        </p:spPr>
        <p:txBody>
          <a:bodyPr wrap="square" rtlCol="0">
            <a:spAutoFit/>
          </a:bodyPr>
          <a:lstStyle/>
          <a:p>
            <a:pPr algn="r"/>
            <a:r>
              <a:rPr lang="en-US" sz="900" dirty="0" smtClean="0">
                <a:solidFill>
                  <a:srgbClr val="595959"/>
                </a:solidFill>
                <a:ea typeface="Verdana" pitchFamily="34" charset="0"/>
                <a:cs typeface="Verdana" pitchFamily="34" charset="0"/>
              </a:rPr>
              <a:t>Microsoft Confidential</a:t>
            </a:r>
            <a:endParaRPr lang="en-US" sz="900" dirty="0">
              <a:solidFill>
                <a:srgbClr val="595959"/>
              </a:solidFill>
              <a:ea typeface="Verdana" pitchFamily="34" charset="0"/>
              <a:cs typeface="Verdana" pitchFamily="34" charset="0"/>
            </a:endParaRPr>
          </a:p>
        </p:txBody>
      </p:sp>
      <p:pic>
        <p:nvPicPr>
          <p:cNvPr id="14" name="Picture 13"/>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366908" y="6506788"/>
            <a:ext cx="1371597" cy="228133"/>
          </a:xfrm>
          <a:prstGeom prst="rect">
            <a:avLst/>
          </a:prstGeom>
        </p:spPr>
      </p:pic>
      <p:sp>
        <p:nvSpPr>
          <p:cNvPr id="15"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9" name="Title 1"/>
          <p:cNvSpPr>
            <a:spLocks noGrp="1"/>
          </p:cNvSpPr>
          <p:nvPr>
            <p:ph type="title" hasCustomPrompt="1"/>
          </p:nvPr>
        </p:nvSpPr>
        <p:spPr>
          <a:xfrm>
            <a:off x="389436" y="360402"/>
            <a:ext cx="8363938" cy="509171"/>
          </a:xfrm>
        </p:spPr>
        <p:txBody>
          <a:bodyPr anchor="t"/>
          <a:lstStyle>
            <a:lvl1pPr>
              <a:defRPr sz="3200" b="0">
                <a:solidFill>
                  <a:schemeClr val="tx1"/>
                </a:solidFill>
                <a:latin typeface="+mj-lt"/>
              </a:defRPr>
            </a:lvl1pPr>
          </a:lstStyle>
          <a:p>
            <a:r>
              <a:rPr lang="en-US" dirty="0" smtClean="0"/>
              <a:t>Click to edit Master title style </a:t>
            </a:r>
            <a:endParaRPr lang="en-US" dirty="0"/>
          </a:p>
        </p:txBody>
      </p:sp>
    </p:spTree>
    <p:extLst>
      <p:ext uri="{BB962C8B-B14F-4D97-AF65-F5344CB8AC3E}">
        <p14:creationId xmlns:p14="http://schemas.microsoft.com/office/powerpoint/2010/main" val="263961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age (Building)">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398963" y="1920905"/>
            <a:ext cx="8745036" cy="4266619"/>
          </a:xfrm>
          <a:prstGeom prst="rect">
            <a:avLst/>
          </a:prstGeom>
          <a:noFill/>
        </p:spPr>
      </p:pic>
      <p:sp>
        <p:nvSpPr>
          <p:cNvPr id="19" name="Content Placeholder 2"/>
          <p:cNvSpPr>
            <a:spLocks noGrp="1"/>
          </p:cNvSpPr>
          <p:nvPr>
            <p:ph idx="15"/>
          </p:nvPr>
        </p:nvSpPr>
        <p:spPr>
          <a:xfrm>
            <a:off x="648742" y="1463040"/>
            <a:ext cx="7924800" cy="1950720"/>
          </a:xfrm>
        </p:spPr>
        <p:txBody>
          <a:bodyPr/>
          <a:lstStyle>
            <a:lvl1pPr marL="274320" indent="-274320">
              <a:buClr>
                <a:srgbClr val="5191CD"/>
              </a:buClr>
              <a:buFontTx/>
              <a:buBlip>
                <a:blip r:embed="rId3"/>
              </a:buBlip>
              <a:defRPr sz="1400">
                <a:solidFill>
                  <a:schemeClr val="tx1"/>
                </a:solidFill>
                <a:latin typeface="+mn-lt"/>
              </a:defRPr>
            </a:lvl1pPr>
            <a:lvl2pPr marL="548640" indent="-274320">
              <a:buClr>
                <a:srgbClr val="5191CD"/>
              </a:buClr>
              <a:buSzPct val="75000"/>
              <a:buFontTx/>
              <a:buBlip>
                <a:blip r:embed="rId3"/>
              </a:buBlip>
              <a:defRPr sz="1400">
                <a:solidFill>
                  <a:schemeClr val="tx1"/>
                </a:solidFill>
                <a:latin typeface="+mn-lt"/>
              </a:defRPr>
            </a:lvl2pPr>
            <a:lvl3pPr marL="822960" indent="-274320">
              <a:buClr>
                <a:srgbClr val="5191CD"/>
              </a:buClr>
              <a:buFont typeface="Segoe" charset="0"/>
              <a:buChar char="–"/>
              <a:defRPr sz="1400">
                <a:solidFill>
                  <a:schemeClr val="tx1"/>
                </a:solidFill>
                <a:latin typeface="+mn-lt"/>
              </a:defRPr>
            </a:lvl3pPr>
            <a:lvl4pPr marL="1097280" indent="-274320">
              <a:buClr>
                <a:srgbClr val="5191CD"/>
              </a:buClr>
              <a:buFont typeface="Segoe" charset="0"/>
              <a:buChar char="–"/>
              <a:defRPr sz="1400">
                <a:solidFill>
                  <a:schemeClr val="tx1"/>
                </a:solidFill>
                <a:latin typeface="+mn-lt"/>
              </a:defRPr>
            </a:lvl4pPr>
            <a:lvl5pPr marL="1371600" indent="-274320">
              <a:buClr>
                <a:srgbClr val="5191CD"/>
              </a:buClr>
              <a:buFont typeface="Segoe" charset="0"/>
              <a:buChar char="–"/>
              <a:defRPr sz="14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sp>
        <p:nvSpPr>
          <p:cNvPr id="17" name="TextBox 16"/>
          <p:cNvSpPr txBox="1"/>
          <p:nvPr userDrawn="1"/>
        </p:nvSpPr>
        <p:spPr>
          <a:xfrm>
            <a:off x="4340744" y="6518080"/>
            <a:ext cx="462609" cy="246221"/>
          </a:xfrm>
          <a:prstGeom prst="rect">
            <a:avLst/>
          </a:prstGeom>
          <a:noFill/>
        </p:spPr>
        <p:txBody>
          <a:bodyPr wrap="square" rtlCol="0">
            <a:spAutoFit/>
          </a:bodyPr>
          <a:lstStyle/>
          <a:p>
            <a:pPr algn="ctr"/>
            <a:fld id="{0462CC3E-48DD-4274-8616-D549FD7B2C15}" type="slidenum">
              <a:rPr lang="en-US" sz="1000" smtClean="0">
                <a:solidFill>
                  <a:srgbClr val="000000"/>
                </a:solidFill>
                <a:ea typeface="Verdana" pitchFamily="34" charset="0"/>
                <a:cs typeface="Verdana" pitchFamily="34" charset="0"/>
              </a:rPr>
              <a:pPr algn="ctr"/>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25" name="TextBox 24"/>
          <p:cNvSpPr txBox="1"/>
          <p:nvPr userDrawn="1"/>
        </p:nvSpPr>
        <p:spPr>
          <a:xfrm>
            <a:off x="7336427" y="133321"/>
            <a:ext cx="1502362" cy="230832"/>
          </a:xfrm>
          <a:prstGeom prst="rect">
            <a:avLst/>
          </a:prstGeom>
          <a:noFill/>
        </p:spPr>
        <p:txBody>
          <a:bodyPr wrap="square" rtlCol="0">
            <a:spAutoFit/>
          </a:bodyPr>
          <a:lstStyle/>
          <a:p>
            <a:pPr algn="r"/>
            <a:r>
              <a:rPr lang="en-US" sz="900" dirty="0" smtClean="0">
                <a:solidFill>
                  <a:srgbClr val="595959"/>
                </a:solidFill>
                <a:ea typeface="Verdana" pitchFamily="34" charset="0"/>
                <a:cs typeface="Verdana" pitchFamily="34" charset="0"/>
              </a:rPr>
              <a:t>Microsoft Confidential</a:t>
            </a:r>
            <a:endParaRPr lang="en-US" sz="900" dirty="0">
              <a:solidFill>
                <a:srgbClr val="595959"/>
              </a:solidFill>
              <a:ea typeface="Verdana" pitchFamily="34" charset="0"/>
              <a:cs typeface="Verdana" pitchFamily="34" charset="0"/>
            </a:endParaRPr>
          </a:p>
        </p:txBody>
      </p:sp>
      <p:pic>
        <p:nvPicPr>
          <p:cNvPr id="27" name="Picture 26"/>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366908" y="6506788"/>
            <a:ext cx="1371597" cy="228133"/>
          </a:xfrm>
          <a:prstGeom prst="rect">
            <a:avLst/>
          </a:prstGeom>
        </p:spPr>
      </p:pic>
      <p:sp>
        <p:nvSpPr>
          <p:cNvPr id="30" name="Title 1"/>
          <p:cNvSpPr>
            <a:spLocks noGrp="1"/>
          </p:cNvSpPr>
          <p:nvPr>
            <p:ph type="title" hasCustomPrompt="1"/>
          </p:nvPr>
        </p:nvSpPr>
        <p:spPr>
          <a:xfrm>
            <a:off x="389436" y="360402"/>
            <a:ext cx="8363938" cy="509171"/>
          </a:xfrm>
        </p:spPr>
        <p:txBody>
          <a:bodyPr anchor="t"/>
          <a:lstStyle>
            <a:lvl1pPr>
              <a:defRPr sz="3200" b="0">
                <a:solidFill>
                  <a:schemeClr val="tx1"/>
                </a:solidFill>
                <a:latin typeface="+mj-lt"/>
              </a:defRPr>
            </a:lvl1pPr>
          </a:lstStyle>
          <a:p>
            <a:r>
              <a:rPr lang="en-US" dirty="0" smtClean="0"/>
              <a:t>Click to edit Master title style </a:t>
            </a:r>
            <a:endParaRPr lang="en-US" dirty="0"/>
          </a:p>
        </p:txBody>
      </p:sp>
      <p:sp>
        <p:nvSpPr>
          <p:cNvPr id="14"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336486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age (Building) empty">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398963" y="1920905"/>
            <a:ext cx="8745036" cy="4266619"/>
          </a:xfrm>
          <a:prstGeom prst="rect">
            <a:avLst/>
          </a:prstGeom>
          <a:noFill/>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sp>
        <p:nvSpPr>
          <p:cNvPr id="17" name="TextBox 16"/>
          <p:cNvSpPr txBox="1"/>
          <p:nvPr userDrawn="1"/>
        </p:nvSpPr>
        <p:spPr>
          <a:xfrm>
            <a:off x="4340744" y="6518080"/>
            <a:ext cx="462609" cy="246221"/>
          </a:xfrm>
          <a:prstGeom prst="rect">
            <a:avLst/>
          </a:prstGeom>
          <a:noFill/>
        </p:spPr>
        <p:txBody>
          <a:bodyPr wrap="square" rtlCol="0">
            <a:spAutoFit/>
          </a:bodyPr>
          <a:lstStyle/>
          <a:p>
            <a:pPr algn="ctr"/>
            <a:fld id="{0462CC3E-48DD-4274-8616-D549FD7B2C15}" type="slidenum">
              <a:rPr lang="en-US" sz="1000" smtClean="0">
                <a:solidFill>
                  <a:srgbClr val="000000"/>
                </a:solidFill>
                <a:ea typeface="Verdana" pitchFamily="34" charset="0"/>
                <a:cs typeface="Verdana" pitchFamily="34" charset="0"/>
              </a:rPr>
              <a:pPr algn="ctr"/>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25" name="TextBox 24"/>
          <p:cNvSpPr txBox="1"/>
          <p:nvPr userDrawn="1"/>
        </p:nvSpPr>
        <p:spPr>
          <a:xfrm>
            <a:off x="7336427" y="133321"/>
            <a:ext cx="1502362" cy="230832"/>
          </a:xfrm>
          <a:prstGeom prst="rect">
            <a:avLst/>
          </a:prstGeom>
          <a:noFill/>
        </p:spPr>
        <p:txBody>
          <a:bodyPr wrap="square" rtlCol="0">
            <a:spAutoFit/>
          </a:bodyPr>
          <a:lstStyle/>
          <a:p>
            <a:pPr algn="r"/>
            <a:r>
              <a:rPr lang="en-US" sz="900" dirty="0" smtClean="0">
                <a:solidFill>
                  <a:srgbClr val="595959"/>
                </a:solidFill>
                <a:ea typeface="Verdana" pitchFamily="34" charset="0"/>
                <a:cs typeface="Verdana" pitchFamily="34" charset="0"/>
              </a:rPr>
              <a:t>Microsoft Confidential</a:t>
            </a:r>
            <a:endParaRPr lang="en-US" sz="900" dirty="0">
              <a:solidFill>
                <a:srgbClr val="595959"/>
              </a:solidFill>
              <a:ea typeface="Verdana" pitchFamily="34" charset="0"/>
              <a:cs typeface="Verdana" pitchFamily="34" charset="0"/>
            </a:endParaRPr>
          </a:p>
        </p:txBody>
      </p:sp>
      <p:pic>
        <p:nvPicPr>
          <p:cNvPr id="27" name="Picture 2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366908" y="6506788"/>
            <a:ext cx="1371597" cy="228133"/>
          </a:xfrm>
          <a:prstGeom prst="rect">
            <a:avLst/>
          </a:prstGeom>
        </p:spPr>
      </p:pic>
      <p:sp>
        <p:nvSpPr>
          <p:cNvPr id="30" name="Title 1"/>
          <p:cNvSpPr>
            <a:spLocks noGrp="1"/>
          </p:cNvSpPr>
          <p:nvPr>
            <p:ph type="title" hasCustomPrompt="1"/>
          </p:nvPr>
        </p:nvSpPr>
        <p:spPr>
          <a:xfrm>
            <a:off x="389436" y="360402"/>
            <a:ext cx="8363938" cy="509171"/>
          </a:xfrm>
        </p:spPr>
        <p:txBody>
          <a:bodyPr anchor="t"/>
          <a:lstStyle>
            <a:lvl1pPr>
              <a:defRPr sz="3200" b="0">
                <a:solidFill>
                  <a:schemeClr val="tx1"/>
                </a:solidFill>
                <a:latin typeface="+mj-lt"/>
              </a:defRPr>
            </a:lvl1pPr>
          </a:lstStyle>
          <a:p>
            <a:r>
              <a:rPr lang="en-US" dirty="0" smtClean="0"/>
              <a:t>Click to edit Master title style </a:t>
            </a:r>
            <a:endParaRPr lang="en-US" dirty="0"/>
          </a:p>
        </p:txBody>
      </p:sp>
      <p:sp>
        <p:nvSpPr>
          <p:cNvPr id="13"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3567619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age (Blue)">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94" y="858"/>
            <a:ext cx="9144095" cy="6856285"/>
          </a:xfrm>
          <a:prstGeom prst="rect">
            <a:avLst/>
          </a:prstGeom>
        </p:spPr>
      </p:pic>
      <p:sp>
        <p:nvSpPr>
          <p:cNvPr id="13" name="TextBox 12"/>
          <p:cNvSpPr txBox="1"/>
          <p:nvPr userDrawn="1"/>
        </p:nvSpPr>
        <p:spPr>
          <a:xfrm>
            <a:off x="4340744" y="6488700"/>
            <a:ext cx="462609" cy="246221"/>
          </a:xfrm>
          <a:prstGeom prst="rect">
            <a:avLst/>
          </a:prstGeom>
          <a:noFill/>
        </p:spPr>
        <p:txBody>
          <a:bodyPr wrap="square" rtlCol="0">
            <a:spAutoFit/>
          </a:bodyPr>
          <a:lstStyle/>
          <a:p>
            <a:pPr algn="ctr"/>
            <a:fld id="{0462CC3E-48DD-4274-8616-D549FD7B2C15}" type="slidenum">
              <a:rPr lang="en-US" sz="1000" smtClean="0">
                <a:solidFill>
                  <a:srgbClr val="A4D7F4"/>
                </a:solidFill>
                <a:ea typeface="Verdana" pitchFamily="34" charset="0"/>
                <a:cs typeface="Verdana" pitchFamily="34" charset="0"/>
              </a:rPr>
              <a:pPr algn="ctr"/>
              <a:t>‹#›</a:t>
            </a:fld>
            <a:endParaRPr lang="en-US" sz="1000" dirty="0">
              <a:solidFill>
                <a:srgbClr val="A4D7F4"/>
              </a:solidFill>
              <a:ea typeface="Verdana" pitchFamily="34" charset="0"/>
              <a:cs typeface="Verdana" pitchFamily="34" charset="0"/>
            </a:endParaRPr>
          </a:p>
        </p:txBody>
      </p:sp>
      <p:sp>
        <p:nvSpPr>
          <p:cNvPr id="10" name="Content Placeholder 2"/>
          <p:cNvSpPr>
            <a:spLocks noGrp="1"/>
          </p:cNvSpPr>
          <p:nvPr>
            <p:ph idx="1"/>
          </p:nvPr>
        </p:nvSpPr>
        <p:spPr>
          <a:xfrm>
            <a:off x="648742" y="1463040"/>
            <a:ext cx="7924800" cy="1384995"/>
          </a:xfrm>
        </p:spPr>
        <p:txBody>
          <a:bodyPr/>
          <a:lstStyle>
            <a:lvl1pPr marL="274320" indent="-274320">
              <a:buClr>
                <a:srgbClr val="5191CD"/>
              </a:buClr>
              <a:buFontTx/>
              <a:buBlip>
                <a:blip r:embed="rId3"/>
              </a:buBlip>
              <a:defRPr sz="1400">
                <a:solidFill>
                  <a:schemeClr val="bg1"/>
                </a:solidFill>
                <a:latin typeface="+mn-lt"/>
              </a:defRPr>
            </a:lvl1pPr>
            <a:lvl2pPr marL="548640" indent="-274320">
              <a:buClr>
                <a:srgbClr val="5191CD"/>
              </a:buClr>
              <a:buSzPct val="75000"/>
              <a:buFontTx/>
              <a:buBlip>
                <a:blip r:embed="rId3"/>
              </a:buBlip>
              <a:defRPr sz="1400">
                <a:solidFill>
                  <a:schemeClr val="bg1"/>
                </a:solidFill>
                <a:latin typeface="+mn-lt"/>
              </a:defRPr>
            </a:lvl2pPr>
            <a:lvl3pPr marL="822960" indent="-274320">
              <a:buClr>
                <a:srgbClr val="5191CD"/>
              </a:buClr>
              <a:buFont typeface="Segoe" charset="0"/>
              <a:buChar char="–"/>
              <a:defRPr sz="1400">
                <a:solidFill>
                  <a:schemeClr val="bg1"/>
                </a:solidFill>
                <a:latin typeface="+mn-lt"/>
              </a:defRPr>
            </a:lvl3pPr>
            <a:lvl4pPr marL="1097280" indent="-274320">
              <a:buClr>
                <a:srgbClr val="5191CD"/>
              </a:buClr>
              <a:buFont typeface="Segoe" charset="0"/>
              <a:buChar char="–"/>
              <a:defRPr sz="1400">
                <a:solidFill>
                  <a:schemeClr val="bg1"/>
                </a:solidFill>
                <a:latin typeface="+mn-lt"/>
              </a:defRPr>
            </a:lvl4pPr>
            <a:lvl5pPr marL="1371600" indent="-274320">
              <a:buClr>
                <a:srgbClr val="5191CD"/>
              </a:buClr>
              <a:buFont typeface="Segoe" charset="0"/>
              <a:buChar char="–"/>
              <a:defRPr sz="1400">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19" name="TextBox 18"/>
          <p:cNvSpPr txBox="1"/>
          <p:nvPr userDrawn="1"/>
        </p:nvSpPr>
        <p:spPr>
          <a:xfrm>
            <a:off x="7336427" y="133321"/>
            <a:ext cx="1502362" cy="230832"/>
          </a:xfrm>
          <a:prstGeom prst="rect">
            <a:avLst/>
          </a:prstGeom>
          <a:noFill/>
        </p:spPr>
        <p:txBody>
          <a:bodyPr wrap="square" rtlCol="0">
            <a:spAutoFit/>
          </a:bodyPr>
          <a:lstStyle/>
          <a:p>
            <a:pPr algn="r"/>
            <a:r>
              <a:rPr lang="en-US" sz="900" dirty="0" smtClean="0">
                <a:solidFill>
                  <a:srgbClr val="FFFFFF"/>
                </a:solidFill>
                <a:ea typeface="Verdana" pitchFamily="34" charset="0"/>
                <a:cs typeface="Verdana" pitchFamily="34" charset="0"/>
              </a:rPr>
              <a:t>Microsoft Confidential</a:t>
            </a:r>
            <a:endParaRPr lang="en-US" sz="900" dirty="0">
              <a:solidFill>
                <a:srgbClr val="FFFFFF"/>
              </a:solidFill>
              <a:ea typeface="Verdana" pitchFamily="34" charset="0"/>
              <a:cs typeface="Verdana" pitchFamily="34" charset="0"/>
            </a:endParaRPr>
          </a:p>
        </p:txBody>
      </p:sp>
      <p:pic>
        <p:nvPicPr>
          <p:cNvPr id="20" name="Picture 1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
        <p:nvSpPr>
          <p:cNvPr id="22" name="Title 1"/>
          <p:cNvSpPr>
            <a:spLocks noGrp="1"/>
          </p:cNvSpPr>
          <p:nvPr>
            <p:ph type="title" hasCustomPrompt="1"/>
          </p:nvPr>
        </p:nvSpPr>
        <p:spPr>
          <a:xfrm>
            <a:off x="389436" y="360402"/>
            <a:ext cx="8363938" cy="509171"/>
          </a:xfrm>
        </p:spPr>
        <p:txBody>
          <a:bodyPr anchor="t"/>
          <a:lstStyle>
            <a:lvl1pPr>
              <a:defRPr sz="3200" b="0">
                <a:solidFill>
                  <a:schemeClr val="bg1"/>
                </a:solidFill>
                <a:latin typeface="+mj-lt"/>
              </a:defRPr>
            </a:lvl1pPr>
          </a:lstStyle>
          <a:p>
            <a:r>
              <a:rPr lang="en-US" dirty="0" smtClean="0"/>
              <a:t>Click to edit Master title style </a:t>
            </a:r>
            <a:endParaRPr lang="en-US" dirty="0"/>
          </a:p>
        </p:txBody>
      </p:sp>
      <p:sp>
        <p:nvSpPr>
          <p:cNvPr id="23" name="Text Placeholder 2"/>
          <p:cNvSpPr>
            <a:spLocks noGrp="1"/>
          </p:cNvSpPr>
          <p:nvPr>
            <p:ph type="body" idx="14"/>
          </p:nvPr>
        </p:nvSpPr>
        <p:spPr>
          <a:xfrm>
            <a:off x="389675" y="869573"/>
            <a:ext cx="8349647" cy="276999"/>
          </a:xfrm>
        </p:spPr>
        <p:txBody>
          <a:bodyPr anchor="b"/>
          <a:lstStyle>
            <a:lvl1pPr marL="0" indent="0">
              <a:buNone/>
              <a:tabLst>
                <a:tab pos="628650" algn="l"/>
              </a:tabLst>
              <a:defRPr sz="1800" b="0">
                <a:solidFill>
                  <a:srgbClr val="A4D7F4"/>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212569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tent Page (Blue_Empty)">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94" y="858"/>
            <a:ext cx="9144095" cy="6856285"/>
          </a:xfrm>
          <a:prstGeom prst="rect">
            <a:avLst/>
          </a:prstGeom>
        </p:spPr>
      </p:pic>
      <p:sp>
        <p:nvSpPr>
          <p:cNvPr id="14" name="TextBox 13"/>
          <p:cNvSpPr txBox="1"/>
          <p:nvPr userDrawn="1"/>
        </p:nvSpPr>
        <p:spPr>
          <a:xfrm>
            <a:off x="4340744" y="6488700"/>
            <a:ext cx="462609" cy="246221"/>
          </a:xfrm>
          <a:prstGeom prst="rect">
            <a:avLst/>
          </a:prstGeom>
          <a:noFill/>
        </p:spPr>
        <p:txBody>
          <a:bodyPr wrap="square" rtlCol="0">
            <a:spAutoFit/>
          </a:bodyPr>
          <a:lstStyle/>
          <a:p>
            <a:pPr algn="ctr"/>
            <a:fld id="{0462CC3E-48DD-4274-8616-D549FD7B2C15}" type="slidenum">
              <a:rPr lang="en-US" sz="1000" smtClean="0">
                <a:solidFill>
                  <a:srgbClr val="A4D7F4"/>
                </a:solidFill>
                <a:ea typeface="Verdana" pitchFamily="34" charset="0"/>
                <a:cs typeface="Verdana" pitchFamily="34" charset="0"/>
              </a:rPr>
              <a:pPr algn="ctr"/>
              <a:t>‹#›</a:t>
            </a:fld>
            <a:endParaRPr lang="en-US" sz="1000" dirty="0">
              <a:solidFill>
                <a:srgbClr val="A4D7F4"/>
              </a:solidFill>
              <a:ea typeface="Verdana" pitchFamily="34" charset="0"/>
              <a:cs typeface="Verdana" pitchFamily="34" charset="0"/>
            </a:endParaRP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16" name="TextBox 15"/>
          <p:cNvSpPr txBox="1"/>
          <p:nvPr userDrawn="1"/>
        </p:nvSpPr>
        <p:spPr>
          <a:xfrm>
            <a:off x="7336427" y="133321"/>
            <a:ext cx="1502362" cy="230832"/>
          </a:xfrm>
          <a:prstGeom prst="rect">
            <a:avLst/>
          </a:prstGeom>
          <a:noFill/>
        </p:spPr>
        <p:txBody>
          <a:bodyPr wrap="square" rtlCol="0">
            <a:spAutoFit/>
          </a:bodyPr>
          <a:lstStyle/>
          <a:p>
            <a:pPr algn="r"/>
            <a:r>
              <a:rPr lang="en-US" sz="900" dirty="0" smtClean="0">
                <a:solidFill>
                  <a:srgbClr val="FFFFFF"/>
                </a:solidFill>
                <a:ea typeface="Verdana" pitchFamily="34" charset="0"/>
                <a:cs typeface="Verdana" pitchFamily="34" charset="0"/>
              </a:rPr>
              <a:t>Microsoft Confidential</a:t>
            </a:r>
            <a:endParaRPr lang="en-US" sz="900" dirty="0">
              <a:solidFill>
                <a:srgbClr val="FFFFFF"/>
              </a:solidFill>
              <a:ea typeface="Verdana" pitchFamily="34" charset="0"/>
              <a:cs typeface="Verdana" pitchFamily="34" charset="0"/>
            </a:endParaRPr>
          </a:p>
        </p:txBody>
      </p:sp>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
        <p:nvSpPr>
          <p:cNvPr id="18" name="Title 1"/>
          <p:cNvSpPr>
            <a:spLocks noGrp="1"/>
          </p:cNvSpPr>
          <p:nvPr>
            <p:ph type="title" hasCustomPrompt="1"/>
          </p:nvPr>
        </p:nvSpPr>
        <p:spPr>
          <a:xfrm>
            <a:off x="389436" y="360402"/>
            <a:ext cx="8363938" cy="509171"/>
          </a:xfrm>
        </p:spPr>
        <p:txBody>
          <a:bodyPr anchor="t"/>
          <a:lstStyle>
            <a:lvl1pPr>
              <a:defRPr sz="3200" b="0">
                <a:solidFill>
                  <a:schemeClr val="bg1"/>
                </a:solidFill>
                <a:latin typeface="+mj-lt"/>
              </a:defRPr>
            </a:lvl1pPr>
          </a:lstStyle>
          <a:p>
            <a:r>
              <a:rPr lang="en-US" dirty="0" smtClean="0"/>
              <a:t>Click to edit Master title style </a:t>
            </a:r>
            <a:endParaRPr lang="en-US" dirty="0"/>
          </a:p>
        </p:txBody>
      </p:sp>
      <p:sp>
        <p:nvSpPr>
          <p:cNvPr id="19" name="Text Placeholder 2"/>
          <p:cNvSpPr>
            <a:spLocks noGrp="1"/>
          </p:cNvSpPr>
          <p:nvPr>
            <p:ph type="body" idx="14"/>
          </p:nvPr>
        </p:nvSpPr>
        <p:spPr>
          <a:xfrm>
            <a:off x="389675" y="869573"/>
            <a:ext cx="8349647" cy="276999"/>
          </a:xfrm>
        </p:spPr>
        <p:txBody>
          <a:bodyPr anchor="b"/>
          <a:lstStyle>
            <a:lvl1pPr marL="0" indent="0">
              <a:buNone/>
              <a:tabLst>
                <a:tab pos="628650" algn="l"/>
              </a:tabLst>
              <a:defRPr sz="1800" b="0">
                <a:solidFill>
                  <a:srgbClr val="A4D7F4"/>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4263725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1" y="6356351"/>
            <a:ext cx="2133600" cy="365125"/>
          </a:xfrm>
          <a:prstGeom prst="rect">
            <a:avLst/>
          </a:prstGeom>
        </p:spPr>
        <p:txBody>
          <a:bodyPr lIns="91426" tIns="45713" rIns="91426" bIns="45713"/>
          <a:lstStyle/>
          <a:p>
            <a:fld id="{F75A7C5C-75AD-46E0-8204-EE2C7AE8CC56}" type="datetimeFigureOut">
              <a:rPr lang="en-US" smtClean="0">
                <a:solidFill>
                  <a:srgbClr val="595959"/>
                </a:solidFill>
              </a:rPr>
              <a:pPr/>
              <a:t>3/24/2012</a:t>
            </a:fld>
            <a:endParaRPr lang="en-US" dirty="0">
              <a:solidFill>
                <a:srgbClr val="595959"/>
              </a:solidFill>
            </a:endParaRPr>
          </a:p>
        </p:txBody>
      </p:sp>
      <p:sp>
        <p:nvSpPr>
          <p:cNvPr id="4" name="Footer Placeholder 3"/>
          <p:cNvSpPr>
            <a:spLocks noGrp="1"/>
          </p:cNvSpPr>
          <p:nvPr>
            <p:ph type="ftr" sz="quarter" idx="11"/>
          </p:nvPr>
        </p:nvSpPr>
        <p:spPr>
          <a:xfrm>
            <a:off x="3124200" y="6356351"/>
            <a:ext cx="2895600" cy="365125"/>
          </a:xfrm>
          <a:prstGeom prst="rect">
            <a:avLst/>
          </a:prstGeom>
        </p:spPr>
        <p:txBody>
          <a:bodyPr lIns="59262" tIns="29631" rIns="59262" bIns="29631"/>
          <a:lstStyle/>
          <a:p>
            <a:endParaRPr lang="en-US" dirty="0">
              <a:solidFill>
                <a:srgbClr val="595959"/>
              </a:solidFill>
            </a:endParaRPr>
          </a:p>
        </p:txBody>
      </p:sp>
      <p:sp>
        <p:nvSpPr>
          <p:cNvPr id="5" name="Slide Number Placeholder 4"/>
          <p:cNvSpPr>
            <a:spLocks noGrp="1"/>
          </p:cNvSpPr>
          <p:nvPr>
            <p:ph type="sldNum" sz="quarter" idx="12"/>
          </p:nvPr>
        </p:nvSpPr>
        <p:spPr>
          <a:xfrm>
            <a:off x="6553200" y="6356351"/>
            <a:ext cx="2133600" cy="365125"/>
          </a:xfrm>
          <a:prstGeom prst="rect">
            <a:avLst/>
          </a:prstGeom>
        </p:spPr>
        <p:txBody>
          <a:bodyPr lIns="59262" tIns="29631" rIns="59262" bIns="29631"/>
          <a:lstStyle/>
          <a:p>
            <a:fld id="{64E1046F-EA70-4B42-8C4B-0948B0F9237A}" type="slidenum">
              <a:rPr lang="en-US" smtClean="0">
                <a:solidFill>
                  <a:srgbClr val="595959"/>
                </a:solidFill>
              </a:rPr>
              <a:pPr/>
              <a:t>‹#›</a:t>
            </a:fld>
            <a:endParaRPr lang="en-US" dirty="0">
              <a:solidFill>
                <a:srgbClr val="595959"/>
              </a:solidFill>
            </a:endParaRPr>
          </a:p>
        </p:txBody>
      </p:sp>
      <p:sp>
        <p:nvSpPr>
          <p:cNvPr id="7" name="Text Placeholder 6"/>
          <p:cNvSpPr>
            <a:spLocks noGrp="1"/>
          </p:cNvSpPr>
          <p:nvPr>
            <p:ph type="body" sz="quarter" idx="13"/>
          </p:nvPr>
        </p:nvSpPr>
        <p:spPr>
          <a:xfrm>
            <a:off x="905761" y="1134360"/>
            <a:ext cx="7781040" cy="1046440"/>
          </a:xfrm>
        </p:spPr>
        <p:txBody>
          <a:bodyPr/>
          <a:lstStyle>
            <a:lvl1pPr>
              <a:defRPr>
                <a:solidFill>
                  <a:srgbClr val="525353"/>
                </a:solidFill>
                <a:effectLst/>
                <a:latin typeface="Consolas"/>
                <a:cs typeface="Consolas"/>
              </a:defRPr>
            </a:lvl1pPr>
            <a:lvl2pPr marL="346023" indent="0">
              <a:buFont typeface="Arial"/>
              <a:buNone/>
              <a:defRPr baseline="0">
                <a:solidFill>
                  <a:srgbClr val="525353"/>
                </a:solidFill>
                <a:latin typeface="Consolas"/>
                <a:cs typeface="Consolas"/>
              </a:defRPr>
            </a:lvl2pPr>
            <a:lvl3pPr>
              <a:buNone/>
              <a:defRPr sz="1800" baseline="0">
                <a:solidFill>
                  <a:srgbClr val="525353"/>
                </a:solidFill>
                <a:latin typeface="Consolas"/>
                <a:cs typeface="Consolas"/>
              </a:defRPr>
            </a:lvl3pPr>
          </a:lstStyle>
          <a:p>
            <a:pPr lvl="0"/>
            <a:r>
              <a:rPr lang="en-US" dirty="0" smtClean="0"/>
              <a:t>Click to edit Master text styles</a:t>
            </a:r>
          </a:p>
          <a:p>
            <a:pPr lvl="1"/>
            <a:r>
              <a:rPr lang="en-US" dirty="0" smtClean="0">
                <a:solidFill>
                  <a:srgbClr val="A4A5A5"/>
                </a:solidFill>
              </a:rPr>
              <a:t>Second level</a:t>
            </a:r>
          </a:p>
          <a:p>
            <a:pPr lvl="2"/>
            <a:r>
              <a:rPr lang="en-US" sz="1800" dirty="0" smtClean="0">
                <a:solidFill>
                  <a:srgbClr val="A4A5A5"/>
                </a:solidFill>
              </a:rPr>
              <a:t>Third level</a:t>
            </a:r>
            <a:endParaRPr lang="en-US" dirty="0" smtClean="0"/>
          </a:p>
        </p:txBody>
      </p:sp>
      <p:sp>
        <p:nvSpPr>
          <p:cNvPr id="6" name="Rectangle 5"/>
          <p:cNvSpPr/>
          <p:nvPr userDrawn="1"/>
        </p:nvSpPr>
        <p:spPr>
          <a:xfrm>
            <a:off x="0" y="6050479"/>
            <a:ext cx="9144000" cy="8075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rgbClr val="FFFFFF"/>
              </a:solidFill>
            </a:endParaRPr>
          </a:p>
        </p:txBody>
      </p:sp>
    </p:spTree>
    <p:extLst>
      <p:ext uri="{BB962C8B-B14F-4D97-AF65-F5344CB8AC3E}">
        <p14:creationId xmlns:p14="http://schemas.microsoft.com/office/powerpoint/2010/main" val="7489471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a:xfrm>
            <a:off x="4194175" y="6405563"/>
            <a:ext cx="533400" cy="365125"/>
          </a:xfrm>
          <a:prstGeom prst="rect">
            <a:avLst/>
          </a:prstGeom>
        </p:spPr>
        <p:txBody>
          <a:bodyPr/>
          <a:lstStyle>
            <a:lvl1pPr>
              <a:defRPr/>
            </a:lvl1pPr>
          </a:lstStyle>
          <a:p>
            <a:pPr>
              <a:defRPr/>
            </a:pPr>
            <a:fld id="{FF93E88D-FC55-CA41-83A6-581F1E07BECB}" type="slidenum">
              <a:rPr lang="en-US">
                <a:solidFill>
                  <a:srgbClr val="595959"/>
                </a:solidFill>
              </a:rPr>
              <a:pPr>
                <a:defRPr/>
              </a:pPr>
              <a:t>‹#›</a:t>
            </a:fld>
            <a:endParaRPr lang="en-US" dirty="0">
              <a:solidFill>
                <a:srgbClr val="595959"/>
              </a:solidFill>
            </a:endParaRPr>
          </a:p>
        </p:txBody>
      </p:sp>
    </p:spTree>
    <p:extLst>
      <p:ext uri="{BB962C8B-B14F-4D97-AF65-F5344CB8AC3E}">
        <p14:creationId xmlns:p14="http://schemas.microsoft.com/office/powerpoint/2010/main" val="1491416715"/>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pic>
        <p:nvPicPr>
          <p:cNvPr id="16" name="Picture 15"/>
          <p:cNvPicPr>
            <a:picLocks/>
          </p:cNvPicPr>
          <p:nvPr userDrawn="1"/>
        </p:nvPicPr>
        <p:blipFill>
          <a:blip r:embed="rId2">
            <a:extLst>
              <a:ext uri="{28A0092B-C50C-407E-A947-70E740481C1C}">
                <a14:useLocalDpi xmlns:a14="http://schemas.microsoft.com/office/drawing/2010/main"/>
              </a:ext>
            </a:extLst>
          </a:blip>
          <a:stretch>
            <a:fillRect/>
          </a:stretch>
        </p:blipFill>
        <p:spPr>
          <a:xfrm>
            <a:off x="0" y="2173444"/>
            <a:ext cx="9144089" cy="2404872"/>
          </a:xfrm>
          <a:prstGeom prst="rect">
            <a:avLst/>
          </a:prstGeom>
        </p:spPr>
      </p:pic>
      <p:pic>
        <p:nvPicPr>
          <p:cNvPr id="13" name="Picture 12"/>
          <p:cNvPicPr>
            <a:picLocks/>
          </p:cNvPicPr>
          <p:nvPr userDrawn="1"/>
        </p:nvPicPr>
        <p:blipFill>
          <a:blip r:embed="rId3">
            <a:extLst>
              <a:ext uri="{28A0092B-C50C-407E-A947-70E740481C1C}">
                <a14:useLocalDpi xmlns:a14="http://schemas.microsoft.com/office/drawing/2010/main"/>
              </a:ext>
            </a:extLst>
          </a:blip>
          <a:stretch>
            <a:fillRect/>
          </a:stretch>
        </p:blipFill>
        <p:spPr>
          <a:xfrm>
            <a:off x="-3011" y="2173444"/>
            <a:ext cx="9144095" cy="2404872"/>
          </a:xfrm>
          <a:prstGeom prst="rect">
            <a:avLst/>
          </a:prstGeom>
        </p:spPr>
      </p:pic>
      <p:sp>
        <p:nvSpPr>
          <p:cNvPr id="10" name="Title 1"/>
          <p:cNvSpPr>
            <a:spLocks noGrp="1"/>
          </p:cNvSpPr>
          <p:nvPr>
            <p:ph type="ctrTitle" hasCustomPrompt="1"/>
          </p:nvPr>
        </p:nvSpPr>
        <p:spPr>
          <a:xfrm>
            <a:off x="513293" y="2854838"/>
            <a:ext cx="4250435"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4250434"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4"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19" name="Picture 6" descr="C:\Users\victor.melniciuc\Desktop\==Work\MCS BOM\ppt\JPEGs (ready)\MYM.png"/>
          <p:cNvPicPr>
            <a:picLocks noChangeAspect="1" noChangeArrowheads="1"/>
          </p:cNvPicPr>
          <p:nvPr userDrawn="1"/>
        </p:nvPicPr>
        <p:blipFill>
          <a:blip r:embed="rId4" cstate="screen">
            <a:extLst>
              <a:ext uri="{28A0092B-C50C-407E-A947-70E740481C1C}">
                <a14:useLocalDpi xmlns:a14="http://schemas.microsoft.com/office/drawing/2010/main"/>
              </a:ext>
            </a:extLst>
          </a:blip>
          <a:stretch>
            <a:fillRect/>
          </a:stretch>
        </p:blipFill>
        <p:spPr bwMode="auto">
          <a:xfrm>
            <a:off x="6783029" y="6484564"/>
            <a:ext cx="2025039" cy="141819"/>
          </a:xfrm>
          <a:prstGeom prst="rect">
            <a:avLst/>
          </a:prstGeom>
          <a:noFill/>
          <a:ln>
            <a:noFill/>
          </a:ln>
        </p:spPr>
      </p:pic>
      <p:pic>
        <p:nvPicPr>
          <p:cNvPr id="17" name="Picture 1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318334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Page (All Up)">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a:ext>
            </a:extLst>
          </a:blip>
          <a:stretch>
            <a:fillRect/>
          </a:stretch>
        </p:blipFill>
        <p:spPr>
          <a:xfrm>
            <a:off x="-3011" y="2173444"/>
            <a:ext cx="9144095" cy="2404872"/>
          </a:xfrm>
          <a:prstGeom prst="rect">
            <a:avLst/>
          </a:prstGeom>
        </p:spPr>
      </p:pic>
      <p:pic>
        <p:nvPicPr>
          <p:cNvPr id="13" name="Picture 12"/>
          <p:cNvPicPr>
            <a:picLocks/>
          </p:cNvPicPr>
          <p:nvPr userDrawn="1"/>
        </p:nvPicPr>
        <p:blipFill>
          <a:blip r:embed="rId3">
            <a:extLst>
              <a:ext uri="{28A0092B-C50C-407E-A947-70E740481C1C}">
                <a14:useLocalDpi xmlns:a14="http://schemas.microsoft.com/office/drawing/2010/main"/>
              </a:ext>
            </a:extLst>
          </a:blip>
          <a:stretch>
            <a:fillRect/>
          </a:stretch>
        </p:blipFill>
        <p:spPr>
          <a:xfrm>
            <a:off x="-3011" y="2173444"/>
            <a:ext cx="9144095" cy="2404872"/>
          </a:xfrm>
          <a:prstGeom prst="rect">
            <a:avLst/>
          </a:prstGeom>
        </p:spPr>
      </p:pic>
      <p:sp>
        <p:nvSpPr>
          <p:cNvPr id="10" name="Title 1"/>
          <p:cNvSpPr>
            <a:spLocks noGrp="1"/>
          </p:cNvSpPr>
          <p:nvPr>
            <p:ph type="ctrTitle" hasCustomPrompt="1"/>
          </p:nvPr>
        </p:nvSpPr>
        <p:spPr>
          <a:xfrm>
            <a:off x="513293" y="2854838"/>
            <a:ext cx="7996526"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7996524"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9" name="Picture 6" descr="C:\Users\victor.melniciuc\Desktop\==Work\MCS BOM\ppt\JPEGs (ready)\MYM.png"/>
          <p:cNvPicPr>
            <a:picLocks noChangeAspect="1" noChangeArrowheads="1"/>
          </p:cNvPicPr>
          <p:nvPr userDrawn="1"/>
        </p:nvPicPr>
        <p:blipFill>
          <a:blip r:embed="rId4" cstate="screen">
            <a:extLst>
              <a:ext uri="{28A0092B-C50C-407E-A947-70E740481C1C}">
                <a14:useLocalDpi xmlns:a14="http://schemas.microsoft.com/office/drawing/2010/main"/>
              </a:ext>
            </a:extLst>
          </a:blip>
          <a:stretch>
            <a:fillRect/>
          </a:stretch>
        </p:blipFill>
        <p:spPr bwMode="auto">
          <a:xfrm>
            <a:off x="6783029" y="6484564"/>
            <a:ext cx="2025039" cy="141819"/>
          </a:xfrm>
          <a:prstGeom prst="rect">
            <a:avLst/>
          </a:prstGeom>
          <a:noFill/>
          <a:ln>
            <a:noFill/>
          </a:ln>
        </p:spPr>
      </p:pic>
      <p:sp>
        <p:nvSpPr>
          <p:cNvPr id="15"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17"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1" name="Picture 2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400983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Page (Strategy A)">
    <p:spTree>
      <p:nvGrpSpPr>
        <p:cNvPr id="1" name=""/>
        <p:cNvGrpSpPr/>
        <p:nvPr/>
      </p:nvGrpSpPr>
      <p:grpSpPr>
        <a:xfrm>
          <a:off x="0" y="0"/>
          <a:ext cx="0" cy="0"/>
          <a:chOff x="0" y="0"/>
          <a:chExt cx="0" cy="0"/>
        </a:xfrm>
      </p:grpSpPr>
      <p:pic>
        <p:nvPicPr>
          <p:cNvPr id="15" name="Picture 14"/>
          <p:cNvPicPr preferRelativeResize="0">
            <a:picLocks/>
          </p:cNvPicPr>
          <p:nvPr userDrawn="1"/>
        </p:nvPicPr>
        <p:blipFill>
          <a:blip r:embed="rId2">
            <a:extLst>
              <a:ext uri="{28A0092B-C50C-407E-A947-70E740481C1C}">
                <a14:useLocalDpi xmlns:a14="http://schemas.microsoft.com/office/drawing/2010/main"/>
              </a:ext>
            </a:extLst>
          </a:blip>
          <a:stretch>
            <a:fillRect/>
          </a:stretch>
        </p:blipFill>
        <p:spPr>
          <a:xfrm>
            <a:off x="0" y="2173444"/>
            <a:ext cx="9144000" cy="2404872"/>
          </a:xfrm>
          <a:prstGeom prst="rect">
            <a:avLst/>
          </a:prstGeom>
        </p:spPr>
      </p:pic>
      <p:pic>
        <p:nvPicPr>
          <p:cNvPr id="16" name="Picture 15"/>
          <p:cNvPicPr preferRelativeResize="0">
            <a:picLocks/>
          </p:cNvPicPr>
          <p:nvPr userDrawn="1"/>
        </p:nvPicPr>
        <p:blipFill>
          <a:blip r:embed="rId3">
            <a:extLst>
              <a:ext uri="{28A0092B-C50C-407E-A947-70E740481C1C}">
                <a14:useLocalDpi xmlns:a14="http://schemas.microsoft.com/office/drawing/2010/main"/>
              </a:ext>
            </a:extLst>
          </a:blip>
          <a:stretch>
            <a:fillRect/>
          </a:stretch>
        </p:blipFill>
        <p:spPr>
          <a:xfrm>
            <a:off x="1" y="2173444"/>
            <a:ext cx="9144000" cy="2404872"/>
          </a:xfrm>
          <a:prstGeom prst="rect">
            <a:avLst/>
          </a:prstGeom>
        </p:spPr>
      </p:pic>
      <p:sp>
        <p:nvSpPr>
          <p:cNvPr id="10" name="Title 1"/>
          <p:cNvSpPr>
            <a:spLocks noGrp="1"/>
          </p:cNvSpPr>
          <p:nvPr>
            <p:ph type="ctrTitle" hasCustomPrompt="1"/>
          </p:nvPr>
        </p:nvSpPr>
        <p:spPr>
          <a:xfrm>
            <a:off x="513293" y="2854838"/>
            <a:ext cx="7996526"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7996524"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9" name="Picture 6" descr="C:\Users\victor.melniciuc\Desktop\==Work\MCS BOM\ppt\JPEGs (ready)\MYM.png"/>
          <p:cNvPicPr>
            <a:picLocks noChangeAspect="1" noChangeArrowheads="1"/>
          </p:cNvPicPr>
          <p:nvPr userDrawn="1"/>
        </p:nvPicPr>
        <p:blipFill>
          <a:blip r:embed="rId4" cstate="screen">
            <a:extLst>
              <a:ext uri="{28A0092B-C50C-407E-A947-70E740481C1C}">
                <a14:useLocalDpi xmlns:a14="http://schemas.microsoft.com/office/drawing/2010/main"/>
              </a:ext>
            </a:extLst>
          </a:blip>
          <a:stretch>
            <a:fillRect/>
          </a:stretch>
        </p:blipFill>
        <p:spPr bwMode="auto">
          <a:xfrm>
            <a:off x="6783029" y="6484564"/>
            <a:ext cx="2025039" cy="141819"/>
          </a:xfrm>
          <a:prstGeom prst="rect">
            <a:avLst/>
          </a:prstGeom>
          <a:noFill/>
          <a:ln>
            <a:noFill/>
          </a:ln>
        </p:spPr>
      </p:pic>
      <p:sp>
        <p:nvSpPr>
          <p:cNvPr id="17"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20"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4" name="Picture 23"/>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243217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Strategy B)">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a:ext>
            </a:extLst>
          </a:blip>
          <a:stretch>
            <a:fillRect/>
          </a:stretch>
        </p:blipFill>
        <p:spPr>
          <a:xfrm>
            <a:off x="0" y="2173444"/>
            <a:ext cx="9144000" cy="2404872"/>
          </a:xfrm>
          <a:prstGeom prst="rect">
            <a:avLst/>
          </a:prstGeom>
        </p:spPr>
      </p:pic>
      <p:pic>
        <p:nvPicPr>
          <p:cNvPr id="16" name="Picture 15"/>
          <p:cNvPicPr preferRelativeResize="0">
            <a:picLocks/>
          </p:cNvPicPr>
          <p:nvPr userDrawn="1"/>
        </p:nvPicPr>
        <p:blipFill>
          <a:blip r:embed="rId3">
            <a:extLst>
              <a:ext uri="{28A0092B-C50C-407E-A947-70E740481C1C}">
                <a14:useLocalDpi xmlns:a14="http://schemas.microsoft.com/office/drawing/2010/main"/>
              </a:ext>
            </a:extLst>
          </a:blip>
          <a:stretch>
            <a:fillRect/>
          </a:stretch>
        </p:blipFill>
        <p:spPr>
          <a:xfrm>
            <a:off x="1" y="2173444"/>
            <a:ext cx="9144000" cy="2404872"/>
          </a:xfrm>
          <a:prstGeom prst="rect">
            <a:avLst/>
          </a:prstGeom>
        </p:spPr>
      </p:pic>
      <p:sp>
        <p:nvSpPr>
          <p:cNvPr id="10" name="Title 1"/>
          <p:cNvSpPr>
            <a:spLocks noGrp="1"/>
          </p:cNvSpPr>
          <p:nvPr>
            <p:ph type="ctrTitle" hasCustomPrompt="1"/>
          </p:nvPr>
        </p:nvSpPr>
        <p:spPr>
          <a:xfrm>
            <a:off x="513293" y="2854838"/>
            <a:ext cx="7996526" cy="555626"/>
          </a:xfrm>
        </p:spPr>
        <p:txBody>
          <a:bodyPr anchor="b" anchorCtr="0">
            <a:noAutofit/>
          </a:bodyPr>
          <a:lstStyle>
            <a:lvl1pPr algn="l">
              <a:lnSpc>
                <a:spcPts val="3800"/>
              </a:lnSpc>
              <a:defRPr sz="3600" spc="0" baseline="0">
                <a:solidFill>
                  <a:srgbClr val="000000"/>
                </a:solidFill>
                <a:latin typeface="Segoe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7996524" cy="655320"/>
          </a:xfrm>
        </p:spPr>
        <p:txBody>
          <a:bodyPr>
            <a:normAutofit/>
          </a:bodyPr>
          <a:lstStyle>
            <a:lvl1pPr marL="27432" indent="0" algn="l">
              <a:buNone/>
              <a:defRPr sz="1600">
                <a:solidFill>
                  <a:srgbClr val="000000"/>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9" name="Picture 6" descr="C:\Users\victor.melniciuc\Desktop\==Work\MCS BOM\ppt\JPEGs (ready)\MYM.png"/>
          <p:cNvPicPr>
            <a:picLocks noChangeAspect="1" noChangeArrowheads="1"/>
          </p:cNvPicPr>
          <p:nvPr userDrawn="1"/>
        </p:nvPicPr>
        <p:blipFill>
          <a:blip r:embed="rId4" cstate="screen">
            <a:extLst>
              <a:ext uri="{28A0092B-C50C-407E-A947-70E740481C1C}">
                <a14:useLocalDpi xmlns:a14="http://schemas.microsoft.com/office/drawing/2010/main"/>
              </a:ext>
            </a:extLst>
          </a:blip>
          <a:stretch>
            <a:fillRect/>
          </a:stretch>
        </p:blipFill>
        <p:spPr bwMode="auto">
          <a:xfrm>
            <a:off x="6783029" y="6484564"/>
            <a:ext cx="2025039" cy="141819"/>
          </a:xfrm>
          <a:prstGeom prst="rect">
            <a:avLst/>
          </a:prstGeom>
          <a:noFill/>
          <a:ln>
            <a:noFill/>
          </a:ln>
        </p:spPr>
      </p:pic>
      <p:sp>
        <p:nvSpPr>
          <p:cNvPr id="17"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20"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1" name="Picture 2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404297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age (Strategy B)">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a:ext>
            </a:extLst>
          </a:blip>
          <a:stretch>
            <a:fillRect/>
          </a:stretch>
        </p:blipFill>
        <p:spPr>
          <a:xfrm>
            <a:off x="0" y="2173444"/>
            <a:ext cx="9144000" cy="2404872"/>
          </a:xfrm>
          <a:prstGeom prst="rect">
            <a:avLst/>
          </a:prstGeom>
        </p:spPr>
      </p:pic>
      <p:pic>
        <p:nvPicPr>
          <p:cNvPr id="16" name="Picture 15"/>
          <p:cNvPicPr preferRelativeResize="0">
            <a:picLocks/>
          </p:cNvPicPr>
          <p:nvPr userDrawn="1"/>
        </p:nvPicPr>
        <p:blipFill>
          <a:blip r:embed="rId3">
            <a:extLst>
              <a:ext uri="{28A0092B-C50C-407E-A947-70E740481C1C}">
                <a14:useLocalDpi xmlns:a14="http://schemas.microsoft.com/office/drawing/2010/main"/>
              </a:ext>
            </a:extLst>
          </a:blip>
          <a:stretch>
            <a:fillRect/>
          </a:stretch>
        </p:blipFill>
        <p:spPr>
          <a:xfrm>
            <a:off x="1" y="2173444"/>
            <a:ext cx="9144000" cy="2404872"/>
          </a:xfrm>
          <a:prstGeom prst="rect">
            <a:avLst/>
          </a:prstGeom>
        </p:spPr>
      </p:pic>
      <p:sp>
        <p:nvSpPr>
          <p:cNvPr id="10" name="Title 1"/>
          <p:cNvSpPr>
            <a:spLocks noGrp="1"/>
          </p:cNvSpPr>
          <p:nvPr>
            <p:ph type="ctrTitle" hasCustomPrompt="1"/>
          </p:nvPr>
        </p:nvSpPr>
        <p:spPr>
          <a:xfrm>
            <a:off x="513293" y="2854838"/>
            <a:ext cx="7996526" cy="555626"/>
          </a:xfrm>
        </p:spPr>
        <p:txBody>
          <a:bodyPr anchor="b" anchorCtr="0">
            <a:noAutofit/>
          </a:bodyPr>
          <a:lstStyle>
            <a:lvl1pPr algn="l">
              <a:lnSpc>
                <a:spcPts val="3800"/>
              </a:lnSpc>
              <a:defRPr sz="3600" spc="0" baseline="0">
                <a:solidFill>
                  <a:srgbClr val="000000"/>
                </a:solidFill>
                <a:latin typeface="Segoe Light" pitchFamily="34" charset="0"/>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513294" y="3546203"/>
            <a:ext cx="7996524" cy="655320"/>
          </a:xfrm>
        </p:spPr>
        <p:txBody>
          <a:bodyPr>
            <a:normAutofit/>
          </a:bodyPr>
          <a:lstStyle>
            <a:lvl1pPr marL="27432" indent="0" algn="l">
              <a:buNone/>
              <a:defRPr sz="1600">
                <a:solidFill>
                  <a:srgbClr val="000000"/>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9" name="Picture 6" descr="C:\Users\victor.melniciuc\Desktop\==Work\MCS BOM\ppt\JPEGs (ready)\MYM.png"/>
          <p:cNvPicPr>
            <a:picLocks noChangeAspect="1" noChangeArrowheads="1"/>
          </p:cNvPicPr>
          <p:nvPr userDrawn="1"/>
        </p:nvPicPr>
        <p:blipFill>
          <a:blip r:embed="rId4" cstate="screen">
            <a:extLst>
              <a:ext uri="{28A0092B-C50C-407E-A947-70E740481C1C}">
                <a14:useLocalDpi xmlns:a14="http://schemas.microsoft.com/office/drawing/2010/main"/>
              </a:ext>
            </a:extLst>
          </a:blip>
          <a:stretch>
            <a:fillRect/>
          </a:stretch>
        </p:blipFill>
        <p:spPr bwMode="auto">
          <a:xfrm>
            <a:off x="6783029" y="6484564"/>
            <a:ext cx="2025039" cy="141819"/>
          </a:xfrm>
          <a:prstGeom prst="rect">
            <a:avLst/>
          </a:prstGeom>
          <a:noFill/>
          <a:ln>
            <a:noFill/>
          </a:ln>
        </p:spPr>
      </p:pic>
      <p:sp>
        <p:nvSpPr>
          <p:cNvPr id="17" name="Text Placeholder 6"/>
          <p:cNvSpPr>
            <a:spLocks noGrp="1"/>
          </p:cNvSpPr>
          <p:nvPr>
            <p:ph type="body" sz="quarter" idx="10" hasCustomPrompt="1"/>
          </p:nvPr>
        </p:nvSpPr>
        <p:spPr>
          <a:xfrm>
            <a:off x="513293" y="4828870"/>
            <a:ext cx="7996525"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Click to insert Presenter’s Name, Title</a:t>
            </a:r>
          </a:p>
        </p:txBody>
      </p:sp>
      <p:sp>
        <p:nvSpPr>
          <p:cNvPr id="20" name="Text Placeholder 6"/>
          <p:cNvSpPr>
            <a:spLocks noGrp="1"/>
          </p:cNvSpPr>
          <p:nvPr>
            <p:ph type="body" sz="quarter" idx="11" hasCustomPrompt="1"/>
          </p:nvPr>
        </p:nvSpPr>
        <p:spPr>
          <a:xfrm>
            <a:off x="513293" y="5115206"/>
            <a:ext cx="7996525"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smtClean="0"/>
              <a:t>Date of Presentation</a:t>
            </a:r>
          </a:p>
        </p:txBody>
      </p:sp>
      <p:pic>
        <p:nvPicPr>
          <p:cNvPr id="21" name="Picture 2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189966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Architectur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915761" y="6344457"/>
            <a:ext cx="1886441" cy="176104"/>
          </a:xfrm>
          <a:prstGeom prst="rect">
            <a:avLst/>
          </a:prstGeom>
          <a:noFill/>
        </p:spPr>
      </p:pic>
      <p:pic>
        <p:nvPicPr>
          <p:cNvPr id="9" name="Picture 3" descr="C:\Users\victor.melniciuc\Desktop\==Work\MCS BOM\assets\FAN200805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743494" y="1005278"/>
            <a:ext cx="4398919" cy="5852722"/>
          </a:xfrm>
          <a:prstGeom prst="rect">
            <a:avLst/>
          </a:prstGeom>
          <a:noFill/>
          <a:ln>
            <a:noFill/>
          </a:ln>
        </p:spPr>
      </p:pic>
      <p:sp>
        <p:nvSpPr>
          <p:cNvPr id="10" name="Rectangle 9"/>
          <p:cNvSpPr/>
          <p:nvPr userDrawn="1"/>
        </p:nvSpPr>
        <p:spPr bwMode="auto">
          <a:xfrm>
            <a:off x="4743494" y="0"/>
            <a:ext cx="2858244"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Rectangle 2"/>
          <p:cNvSpPr/>
          <p:nvPr userDrawn="1"/>
        </p:nvSpPr>
        <p:spPr bwMode="auto">
          <a:xfrm>
            <a:off x="0" y="1005278"/>
            <a:ext cx="9144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6"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smtClean="0"/>
              <a:t>Agenda</a:t>
            </a:r>
            <a:endParaRPr lang="en-US" dirty="0"/>
          </a:p>
        </p:txBody>
      </p:sp>
      <p:sp>
        <p:nvSpPr>
          <p:cNvPr id="11"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32987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Architecture 2)">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915761" y="6344457"/>
            <a:ext cx="1886441" cy="176104"/>
          </a:xfrm>
          <a:prstGeom prst="rect">
            <a:avLst/>
          </a:prstGeom>
          <a:noFill/>
        </p:spPr>
      </p:pic>
      <p:pic>
        <p:nvPicPr>
          <p:cNvPr id="9" name="Picture 3"/>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743494" y="1005278"/>
            <a:ext cx="4400506" cy="5852722"/>
          </a:xfrm>
          <a:prstGeom prst="rect">
            <a:avLst/>
          </a:prstGeom>
          <a:noFill/>
          <a:ln>
            <a:noFill/>
          </a:ln>
        </p:spPr>
      </p:pic>
      <p:sp>
        <p:nvSpPr>
          <p:cNvPr id="10" name="Rectangle 9"/>
          <p:cNvSpPr/>
          <p:nvPr userDrawn="1"/>
        </p:nvSpPr>
        <p:spPr bwMode="auto">
          <a:xfrm>
            <a:off x="4743494" y="0"/>
            <a:ext cx="2858244"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Rectangle 2"/>
          <p:cNvSpPr/>
          <p:nvPr userDrawn="1"/>
        </p:nvSpPr>
        <p:spPr bwMode="auto">
          <a:xfrm>
            <a:off x="0" y="1005278"/>
            <a:ext cx="9144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5"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smtClean="0"/>
              <a:t>Agenda</a:t>
            </a:r>
            <a:endParaRPr lang="en-US" dirty="0"/>
          </a:p>
        </p:txBody>
      </p:sp>
      <p:sp>
        <p:nvSpPr>
          <p:cNvPr id="11"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3" name="Picture 12"/>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292101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genda (Peopl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915761" y="6344457"/>
            <a:ext cx="1886441" cy="176104"/>
          </a:xfrm>
          <a:prstGeom prst="rect">
            <a:avLst/>
          </a:prstGeom>
          <a:noFill/>
        </p:spPr>
      </p:pic>
      <p:pic>
        <p:nvPicPr>
          <p:cNvPr id="9" name="Picture 3"/>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748405" y="1003300"/>
            <a:ext cx="4395595" cy="5854700"/>
          </a:xfrm>
          <a:prstGeom prst="rect">
            <a:avLst/>
          </a:prstGeom>
          <a:noFill/>
          <a:ln>
            <a:noFill/>
          </a:ln>
        </p:spPr>
      </p:pic>
      <p:sp>
        <p:nvSpPr>
          <p:cNvPr id="10" name="Rectangle 9"/>
          <p:cNvSpPr/>
          <p:nvPr userDrawn="1"/>
        </p:nvSpPr>
        <p:spPr bwMode="auto">
          <a:xfrm>
            <a:off x="4743494" y="0"/>
            <a:ext cx="2858244"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Rectangle 2"/>
          <p:cNvSpPr/>
          <p:nvPr userDrawn="1"/>
        </p:nvSpPr>
        <p:spPr bwMode="auto">
          <a:xfrm>
            <a:off x="0" y="1005278"/>
            <a:ext cx="9144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5"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smtClean="0"/>
              <a:t>Agenda</a:t>
            </a:r>
            <a:endParaRPr lang="en-US" dirty="0"/>
          </a:p>
        </p:txBody>
      </p:sp>
      <p:sp>
        <p:nvSpPr>
          <p:cNvPr id="12"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3" name="Picture 12"/>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113094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Page (White)">
    <p:spTree>
      <p:nvGrpSpPr>
        <p:cNvPr id="1" name=""/>
        <p:cNvGrpSpPr/>
        <p:nvPr/>
      </p:nvGrpSpPr>
      <p:grpSpPr>
        <a:xfrm>
          <a:off x="0" y="0"/>
          <a:ext cx="0" cy="0"/>
          <a:chOff x="0" y="0"/>
          <a:chExt cx="0" cy="0"/>
        </a:xfrm>
      </p:grpSpPr>
      <p:sp>
        <p:nvSpPr>
          <p:cNvPr id="19" name="Content Placeholder 2"/>
          <p:cNvSpPr>
            <a:spLocks noGrp="1"/>
          </p:cNvSpPr>
          <p:nvPr>
            <p:ph idx="15"/>
          </p:nvPr>
        </p:nvSpPr>
        <p:spPr>
          <a:xfrm>
            <a:off x="648742" y="1463040"/>
            <a:ext cx="7924800" cy="1384995"/>
          </a:xfrm>
        </p:spPr>
        <p:txBody>
          <a:bodyPr/>
          <a:lstStyle>
            <a:lvl1pPr marL="274320" indent="-274320">
              <a:buClr>
                <a:srgbClr val="5191CD"/>
              </a:buClr>
              <a:buFontTx/>
              <a:buBlip>
                <a:blip r:embed="rId2"/>
              </a:buBlip>
              <a:defRPr sz="1400">
                <a:solidFill>
                  <a:schemeClr val="tx1"/>
                </a:solidFill>
                <a:latin typeface="+mn-lt"/>
              </a:defRPr>
            </a:lvl1pPr>
            <a:lvl2pPr marL="548640" indent="-274320">
              <a:buClr>
                <a:srgbClr val="5191CD"/>
              </a:buClr>
              <a:buSzPct val="75000"/>
              <a:buFontTx/>
              <a:buBlip>
                <a:blip r:embed="rId2"/>
              </a:buBlip>
              <a:defRPr sz="1400">
                <a:solidFill>
                  <a:schemeClr val="tx1"/>
                </a:solidFill>
                <a:latin typeface="+mn-lt"/>
              </a:defRPr>
            </a:lvl2pPr>
            <a:lvl3pPr marL="822960" indent="-274320">
              <a:buClr>
                <a:srgbClr val="5191CD"/>
              </a:buClr>
              <a:buFont typeface="Segoe" charset="0"/>
              <a:buChar char="–"/>
              <a:defRPr sz="1400">
                <a:solidFill>
                  <a:schemeClr val="tx1"/>
                </a:solidFill>
                <a:latin typeface="+mn-lt"/>
              </a:defRPr>
            </a:lvl3pPr>
            <a:lvl4pPr marL="1097280" indent="-274320">
              <a:buClr>
                <a:srgbClr val="5191CD"/>
              </a:buClr>
              <a:buFont typeface="Segoe" charset="0"/>
              <a:buChar char="–"/>
              <a:defRPr sz="1400">
                <a:solidFill>
                  <a:schemeClr val="tx1"/>
                </a:solidFill>
                <a:latin typeface="+mn-lt"/>
              </a:defRPr>
            </a:lvl4pPr>
            <a:lvl5pPr marL="1371600" indent="-274320">
              <a:buClr>
                <a:srgbClr val="5191CD"/>
              </a:buClr>
              <a:buFont typeface="Segoe" charset="0"/>
              <a:buChar char="–"/>
              <a:defRPr sz="14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37394" y="3390900"/>
            <a:ext cx="1669215" cy="76200"/>
          </a:xfrm>
          <a:prstGeom prst="rect">
            <a:avLst/>
          </a:prstGeom>
        </p:spPr>
      </p:pic>
      <p:sp>
        <p:nvSpPr>
          <p:cNvPr id="17" name="TextBox 16"/>
          <p:cNvSpPr txBox="1"/>
          <p:nvPr userDrawn="1"/>
        </p:nvSpPr>
        <p:spPr>
          <a:xfrm>
            <a:off x="4340744" y="6518080"/>
            <a:ext cx="462609" cy="246221"/>
          </a:xfrm>
          <a:prstGeom prst="rect">
            <a:avLst/>
          </a:prstGeom>
          <a:noFill/>
        </p:spPr>
        <p:txBody>
          <a:bodyPr wrap="square" rtlCol="0">
            <a:spAutoFit/>
          </a:bodyPr>
          <a:lstStyle/>
          <a:p>
            <a:pPr algn="ctr"/>
            <a:fld id="{0462CC3E-48DD-4274-8616-D549FD7B2C15}" type="slidenum">
              <a:rPr lang="en-US" sz="1000" smtClean="0">
                <a:solidFill>
                  <a:srgbClr val="000000"/>
                </a:solidFill>
                <a:ea typeface="Verdana" pitchFamily="34" charset="0"/>
                <a:cs typeface="Verdana" pitchFamily="34" charset="0"/>
              </a:rPr>
              <a:pPr algn="ctr"/>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25" name="TextBox 24"/>
          <p:cNvSpPr txBox="1"/>
          <p:nvPr userDrawn="1"/>
        </p:nvSpPr>
        <p:spPr>
          <a:xfrm>
            <a:off x="7336427" y="133321"/>
            <a:ext cx="1502362" cy="230832"/>
          </a:xfrm>
          <a:prstGeom prst="rect">
            <a:avLst/>
          </a:prstGeom>
          <a:noFill/>
        </p:spPr>
        <p:txBody>
          <a:bodyPr wrap="square" rtlCol="0">
            <a:spAutoFit/>
          </a:bodyPr>
          <a:lstStyle/>
          <a:p>
            <a:pPr algn="r"/>
            <a:r>
              <a:rPr lang="en-US" sz="900" dirty="0" smtClean="0">
                <a:solidFill>
                  <a:srgbClr val="595959"/>
                </a:solidFill>
                <a:ea typeface="Verdana" pitchFamily="34" charset="0"/>
                <a:cs typeface="Verdana" pitchFamily="34" charset="0"/>
              </a:rPr>
              <a:t>Microsoft Confidential</a:t>
            </a:r>
            <a:endParaRPr lang="en-US" sz="900" dirty="0">
              <a:solidFill>
                <a:srgbClr val="595959"/>
              </a:solidFill>
              <a:ea typeface="Verdana" pitchFamily="34" charset="0"/>
              <a:cs typeface="Verdana" pitchFamily="34" charset="0"/>
            </a:endParaRPr>
          </a:p>
        </p:txBody>
      </p:sp>
      <p:pic>
        <p:nvPicPr>
          <p:cNvPr id="27" name="Picture 26"/>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366908" y="6506788"/>
            <a:ext cx="1371597" cy="228133"/>
          </a:xfrm>
          <a:prstGeom prst="rect">
            <a:avLst/>
          </a:prstGeom>
        </p:spPr>
      </p:pic>
      <p:sp>
        <p:nvSpPr>
          <p:cNvPr id="30" name="Title 1"/>
          <p:cNvSpPr>
            <a:spLocks noGrp="1"/>
          </p:cNvSpPr>
          <p:nvPr>
            <p:ph type="title" hasCustomPrompt="1"/>
          </p:nvPr>
        </p:nvSpPr>
        <p:spPr>
          <a:xfrm>
            <a:off x="389436" y="360402"/>
            <a:ext cx="8363938" cy="509171"/>
          </a:xfrm>
        </p:spPr>
        <p:txBody>
          <a:bodyPr anchor="t"/>
          <a:lstStyle>
            <a:lvl1pPr>
              <a:defRPr sz="3200" b="0">
                <a:solidFill>
                  <a:schemeClr val="tx1"/>
                </a:solidFill>
                <a:latin typeface="+mj-lt"/>
              </a:defRPr>
            </a:lvl1pPr>
          </a:lstStyle>
          <a:p>
            <a:r>
              <a:rPr lang="en-US" dirty="0" smtClean="0"/>
              <a:t>Click to edit Master title style </a:t>
            </a:r>
            <a:endParaRPr lang="en-US" dirty="0"/>
          </a:p>
        </p:txBody>
      </p:sp>
      <p:sp>
        <p:nvSpPr>
          <p:cNvPr id="31"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9499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Page (White)_Emp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737394" y="3390900"/>
            <a:ext cx="1669215" cy="76200"/>
          </a:xfrm>
          <a:prstGeom prst="rect">
            <a:avLst/>
          </a:prstGeom>
        </p:spPr>
      </p:pic>
      <p:sp>
        <p:nvSpPr>
          <p:cNvPr id="16" name="TextBox 15"/>
          <p:cNvSpPr txBox="1"/>
          <p:nvPr userDrawn="1"/>
        </p:nvSpPr>
        <p:spPr>
          <a:xfrm>
            <a:off x="4340744" y="6518080"/>
            <a:ext cx="462609" cy="246221"/>
          </a:xfrm>
          <a:prstGeom prst="rect">
            <a:avLst/>
          </a:prstGeom>
          <a:noFill/>
        </p:spPr>
        <p:txBody>
          <a:bodyPr wrap="square" rtlCol="0">
            <a:spAutoFit/>
          </a:bodyPr>
          <a:lstStyle/>
          <a:p>
            <a:pPr algn="ctr"/>
            <a:fld id="{0462CC3E-48DD-4274-8616-D549FD7B2C15}" type="slidenum">
              <a:rPr lang="en-US" sz="1000" smtClean="0">
                <a:solidFill>
                  <a:srgbClr val="000000"/>
                </a:solidFill>
                <a:ea typeface="Verdana" pitchFamily="34" charset="0"/>
                <a:cs typeface="Verdana" pitchFamily="34" charset="0"/>
              </a:rPr>
              <a:pPr algn="ctr"/>
              <a:t>‹#›</a:t>
            </a:fld>
            <a:endParaRPr lang="en-US" sz="1000" dirty="0">
              <a:solidFill>
                <a:srgbClr val="000000"/>
              </a:solidFill>
              <a:ea typeface="Verdana" pitchFamily="34" charset="0"/>
              <a:cs typeface="Verdana" pitchFamily="34" charset="0"/>
            </a:endParaRP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13" name="TextBox 12"/>
          <p:cNvSpPr txBox="1"/>
          <p:nvPr userDrawn="1"/>
        </p:nvSpPr>
        <p:spPr>
          <a:xfrm>
            <a:off x="7336427" y="133321"/>
            <a:ext cx="1502362" cy="230832"/>
          </a:xfrm>
          <a:prstGeom prst="rect">
            <a:avLst/>
          </a:prstGeom>
          <a:noFill/>
        </p:spPr>
        <p:txBody>
          <a:bodyPr wrap="square" rtlCol="0">
            <a:spAutoFit/>
          </a:bodyPr>
          <a:lstStyle/>
          <a:p>
            <a:pPr algn="r"/>
            <a:r>
              <a:rPr lang="en-US" sz="900" dirty="0" smtClean="0">
                <a:solidFill>
                  <a:srgbClr val="595959"/>
                </a:solidFill>
                <a:ea typeface="Verdana" pitchFamily="34" charset="0"/>
                <a:cs typeface="Verdana" pitchFamily="34" charset="0"/>
              </a:rPr>
              <a:t>Microsoft Confidential</a:t>
            </a:r>
            <a:endParaRPr lang="en-US" sz="900" dirty="0">
              <a:solidFill>
                <a:srgbClr val="595959"/>
              </a:solidFill>
              <a:ea typeface="Verdana" pitchFamily="34" charset="0"/>
              <a:cs typeface="Verdana" pitchFamily="34" charset="0"/>
            </a:endParaRPr>
          </a:p>
        </p:txBody>
      </p:sp>
      <p:pic>
        <p:nvPicPr>
          <p:cNvPr id="14" name="Picture 13"/>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366908" y="6506788"/>
            <a:ext cx="1371597" cy="228133"/>
          </a:xfrm>
          <a:prstGeom prst="rect">
            <a:avLst/>
          </a:prstGeom>
        </p:spPr>
      </p:pic>
      <p:sp>
        <p:nvSpPr>
          <p:cNvPr id="15"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itle 1"/>
          <p:cNvSpPr>
            <a:spLocks noGrp="1"/>
          </p:cNvSpPr>
          <p:nvPr>
            <p:ph type="title" hasCustomPrompt="1"/>
          </p:nvPr>
        </p:nvSpPr>
        <p:spPr>
          <a:xfrm>
            <a:off x="389436" y="360402"/>
            <a:ext cx="8363938" cy="509171"/>
          </a:xfrm>
        </p:spPr>
        <p:txBody>
          <a:bodyPr anchor="t"/>
          <a:lstStyle>
            <a:lvl1pPr>
              <a:defRPr sz="3200" b="0">
                <a:solidFill>
                  <a:schemeClr val="tx1"/>
                </a:solidFill>
                <a:latin typeface="+mj-lt"/>
              </a:defRPr>
            </a:lvl1pPr>
          </a:lstStyle>
          <a:p>
            <a:r>
              <a:rPr lang="en-US" dirty="0" smtClean="0"/>
              <a:t>Click to edit Master title style </a:t>
            </a:r>
            <a:endParaRPr lang="en-US" dirty="0"/>
          </a:p>
        </p:txBody>
      </p:sp>
    </p:spTree>
    <p:extLst>
      <p:ext uri="{BB962C8B-B14F-4D97-AF65-F5344CB8AC3E}">
        <p14:creationId xmlns:p14="http://schemas.microsoft.com/office/powerpoint/2010/main" val="166902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Page (Building)">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398963" y="1920905"/>
            <a:ext cx="8745036" cy="4266619"/>
          </a:xfrm>
          <a:prstGeom prst="rect">
            <a:avLst/>
          </a:prstGeom>
          <a:noFill/>
        </p:spPr>
      </p:pic>
      <p:sp>
        <p:nvSpPr>
          <p:cNvPr id="19" name="Content Placeholder 2"/>
          <p:cNvSpPr>
            <a:spLocks noGrp="1"/>
          </p:cNvSpPr>
          <p:nvPr>
            <p:ph idx="15"/>
          </p:nvPr>
        </p:nvSpPr>
        <p:spPr>
          <a:xfrm>
            <a:off x="648742" y="1463040"/>
            <a:ext cx="7924800" cy="1950720"/>
          </a:xfrm>
        </p:spPr>
        <p:txBody>
          <a:bodyPr/>
          <a:lstStyle>
            <a:lvl1pPr marL="274320" indent="-274320">
              <a:buClr>
                <a:srgbClr val="5191CD"/>
              </a:buClr>
              <a:buFontTx/>
              <a:buBlip>
                <a:blip r:embed="rId3"/>
              </a:buBlip>
              <a:defRPr sz="1400">
                <a:solidFill>
                  <a:schemeClr val="tx1"/>
                </a:solidFill>
                <a:latin typeface="+mn-lt"/>
              </a:defRPr>
            </a:lvl1pPr>
            <a:lvl2pPr marL="548640" indent="-274320">
              <a:buClr>
                <a:srgbClr val="5191CD"/>
              </a:buClr>
              <a:buSzPct val="75000"/>
              <a:buFontTx/>
              <a:buBlip>
                <a:blip r:embed="rId3"/>
              </a:buBlip>
              <a:defRPr sz="1400">
                <a:solidFill>
                  <a:schemeClr val="tx1"/>
                </a:solidFill>
                <a:latin typeface="+mn-lt"/>
              </a:defRPr>
            </a:lvl2pPr>
            <a:lvl3pPr marL="822960" indent="-274320">
              <a:buClr>
                <a:srgbClr val="5191CD"/>
              </a:buClr>
              <a:buFont typeface="Segoe" charset="0"/>
              <a:buChar char="–"/>
              <a:defRPr sz="1400">
                <a:solidFill>
                  <a:schemeClr val="tx1"/>
                </a:solidFill>
                <a:latin typeface="+mn-lt"/>
              </a:defRPr>
            </a:lvl3pPr>
            <a:lvl4pPr marL="1097280" indent="-274320">
              <a:buClr>
                <a:srgbClr val="5191CD"/>
              </a:buClr>
              <a:buFont typeface="Segoe" charset="0"/>
              <a:buChar char="–"/>
              <a:defRPr sz="1400">
                <a:solidFill>
                  <a:schemeClr val="tx1"/>
                </a:solidFill>
                <a:latin typeface="+mn-lt"/>
              </a:defRPr>
            </a:lvl4pPr>
            <a:lvl5pPr marL="1371600" indent="-274320">
              <a:buClr>
                <a:srgbClr val="5191CD"/>
              </a:buClr>
              <a:buFont typeface="Segoe" charset="0"/>
              <a:buChar char="–"/>
              <a:defRPr sz="14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sp>
        <p:nvSpPr>
          <p:cNvPr id="17" name="TextBox 16"/>
          <p:cNvSpPr txBox="1"/>
          <p:nvPr userDrawn="1"/>
        </p:nvSpPr>
        <p:spPr>
          <a:xfrm>
            <a:off x="4340744" y="6518080"/>
            <a:ext cx="462609" cy="246221"/>
          </a:xfrm>
          <a:prstGeom prst="rect">
            <a:avLst/>
          </a:prstGeom>
          <a:noFill/>
        </p:spPr>
        <p:txBody>
          <a:bodyPr wrap="square" rtlCol="0">
            <a:spAutoFit/>
          </a:bodyPr>
          <a:lstStyle/>
          <a:p>
            <a:pPr algn="ctr"/>
            <a:fld id="{0462CC3E-48DD-4274-8616-D549FD7B2C15}" type="slidenum">
              <a:rPr lang="en-US" sz="1000" smtClean="0">
                <a:solidFill>
                  <a:srgbClr val="000000"/>
                </a:solidFill>
                <a:ea typeface="Verdana" pitchFamily="34" charset="0"/>
                <a:cs typeface="Verdana" pitchFamily="34" charset="0"/>
              </a:rPr>
              <a:pPr algn="ctr"/>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25" name="TextBox 24"/>
          <p:cNvSpPr txBox="1"/>
          <p:nvPr userDrawn="1"/>
        </p:nvSpPr>
        <p:spPr>
          <a:xfrm>
            <a:off x="7336427" y="133321"/>
            <a:ext cx="1502362" cy="230832"/>
          </a:xfrm>
          <a:prstGeom prst="rect">
            <a:avLst/>
          </a:prstGeom>
          <a:noFill/>
        </p:spPr>
        <p:txBody>
          <a:bodyPr wrap="square" rtlCol="0">
            <a:spAutoFit/>
          </a:bodyPr>
          <a:lstStyle/>
          <a:p>
            <a:pPr algn="r"/>
            <a:r>
              <a:rPr lang="en-US" sz="900" dirty="0" smtClean="0">
                <a:solidFill>
                  <a:srgbClr val="595959"/>
                </a:solidFill>
                <a:ea typeface="Verdana" pitchFamily="34" charset="0"/>
                <a:cs typeface="Verdana" pitchFamily="34" charset="0"/>
              </a:rPr>
              <a:t>Microsoft Confidential</a:t>
            </a:r>
            <a:endParaRPr lang="en-US" sz="900" dirty="0">
              <a:solidFill>
                <a:srgbClr val="595959"/>
              </a:solidFill>
              <a:ea typeface="Verdana" pitchFamily="34" charset="0"/>
              <a:cs typeface="Verdana" pitchFamily="34" charset="0"/>
            </a:endParaRPr>
          </a:p>
        </p:txBody>
      </p:sp>
      <p:pic>
        <p:nvPicPr>
          <p:cNvPr id="27" name="Picture 26"/>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366908" y="6506788"/>
            <a:ext cx="1371597" cy="228133"/>
          </a:xfrm>
          <a:prstGeom prst="rect">
            <a:avLst/>
          </a:prstGeom>
        </p:spPr>
      </p:pic>
      <p:sp>
        <p:nvSpPr>
          <p:cNvPr id="30" name="Title 1"/>
          <p:cNvSpPr>
            <a:spLocks noGrp="1"/>
          </p:cNvSpPr>
          <p:nvPr>
            <p:ph type="title" hasCustomPrompt="1"/>
          </p:nvPr>
        </p:nvSpPr>
        <p:spPr>
          <a:xfrm>
            <a:off x="389436" y="360402"/>
            <a:ext cx="8363938" cy="509171"/>
          </a:xfrm>
        </p:spPr>
        <p:txBody>
          <a:bodyPr anchor="t"/>
          <a:lstStyle>
            <a:lvl1pPr>
              <a:defRPr sz="3200" b="0">
                <a:solidFill>
                  <a:schemeClr val="tx1"/>
                </a:solidFill>
                <a:latin typeface="+mj-lt"/>
              </a:defRPr>
            </a:lvl1pPr>
          </a:lstStyle>
          <a:p>
            <a:r>
              <a:rPr lang="en-US" dirty="0" smtClean="0"/>
              <a:t>Click to edit Master title style </a:t>
            </a:r>
            <a:endParaRPr lang="en-US" dirty="0"/>
          </a:p>
        </p:txBody>
      </p:sp>
      <p:sp>
        <p:nvSpPr>
          <p:cNvPr id="14"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141910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Page (Building) empty">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398963" y="1920905"/>
            <a:ext cx="8745036" cy="4266619"/>
          </a:xfrm>
          <a:prstGeom prst="rect">
            <a:avLst/>
          </a:prstGeom>
          <a:noFill/>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sp>
        <p:nvSpPr>
          <p:cNvPr id="17" name="TextBox 16"/>
          <p:cNvSpPr txBox="1"/>
          <p:nvPr userDrawn="1"/>
        </p:nvSpPr>
        <p:spPr>
          <a:xfrm>
            <a:off x="4340744" y="6518080"/>
            <a:ext cx="462609" cy="246221"/>
          </a:xfrm>
          <a:prstGeom prst="rect">
            <a:avLst/>
          </a:prstGeom>
          <a:noFill/>
        </p:spPr>
        <p:txBody>
          <a:bodyPr wrap="square" rtlCol="0">
            <a:spAutoFit/>
          </a:bodyPr>
          <a:lstStyle/>
          <a:p>
            <a:pPr algn="ctr"/>
            <a:fld id="{0462CC3E-48DD-4274-8616-D549FD7B2C15}" type="slidenum">
              <a:rPr lang="en-US" sz="1000" smtClean="0">
                <a:solidFill>
                  <a:srgbClr val="000000"/>
                </a:solidFill>
                <a:ea typeface="Verdana" pitchFamily="34" charset="0"/>
                <a:cs typeface="Verdana" pitchFamily="34" charset="0"/>
              </a:rPr>
              <a:pPr algn="ctr"/>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25" name="TextBox 24"/>
          <p:cNvSpPr txBox="1"/>
          <p:nvPr userDrawn="1"/>
        </p:nvSpPr>
        <p:spPr>
          <a:xfrm>
            <a:off x="7336427" y="133321"/>
            <a:ext cx="1502362" cy="230832"/>
          </a:xfrm>
          <a:prstGeom prst="rect">
            <a:avLst/>
          </a:prstGeom>
          <a:noFill/>
        </p:spPr>
        <p:txBody>
          <a:bodyPr wrap="square" rtlCol="0">
            <a:spAutoFit/>
          </a:bodyPr>
          <a:lstStyle/>
          <a:p>
            <a:pPr algn="r"/>
            <a:r>
              <a:rPr lang="en-US" sz="900" dirty="0" smtClean="0">
                <a:solidFill>
                  <a:srgbClr val="595959"/>
                </a:solidFill>
                <a:ea typeface="Verdana" pitchFamily="34" charset="0"/>
                <a:cs typeface="Verdana" pitchFamily="34" charset="0"/>
              </a:rPr>
              <a:t>Microsoft Confidential</a:t>
            </a:r>
            <a:endParaRPr lang="en-US" sz="900" dirty="0">
              <a:solidFill>
                <a:srgbClr val="595959"/>
              </a:solidFill>
              <a:ea typeface="Verdana" pitchFamily="34" charset="0"/>
              <a:cs typeface="Verdana" pitchFamily="34" charset="0"/>
            </a:endParaRPr>
          </a:p>
        </p:txBody>
      </p:sp>
      <p:pic>
        <p:nvPicPr>
          <p:cNvPr id="27" name="Picture 2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366908" y="6506788"/>
            <a:ext cx="1371597" cy="228133"/>
          </a:xfrm>
          <a:prstGeom prst="rect">
            <a:avLst/>
          </a:prstGeom>
        </p:spPr>
      </p:pic>
      <p:sp>
        <p:nvSpPr>
          <p:cNvPr id="30" name="Title 1"/>
          <p:cNvSpPr>
            <a:spLocks noGrp="1"/>
          </p:cNvSpPr>
          <p:nvPr>
            <p:ph type="title" hasCustomPrompt="1"/>
          </p:nvPr>
        </p:nvSpPr>
        <p:spPr>
          <a:xfrm>
            <a:off x="389436" y="360402"/>
            <a:ext cx="8363938" cy="509171"/>
          </a:xfrm>
        </p:spPr>
        <p:txBody>
          <a:bodyPr anchor="t"/>
          <a:lstStyle>
            <a:lvl1pPr>
              <a:defRPr sz="3200" b="0">
                <a:solidFill>
                  <a:schemeClr val="tx1"/>
                </a:solidFill>
                <a:latin typeface="+mj-lt"/>
              </a:defRPr>
            </a:lvl1pPr>
          </a:lstStyle>
          <a:p>
            <a:r>
              <a:rPr lang="en-US" dirty="0" smtClean="0"/>
              <a:t>Click to edit Master title style </a:t>
            </a:r>
            <a:endParaRPr lang="en-US" dirty="0"/>
          </a:p>
        </p:txBody>
      </p:sp>
      <p:sp>
        <p:nvSpPr>
          <p:cNvPr id="13"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363722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Page (Blue)">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94" y="858"/>
            <a:ext cx="9144095" cy="6856285"/>
          </a:xfrm>
          <a:prstGeom prst="rect">
            <a:avLst/>
          </a:prstGeom>
        </p:spPr>
      </p:pic>
      <p:sp>
        <p:nvSpPr>
          <p:cNvPr id="13" name="TextBox 12"/>
          <p:cNvSpPr txBox="1"/>
          <p:nvPr userDrawn="1"/>
        </p:nvSpPr>
        <p:spPr>
          <a:xfrm>
            <a:off x="4340744" y="6488700"/>
            <a:ext cx="462609" cy="246221"/>
          </a:xfrm>
          <a:prstGeom prst="rect">
            <a:avLst/>
          </a:prstGeom>
          <a:noFill/>
        </p:spPr>
        <p:txBody>
          <a:bodyPr wrap="square" rtlCol="0">
            <a:spAutoFit/>
          </a:bodyPr>
          <a:lstStyle/>
          <a:p>
            <a:pPr algn="ctr"/>
            <a:fld id="{0462CC3E-48DD-4274-8616-D549FD7B2C15}" type="slidenum">
              <a:rPr lang="en-US" sz="1000" smtClean="0">
                <a:solidFill>
                  <a:srgbClr val="A4D7F4"/>
                </a:solidFill>
                <a:ea typeface="Verdana" pitchFamily="34" charset="0"/>
                <a:cs typeface="Verdana" pitchFamily="34" charset="0"/>
              </a:rPr>
              <a:pPr algn="ctr"/>
              <a:t>‹#›</a:t>
            </a:fld>
            <a:endParaRPr lang="en-US" sz="1000" dirty="0">
              <a:solidFill>
                <a:srgbClr val="A4D7F4"/>
              </a:solidFill>
              <a:ea typeface="Verdana" pitchFamily="34" charset="0"/>
              <a:cs typeface="Verdana" pitchFamily="34" charset="0"/>
            </a:endParaRPr>
          </a:p>
        </p:txBody>
      </p:sp>
      <p:sp>
        <p:nvSpPr>
          <p:cNvPr id="10" name="Content Placeholder 2"/>
          <p:cNvSpPr>
            <a:spLocks noGrp="1"/>
          </p:cNvSpPr>
          <p:nvPr>
            <p:ph idx="1"/>
          </p:nvPr>
        </p:nvSpPr>
        <p:spPr>
          <a:xfrm>
            <a:off x="648742" y="1463040"/>
            <a:ext cx="7924800" cy="1384995"/>
          </a:xfrm>
        </p:spPr>
        <p:txBody>
          <a:bodyPr/>
          <a:lstStyle>
            <a:lvl1pPr marL="274320" indent="-274320">
              <a:buClr>
                <a:srgbClr val="5191CD"/>
              </a:buClr>
              <a:buFontTx/>
              <a:buBlip>
                <a:blip r:embed="rId3"/>
              </a:buBlip>
              <a:defRPr sz="1400">
                <a:solidFill>
                  <a:schemeClr val="bg1"/>
                </a:solidFill>
                <a:latin typeface="+mn-lt"/>
              </a:defRPr>
            </a:lvl1pPr>
            <a:lvl2pPr marL="548640" indent="-274320">
              <a:buClr>
                <a:srgbClr val="5191CD"/>
              </a:buClr>
              <a:buSzPct val="75000"/>
              <a:buFontTx/>
              <a:buBlip>
                <a:blip r:embed="rId3"/>
              </a:buBlip>
              <a:defRPr sz="1400">
                <a:solidFill>
                  <a:schemeClr val="bg1"/>
                </a:solidFill>
                <a:latin typeface="+mn-lt"/>
              </a:defRPr>
            </a:lvl2pPr>
            <a:lvl3pPr marL="822960" indent="-274320">
              <a:buClr>
                <a:srgbClr val="5191CD"/>
              </a:buClr>
              <a:buFont typeface="Segoe" charset="0"/>
              <a:buChar char="–"/>
              <a:defRPr sz="1400">
                <a:solidFill>
                  <a:schemeClr val="bg1"/>
                </a:solidFill>
                <a:latin typeface="+mn-lt"/>
              </a:defRPr>
            </a:lvl3pPr>
            <a:lvl4pPr marL="1097280" indent="-274320">
              <a:buClr>
                <a:srgbClr val="5191CD"/>
              </a:buClr>
              <a:buFont typeface="Segoe" charset="0"/>
              <a:buChar char="–"/>
              <a:defRPr sz="1400">
                <a:solidFill>
                  <a:schemeClr val="bg1"/>
                </a:solidFill>
                <a:latin typeface="+mn-lt"/>
              </a:defRPr>
            </a:lvl4pPr>
            <a:lvl5pPr marL="1371600" indent="-274320">
              <a:buClr>
                <a:srgbClr val="5191CD"/>
              </a:buClr>
              <a:buFont typeface="Segoe" charset="0"/>
              <a:buChar char="–"/>
              <a:defRPr sz="1400">
                <a:solidFill>
                  <a:schemeClr val="bg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19" name="TextBox 18"/>
          <p:cNvSpPr txBox="1"/>
          <p:nvPr userDrawn="1"/>
        </p:nvSpPr>
        <p:spPr>
          <a:xfrm>
            <a:off x="7336427" y="133321"/>
            <a:ext cx="1502362" cy="230832"/>
          </a:xfrm>
          <a:prstGeom prst="rect">
            <a:avLst/>
          </a:prstGeom>
          <a:noFill/>
        </p:spPr>
        <p:txBody>
          <a:bodyPr wrap="square" rtlCol="0">
            <a:spAutoFit/>
          </a:bodyPr>
          <a:lstStyle/>
          <a:p>
            <a:pPr algn="r"/>
            <a:r>
              <a:rPr lang="en-US" sz="900" dirty="0" smtClean="0">
                <a:solidFill>
                  <a:srgbClr val="FFFFFF"/>
                </a:solidFill>
                <a:ea typeface="Verdana" pitchFamily="34" charset="0"/>
                <a:cs typeface="Verdana" pitchFamily="34" charset="0"/>
              </a:rPr>
              <a:t>Microsoft Confidential</a:t>
            </a:r>
            <a:endParaRPr lang="en-US" sz="900" dirty="0">
              <a:solidFill>
                <a:srgbClr val="FFFFFF"/>
              </a:solidFill>
              <a:ea typeface="Verdana" pitchFamily="34" charset="0"/>
              <a:cs typeface="Verdana" pitchFamily="34" charset="0"/>
            </a:endParaRPr>
          </a:p>
        </p:txBody>
      </p:sp>
      <p:pic>
        <p:nvPicPr>
          <p:cNvPr id="20" name="Picture 1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
        <p:nvSpPr>
          <p:cNvPr id="22" name="Title 1"/>
          <p:cNvSpPr>
            <a:spLocks noGrp="1"/>
          </p:cNvSpPr>
          <p:nvPr>
            <p:ph type="title" hasCustomPrompt="1"/>
          </p:nvPr>
        </p:nvSpPr>
        <p:spPr>
          <a:xfrm>
            <a:off x="389436" y="360402"/>
            <a:ext cx="8363938" cy="509171"/>
          </a:xfrm>
        </p:spPr>
        <p:txBody>
          <a:bodyPr anchor="t"/>
          <a:lstStyle>
            <a:lvl1pPr>
              <a:defRPr sz="3200" b="0">
                <a:solidFill>
                  <a:schemeClr val="bg1"/>
                </a:solidFill>
                <a:latin typeface="+mj-lt"/>
              </a:defRPr>
            </a:lvl1pPr>
          </a:lstStyle>
          <a:p>
            <a:r>
              <a:rPr lang="en-US" dirty="0" smtClean="0"/>
              <a:t>Click to edit Master title style </a:t>
            </a:r>
            <a:endParaRPr lang="en-US" dirty="0"/>
          </a:p>
        </p:txBody>
      </p:sp>
      <p:sp>
        <p:nvSpPr>
          <p:cNvPr id="23" name="Text Placeholder 2"/>
          <p:cNvSpPr>
            <a:spLocks noGrp="1"/>
          </p:cNvSpPr>
          <p:nvPr>
            <p:ph type="body" idx="14"/>
          </p:nvPr>
        </p:nvSpPr>
        <p:spPr>
          <a:xfrm>
            <a:off x="389675" y="869573"/>
            <a:ext cx="8349647" cy="276999"/>
          </a:xfrm>
        </p:spPr>
        <p:txBody>
          <a:bodyPr anchor="b"/>
          <a:lstStyle>
            <a:lvl1pPr marL="0" indent="0">
              <a:buNone/>
              <a:tabLst>
                <a:tab pos="628650" algn="l"/>
              </a:tabLst>
              <a:defRPr sz="1800" b="0">
                <a:solidFill>
                  <a:srgbClr val="A4D7F4"/>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12266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ontent Page (Blue_Empty)">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94" y="858"/>
            <a:ext cx="9144095" cy="6856285"/>
          </a:xfrm>
          <a:prstGeom prst="rect">
            <a:avLst/>
          </a:prstGeom>
        </p:spPr>
      </p:pic>
      <p:sp>
        <p:nvSpPr>
          <p:cNvPr id="14" name="TextBox 13"/>
          <p:cNvSpPr txBox="1"/>
          <p:nvPr userDrawn="1"/>
        </p:nvSpPr>
        <p:spPr>
          <a:xfrm>
            <a:off x="4340744" y="6488700"/>
            <a:ext cx="462609" cy="246221"/>
          </a:xfrm>
          <a:prstGeom prst="rect">
            <a:avLst/>
          </a:prstGeom>
          <a:noFill/>
        </p:spPr>
        <p:txBody>
          <a:bodyPr wrap="square" rtlCol="0">
            <a:spAutoFit/>
          </a:bodyPr>
          <a:lstStyle/>
          <a:p>
            <a:pPr algn="ctr"/>
            <a:fld id="{0462CC3E-48DD-4274-8616-D549FD7B2C15}" type="slidenum">
              <a:rPr lang="en-US" sz="1000" smtClean="0">
                <a:solidFill>
                  <a:srgbClr val="A4D7F4"/>
                </a:solidFill>
                <a:ea typeface="Verdana" pitchFamily="34" charset="0"/>
                <a:cs typeface="Verdana" pitchFamily="34" charset="0"/>
              </a:rPr>
              <a:pPr algn="ctr"/>
              <a:t>‹#›</a:t>
            </a:fld>
            <a:endParaRPr lang="en-US" sz="1000" dirty="0">
              <a:solidFill>
                <a:srgbClr val="A4D7F4"/>
              </a:solidFill>
              <a:ea typeface="Verdana" pitchFamily="34" charset="0"/>
              <a:cs typeface="Verdana" pitchFamily="34" charset="0"/>
            </a:endParaRP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16" name="TextBox 15"/>
          <p:cNvSpPr txBox="1"/>
          <p:nvPr userDrawn="1"/>
        </p:nvSpPr>
        <p:spPr>
          <a:xfrm>
            <a:off x="7336427" y="133321"/>
            <a:ext cx="1502362" cy="230832"/>
          </a:xfrm>
          <a:prstGeom prst="rect">
            <a:avLst/>
          </a:prstGeom>
          <a:noFill/>
        </p:spPr>
        <p:txBody>
          <a:bodyPr wrap="square" rtlCol="0">
            <a:spAutoFit/>
          </a:bodyPr>
          <a:lstStyle/>
          <a:p>
            <a:pPr algn="r"/>
            <a:r>
              <a:rPr lang="en-US" sz="900" dirty="0" smtClean="0">
                <a:solidFill>
                  <a:srgbClr val="FFFFFF"/>
                </a:solidFill>
                <a:ea typeface="Verdana" pitchFamily="34" charset="0"/>
                <a:cs typeface="Verdana" pitchFamily="34" charset="0"/>
              </a:rPr>
              <a:t>Microsoft Confidential</a:t>
            </a:r>
            <a:endParaRPr lang="en-US" sz="900" dirty="0">
              <a:solidFill>
                <a:srgbClr val="FFFFFF"/>
              </a:solidFill>
              <a:ea typeface="Verdana" pitchFamily="34" charset="0"/>
              <a:cs typeface="Verdana" pitchFamily="34" charset="0"/>
            </a:endParaRPr>
          </a:p>
        </p:txBody>
      </p:sp>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
        <p:nvSpPr>
          <p:cNvPr id="18" name="Title 1"/>
          <p:cNvSpPr>
            <a:spLocks noGrp="1"/>
          </p:cNvSpPr>
          <p:nvPr>
            <p:ph type="title" hasCustomPrompt="1"/>
          </p:nvPr>
        </p:nvSpPr>
        <p:spPr>
          <a:xfrm>
            <a:off x="389436" y="360402"/>
            <a:ext cx="8363938" cy="509171"/>
          </a:xfrm>
        </p:spPr>
        <p:txBody>
          <a:bodyPr anchor="t"/>
          <a:lstStyle>
            <a:lvl1pPr>
              <a:defRPr sz="3200" b="0">
                <a:solidFill>
                  <a:schemeClr val="bg1"/>
                </a:solidFill>
                <a:latin typeface="+mj-lt"/>
              </a:defRPr>
            </a:lvl1pPr>
          </a:lstStyle>
          <a:p>
            <a:r>
              <a:rPr lang="en-US" dirty="0" smtClean="0"/>
              <a:t>Click to edit Master title style </a:t>
            </a:r>
            <a:endParaRPr lang="en-US" dirty="0"/>
          </a:p>
        </p:txBody>
      </p:sp>
      <p:sp>
        <p:nvSpPr>
          <p:cNvPr id="19" name="Text Placeholder 2"/>
          <p:cNvSpPr>
            <a:spLocks noGrp="1"/>
          </p:cNvSpPr>
          <p:nvPr>
            <p:ph type="body" idx="14"/>
          </p:nvPr>
        </p:nvSpPr>
        <p:spPr>
          <a:xfrm>
            <a:off x="389675" y="869573"/>
            <a:ext cx="8349647" cy="276999"/>
          </a:xfrm>
        </p:spPr>
        <p:txBody>
          <a:bodyPr anchor="b"/>
          <a:lstStyle>
            <a:lvl1pPr marL="0" indent="0">
              <a:buNone/>
              <a:tabLst>
                <a:tab pos="628650" algn="l"/>
              </a:tabLst>
              <a:defRPr sz="1800" b="0">
                <a:solidFill>
                  <a:srgbClr val="A4D7F4"/>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253779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Architectur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915761" y="6344457"/>
            <a:ext cx="1886441" cy="176104"/>
          </a:xfrm>
          <a:prstGeom prst="rect">
            <a:avLst/>
          </a:prstGeom>
          <a:noFill/>
        </p:spPr>
      </p:pic>
      <p:pic>
        <p:nvPicPr>
          <p:cNvPr id="9" name="Picture 3" descr="C:\Users\victor.melniciuc\Desktop\==Work\MCS BOM\assets\FAN200805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743494" y="1005278"/>
            <a:ext cx="4398919" cy="5852722"/>
          </a:xfrm>
          <a:prstGeom prst="rect">
            <a:avLst/>
          </a:prstGeom>
          <a:noFill/>
          <a:ln>
            <a:noFill/>
          </a:ln>
        </p:spPr>
      </p:pic>
      <p:sp>
        <p:nvSpPr>
          <p:cNvPr id="10" name="Rectangle 9"/>
          <p:cNvSpPr/>
          <p:nvPr userDrawn="1"/>
        </p:nvSpPr>
        <p:spPr bwMode="auto">
          <a:xfrm>
            <a:off x="4743494" y="0"/>
            <a:ext cx="2858244"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Rectangle 2"/>
          <p:cNvSpPr/>
          <p:nvPr userDrawn="1"/>
        </p:nvSpPr>
        <p:spPr bwMode="auto">
          <a:xfrm>
            <a:off x="0" y="1005278"/>
            <a:ext cx="9144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6"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smtClean="0"/>
              <a:t>Agenda</a:t>
            </a:r>
            <a:endParaRPr lang="en-US" dirty="0"/>
          </a:p>
        </p:txBody>
      </p:sp>
      <p:sp>
        <p:nvSpPr>
          <p:cNvPr id="11"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2898978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1" y="6356351"/>
            <a:ext cx="2133600" cy="365125"/>
          </a:xfrm>
          <a:prstGeom prst="rect">
            <a:avLst/>
          </a:prstGeom>
        </p:spPr>
        <p:txBody>
          <a:bodyPr lIns="91426" tIns="45713" rIns="91426" bIns="45713"/>
          <a:lstStyle/>
          <a:p>
            <a:fld id="{F75A7C5C-75AD-46E0-8204-EE2C7AE8CC56}" type="datetimeFigureOut">
              <a:rPr lang="en-US" smtClean="0">
                <a:solidFill>
                  <a:srgbClr val="595959"/>
                </a:solidFill>
              </a:rPr>
              <a:pPr/>
              <a:t>3/24/2012</a:t>
            </a:fld>
            <a:endParaRPr lang="en-US" dirty="0">
              <a:solidFill>
                <a:srgbClr val="595959"/>
              </a:solidFill>
            </a:endParaRPr>
          </a:p>
        </p:txBody>
      </p:sp>
      <p:sp>
        <p:nvSpPr>
          <p:cNvPr id="4" name="Footer Placeholder 3"/>
          <p:cNvSpPr>
            <a:spLocks noGrp="1"/>
          </p:cNvSpPr>
          <p:nvPr>
            <p:ph type="ftr" sz="quarter" idx="11"/>
          </p:nvPr>
        </p:nvSpPr>
        <p:spPr>
          <a:xfrm>
            <a:off x="3124200" y="6356351"/>
            <a:ext cx="2895600" cy="365125"/>
          </a:xfrm>
          <a:prstGeom prst="rect">
            <a:avLst/>
          </a:prstGeom>
        </p:spPr>
        <p:txBody>
          <a:bodyPr lIns="59262" tIns="29631" rIns="59262" bIns="29631"/>
          <a:lstStyle/>
          <a:p>
            <a:endParaRPr lang="en-US" dirty="0">
              <a:solidFill>
                <a:srgbClr val="595959"/>
              </a:solidFill>
            </a:endParaRPr>
          </a:p>
        </p:txBody>
      </p:sp>
      <p:sp>
        <p:nvSpPr>
          <p:cNvPr id="5" name="Slide Number Placeholder 4"/>
          <p:cNvSpPr>
            <a:spLocks noGrp="1"/>
          </p:cNvSpPr>
          <p:nvPr>
            <p:ph type="sldNum" sz="quarter" idx="12"/>
          </p:nvPr>
        </p:nvSpPr>
        <p:spPr>
          <a:xfrm>
            <a:off x="6553200" y="6356351"/>
            <a:ext cx="2133600" cy="365125"/>
          </a:xfrm>
          <a:prstGeom prst="rect">
            <a:avLst/>
          </a:prstGeom>
        </p:spPr>
        <p:txBody>
          <a:bodyPr lIns="59262" tIns="29631" rIns="59262" bIns="29631"/>
          <a:lstStyle/>
          <a:p>
            <a:fld id="{64E1046F-EA70-4B42-8C4B-0948B0F9237A}" type="slidenum">
              <a:rPr lang="en-US" smtClean="0">
                <a:solidFill>
                  <a:srgbClr val="595959"/>
                </a:solidFill>
              </a:rPr>
              <a:pPr/>
              <a:t>‹#›</a:t>
            </a:fld>
            <a:endParaRPr lang="en-US" dirty="0">
              <a:solidFill>
                <a:srgbClr val="595959"/>
              </a:solidFill>
            </a:endParaRPr>
          </a:p>
        </p:txBody>
      </p:sp>
      <p:sp>
        <p:nvSpPr>
          <p:cNvPr id="7" name="Text Placeholder 6"/>
          <p:cNvSpPr>
            <a:spLocks noGrp="1"/>
          </p:cNvSpPr>
          <p:nvPr>
            <p:ph type="body" sz="quarter" idx="13"/>
          </p:nvPr>
        </p:nvSpPr>
        <p:spPr>
          <a:xfrm>
            <a:off x="905761" y="1134360"/>
            <a:ext cx="7781040" cy="1046440"/>
          </a:xfrm>
        </p:spPr>
        <p:txBody>
          <a:bodyPr/>
          <a:lstStyle>
            <a:lvl1pPr>
              <a:defRPr>
                <a:solidFill>
                  <a:srgbClr val="525353"/>
                </a:solidFill>
                <a:effectLst/>
                <a:latin typeface="Consolas"/>
                <a:cs typeface="Consolas"/>
              </a:defRPr>
            </a:lvl1pPr>
            <a:lvl2pPr marL="346023" indent="0">
              <a:buFont typeface="Arial"/>
              <a:buNone/>
              <a:defRPr baseline="0">
                <a:solidFill>
                  <a:srgbClr val="525353"/>
                </a:solidFill>
                <a:latin typeface="Consolas"/>
                <a:cs typeface="Consolas"/>
              </a:defRPr>
            </a:lvl2pPr>
            <a:lvl3pPr>
              <a:buNone/>
              <a:defRPr sz="1800" baseline="0">
                <a:solidFill>
                  <a:srgbClr val="525353"/>
                </a:solidFill>
                <a:latin typeface="Consolas"/>
                <a:cs typeface="Consolas"/>
              </a:defRPr>
            </a:lvl3pPr>
          </a:lstStyle>
          <a:p>
            <a:pPr lvl="0"/>
            <a:r>
              <a:rPr lang="en-US" smtClean="0"/>
              <a:t>Click to edit Master text styles</a:t>
            </a:r>
          </a:p>
          <a:p>
            <a:pPr lvl="1"/>
            <a:r>
              <a:rPr lang="en-US" smtClean="0"/>
              <a:t>Second level</a:t>
            </a:r>
          </a:p>
          <a:p>
            <a:pPr lvl="2"/>
            <a:r>
              <a:rPr lang="en-US" smtClean="0"/>
              <a:t>Third level</a:t>
            </a:r>
          </a:p>
        </p:txBody>
      </p:sp>
      <p:sp>
        <p:nvSpPr>
          <p:cNvPr id="6" name="Rectangle 5"/>
          <p:cNvSpPr/>
          <p:nvPr userDrawn="1"/>
        </p:nvSpPr>
        <p:spPr>
          <a:xfrm>
            <a:off x="0" y="6050479"/>
            <a:ext cx="9144000" cy="8075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6" tIns="45713" rIns="91426" bIns="45713" rtlCol="0" anchor="ctr"/>
          <a:lstStyle/>
          <a:p>
            <a:pPr algn="ctr"/>
            <a:endParaRPr lang="en-US" dirty="0">
              <a:solidFill>
                <a:srgbClr val="FFFFFF"/>
              </a:solidFill>
            </a:endParaRPr>
          </a:p>
        </p:txBody>
      </p:sp>
    </p:spTree>
    <p:extLst>
      <p:ext uri="{BB962C8B-B14F-4D97-AF65-F5344CB8AC3E}">
        <p14:creationId xmlns:p14="http://schemas.microsoft.com/office/powerpoint/2010/main" val="226716244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a:xfrm>
            <a:off x="4194175" y="6405563"/>
            <a:ext cx="533400" cy="365125"/>
          </a:xfrm>
          <a:prstGeom prst="rect">
            <a:avLst/>
          </a:prstGeom>
        </p:spPr>
        <p:txBody>
          <a:bodyPr/>
          <a:lstStyle>
            <a:lvl1pPr>
              <a:defRPr/>
            </a:lvl1pPr>
          </a:lstStyle>
          <a:p>
            <a:pPr>
              <a:defRPr/>
            </a:pPr>
            <a:fld id="{FF93E88D-FC55-CA41-83A6-581F1E07BECB}" type="slidenum">
              <a:rPr lang="en-US">
                <a:solidFill>
                  <a:srgbClr val="595959"/>
                </a:solidFill>
              </a:rPr>
              <a:pPr>
                <a:defRPr/>
              </a:pPr>
              <a:t>‹#›</a:t>
            </a:fld>
            <a:endParaRPr lang="en-US" dirty="0">
              <a:solidFill>
                <a:srgbClr val="595959"/>
              </a:solidFill>
            </a:endParaRPr>
          </a:p>
        </p:txBody>
      </p:sp>
    </p:spTree>
    <p:extLst>
      <p:ext uri="{BB962C8B-B14F-4D97-AF65-F5344CB8AC3E}">
        <p14:creationId xmlns:p14="http://schemas.microsoft.com/office/powerpoint/2010/main" val="2291146356"/>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Architecture 2)">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915761" y="6344457"/>
            <a:ext cx="1886441" cy="176104"/>
          </a:xfrm>
          <a:prstGeom prst="rect">
            <a:avLst/>
          </a:prstGeom>
          <a:noFill/>
        </p:spPr>
      </p:pic>
      <p:pic>
        <p:nvPicPr>
          <p:cNvPr id="9" name="Picture 3"/>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743494" y="1005278"/>
            <a:ext cx="4400506" cy="5852722"/>
          </a:xfrm>
          <a:prstGeom prst="rect">
            <a:avLst/>
          </a:prstGeom>
          <a:noFill/>
          <a:ln>
            <a:noFill/>
          </a:ln>
        </p:spPr>
      </p:pic>
      <p:sp>
        <p:nvSpPr>
          <p:cNvPr id="10" name="Rectangle 9"/>
          <p:cNvSpPr/>
          <p:nvPr userDrawn="1"/>
        </p:nvSpPr>
        <p:spPr bwMode="auto">
          <a:xfrm>
            <a:off x="4743494" y="0"/>
            <a:ext cx="2858244"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Rectangle 2"/>
          <p:cNvSpPr/>
          <p:nvPr userDrawn="1"/>
        </p:nvSpPr>
        <p:spPr bwMode="auto">
          <a:xfrm>
            <a:off x="0" y="1005278"/>
            <a:ext cx="9144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5"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smtClean="0"/>
              <a:t>Agenda</a:t>
            </a:r>
            <a:endParaRPr lang="en-US" dirty="0"/>
          </a:p>
        </p:txBody>
      </p:sp>
      <p:sp>
        <p:nvSpPr>
          <p:cNvPr id="11"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3" name="Picture 12"/>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367158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eopl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915761" y="6344457"/>
            <a:ext cx="1886441" cy="176104"/>
          </a:xfrm>
          <a:prstGeom prst="rect">
            <a:avLst/>
          </a:prstGeom>
          <a:noFill/>
        </p:spPr>
      </p:pic>
      <p:pic>
        <p:nvPicPr>
          <p:cNvPr id="9" name="Picture 3"/>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748405" y="1003300"/>
            <a:ext cx="4395595" cy="5854700"/>
          </a:xfrm>
          <a:prstGeom prst="rect">
            <a:avLst/>
          </a:prstGeom>
          <a:noFill/>
          <a:ln>
            <a:noFill/>
          </a:ln>
        </p:spPr>
      </p:pic>
      <p:sp>
        <p:nvSpPr>
          <p:cNvPr id="10" name="Rectangle 9"/>
          <p:cNvSpPr/>
          <p:nvPr userDrawn="1"/>
        </p:nvSpPr>
        <p:spPr bwMode="auto">
          <a:xfrm>
            <a:off x="4743494" y="0"/>
            <a:ext cx="2858244"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Rectangle 2"/>
          <p:cNvSpPr/>
          <p:nvPr userDrawn="1"/>
        </p:nvSpPr>
        <p:spPr bwMode="auto">
          <a:xfrm>
            <a:off x="0" y="1005278"/>
            <a:ext cx="9144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5"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smtClean="0"/>
              <a:t>Agenda</a:t>
            </a:r>
            <a:endParaRPr lang="en-US" dirty="0"/>
          </a:p>
        </p:txBody>
      </p:sp>
      <p:sp>
        <p:nvSpPr>
          <p:cNvPr id="12"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smtClean="0"/>
              <a:t>Click to insert text</a:t>
            </a:r>
          </a:p>
        </p:txBody>
      </p:sp>
      <p:pic>
        <p:nvPicPr>
          <p:cNvPr id="13" name="Picture 12"/>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277482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Page (White)">
    <p:spTree>
      <p:nvGrpSpPr>
        <p:cNvPr id="1" name=""/>
        <p:cNvGrpSpPr/>
        <p:nvPr/>
      </p:nvGrpSpPr>
      <p:grpSpPr>
        <a:xfrm>
          <a:off x="0" y="0"/>
          <a:ext cx="0" cy="0"/>
          <a:chOff x="0" y="0"/>
          <a:chExt cx="0" cy="0"/>
        </a:xfrm>
      </p:grpSpPr>
      <p:sp>
        <p:nvSpPr>
          <p:cNvPr id="19" name="Content Placeholder 2"/>
          <p:cNvSpPr>
            <a:spLocks noGrp="1"/>
          </p:cNvSpPr>
          <p:nvPr>
            <p:ph idx="15"/>
          </p:nvPr>
        </p:nvSpPr>
        <p:spPr>
          <a:xfrm>
            <a:off x="648742" y="1463040"/>
            <a:ext cx="7924800" cy="1384995"/>
          </a:xfrm>
        </p:spPr>
        <p:txBody>
          <a:bodyPr/>
          <a:lstStyle>
            <a:lvl1pPr marL="274320" indent="-274320">
              <a:buClr>
                <a:srgbClr val="5191CD"/>
              </a:buClr>
              <a:buFontTx/>
              <a:buBlip>
                <a:blip r:embed="rId2"/>
              </a:buBlip>
              <a:defRPr sz="1400">
                <a:solidFill>
                  <a:schemeClr val="tx1"/>
                </a:solidFill>
                <a:latin typeface="+mn-lt"/>
              </a:defRPr>
            </a:lvl1pPr>
            <a:lvl2pPr marL="548640" indent="-274320">
              <a:buClr>
                <a:srgbClr val="5191CD"/>
              </a:buClr>
              <a:buSzPct val="75000"/>
              <a:buFontTx/>
              <a:buBlip>
                <a:blip r:embed="rId2"/>
              </a:buBlip>
              <a:defRPr sz="1400">
                <a:solidFill>
                  <a:schemeClr val="tx1"/>
                </a:solidFill>
                <a:latin typeface="+mn-lt"/>
              </a:defRPr>
            </a:lvl2pPr>
            <a:lvl3pPr marL="822960" indent="-274320">
              <a:buClr>
                <a:srgbClr val="5191CD"/>
              </a:buClr>
              <a:buFont typeface="Segoe" charset="0"/>
              <a:buChar char="–"/>
              <a:defRPr sz="1400">
                <a:solidFill>
                  <a:schemeClr val="tx1"/>
                </a:solidFill>
                <a:latin typeface="+mn-lt"/>
              </a:defRPr>
            </a:lvl3pPr>
            <a:lvl4pPr marL="1097280" indent="-274320">
              <a:buClr>
                <a:srgbClr val="5191CD"/>
              </a:buClr>
              <a:buFont typeface="Segoe" charset="0"/>
              <a:buChar char="–"/>
              <a:defRPr sz="1400">
                <a:solidFill>
                  <a:schemeClr val="tx1"/>
                </a:solidFill>
                <a:latin typeface="+mn-lt"/>
              </a:defRPr>
            </a:lvl4pPr>
            <a:lvl5pPr marL="1371600" indent="-274320">
              <a:buClr>
                <a:srgbClr val="5191CD"/>
              </a:buClr>
              <a:buFont typeface="Segoe" charset="0"/>
              <a:buChar char="–"/>
              <a:defRPr sz="14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37394" y="3390900"/>
            <a:ext cx="1669215" cy="76200"/>
          </a:xfrm>
          <a:prstGeom prst="rect">
            <a:avLst/>
          </a:prstGeom>
        </p:spPr>
      </p:pic>
      <p:sp>
        <p:nvSpPr>
          <p:cNvPr id="17" name="TextBox 16"/>
          <p:cNvSpPr txBox="1"/>
          <p:nvPr userDrawn="1"/>
        </p:nvSpPr>
        <p:spPr>
          <a:xfrm>
            <a:off x="4340744" y="6518080"/>
            <a:ext cx="462609" cy="246221"/>
          </a:xfrm>
          <a:prstGeom prst="rect">
            <a:avLst/>
          </a:prstGeom>
          <a:noFill/>
        </p:spPr>
        <p:txBody>
          <a:bodyPr wrap="square" rtlCol="0">
            <a:spAutoFit/>
          </a:bodyPr>
          <a:lstStyle/>
          <a:p>
            <a:pPr algn="ctr"/>
            <a:fld id="{0462CC3E-48DD-4274-8616-D549FD7B2C15}" type="slidenum">
              <a:rPr lang="en-US" sz="1000" smtClean="0">
                <a:solidFill>
                  <a:srgbClr val="000000"/>
                </a:solidFill>
                <a:ea typeface="Verdana" pitchFamily="34" charset="0"/>
                <a:cs typeface="Verdana" pitchFamily="34" charset="0"/>
              </a:rPr>
              <a:pPr algn="ctr"/>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25" name="TextBox 24"/>
          <p:cNvSpPr txBox="1"/>
          <p:nvPr userDrawn="1"/>
        </p:nvSpPr>
        <p:spPr>
          <a:xfrm>
            <a:off x="7336427" y="133321"/>
            <a:ext cx="1502362" cy="230832"/>
          </a:xfrm>
          <a:prstGeom prst="rect">
            <a:avLst/>
          </a:prstGeom>
          <a:noFill/>
        </p:spPr>
        <p:txBody>
          <a:bodyPr wrap="square" rtlCol="0">
            <a:spAutoFit/>
          </a:bodyPr>
          <a:lstStyle/>
          <a:p>
            <a:pPr algn="r"/>
            <a:r>
              <a:rPr lang="en-US" sz="900" dirty="0" smtClean="0">
                <a:solidFill>
                  <a:schemeClr val="tx1"/>
                </a:solidFill>
                <a:ea typeface="Verdana" pitchFamily="34" charset="0"/>
                <a:cs typeface="Verdana" pitchFamily="34" charset="0"/>
              </a:rPr>
              <a:t>Microsoft Confidential</a:t>
            </a:r>
            <a:endParaRPr lang="en-US" sz="900" dirty="0">
              <a:solidFill>
                <a:schemeClr val="tx1"/>
              </a:solidFill>
              <a:ea typeface="Verdana" pitchFamily="34" charset="0"/>
              <a:cs typeface="Verdana" pitchFamily="34" charset="0"/>
            </a:endParaRPr>
          </a:p>
        </p:txBody>
      </p:sp>
      <p:pic>
        <p:nvPicPr>
          <p:cNvPr id="27" name="Picture 26"/>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366908" y="6506788"/>
            <a:ext cx="1371597" cy="228133"/>
          </a:xfrm>
          <a:prstGeom prst="rect">
            <a:avLst/>
          </a:prstGeom>
        </p:spPr>
      </p:pic>
      <p:sp>
        <p:nvSpPr>
          <p:cNvPr id="30" name="Title 1"/>
          <p:cNvSpPr>
            <a:spLocks noGrp="1"/>
          </p:cNvSpPr>
          <p:nvPr>
            <p:ph type="title" hasCustomPrompt="1"/>
          </p:nvPr>
        </p:nvSpPr>
        <p:spPr>
          <a:xfrm>
            <a:off x="389436" y="360402"/>
            <a:ext cx="8363938" cy="509171"/>
          </a:xfrm>
        </p:spPr>
        <p:txBody>
          <a:bodyPr anchor="t"/>
          <a:lstStyle>
            <a:lvl1pPr>
              <a:defRPr sz="3200" b="0">
                <a:solidFill>
                  <a:schemeClr val="tx1"/>
                </a:solidFill>
                <a:latin typeface="+mj-lt"/>
              </a:defRPr>
            </a:lvl1pPr>
          </a:lstStyle>
          <a:p>
            <a:r>
              <a:rPr lang="en-US" dirty="0" smtClean="0"/>
              <a:t>Click to edit Master title style </a:t>
            </a:r>
            <a:endParaRPr lang="en-US" dirty="0"/>
          </a:p>
        </p:txBody>
      </p:sp>
      <p:sp>
        <p:nvSpPr>
          <p:cNvPr id="31"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Page (White)_Emp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737394" y="3390900"/>
            <a:ext cx="1669215" cy="76200"/>
          </a:xfrm>
          <a:prstGeom prst="rect">
            <a:avLst/>
          </a:prstGeom>
        </p:spPr>
      </p:pic>
      <p:sp>
        <p:nvSpPr>
          <p:cNvPr id="16" name="TextBox 15"/>
          <p:cNvSpPr txBox="1"/>
          <p:nvPr userDrawn="1"/>
        </p:nvSpPr>
        <p:spPr>
          <a:xfrm>
            <a:off x="4340744" y="6518080"/>
            <a:ext cx="462609" cy="246221"/>
          </a:xfrm>
          <a:prstGeom prst="rect">
            <a:avLst/>
          </a:prstGeom>
          <a:noFill/>
        </p:spPr>
        <p:txBody>
          <a:bodyPr wrap="square" rtlCol="0">
            <a:spAutoFit/>
          </a:bodyPr>
          <a:lstStyle/>
          <a:p>
            <a:pPr algn="ctr"/>
            <a:fld id="{0462CC3E-48DD-4274-8616-D549FD7B2C15}" type="slidenum">
              <a:rPr lang="en-US" sz="1000" smtClean="0">
                <a:solidFill>
                  <a:srgbClr val="000000"/>
                </a:solidFill>
                <a:ea typeface="Verdana" pitchFamily="34" charset="0"/>
                <a:cs typeface="Verdana" pitchFamily="34" charset="0"/>
              </a:rPr>
              <a:pPr algn="ctr"/>
              <a:t>‹#›</a:t>
            </a:fld>
            <a:endParaRPr lang="en-US" sz="1000" dirty="0">
              <a:solidFill>
                <a:srgbClr val="000000"/>
              </a:solidFill>
              <a:ea typeface="Verdana" pitchFamily="34" charset="0"/>
              <a:cs typeface="Verdana" pitchFamily="34" charset="0"/>
            </a:endParaRP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13" name="TextBox 12"/>
          <p:cNvSpPr txBox="1"/>
          <p:nvPr userDrawn="1"/>
        </p:nvSpPr>
        <p:spPr>
          <a:xfrm>
            <a:off x="7336427" y="133321"/>
            <a:ext cx="1502362" cy="230832"/>
          </a:xfrm>
          <a:prstGeom prst="rect">
            <a:avLst/>
          </a:prstGeom>
          <a:noFill/>
        </p:spPr>
        <p:txBody>
          <a:bodyPr wrap="square" rtlCol="0">
            <a:spAutoFit/>
          </a:bodyPr>
          <a:lstStyle/>
          <a:p>
            <a:pPr algn="r"/>
            <a:r>
              <a:rPr lang="en-US" sz="900" dirty="0" smtClean="0">
                <a:solidFill>
                  <a:schemeClr val="tx1"/>
                </a:solidFill>
                <a:ea typeface="Verdana" pitchFamily="34" charset="0"/>
                <a:cs typeface="Verdana" pitchFamily="34" charset="0"/>
              </a:rPr>
              <a:t>Microsoft Confidential</a:t>
            </a:r>
            <a:endParaRPr lang="en-US" sz="900" dirty="0">
              <a:solidFill>
                <a:schemeClr val="tx1"/>
              </a:solidFill>
              <a:ea typeface="Verdana" pitchFamily="34" charset="0"/>
              <a:cs typeface="Verdana" pitchFamily="34" charset="0"/>
            </a:endParaRPr>
          </a:p>
        </p:txBody>
      </p:sp>
      <p:pic>
        <p:nvPicPr>
          <p:cNvPr id="14" name="Picture 13"/>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366908" y="6506788"/>
            <a:ext cx="1371597" cy="228133"/>
          </a:xfrm>
          <a:prstGeom prst="rect">
            <a:avLst/>
          </a:prstGeom>
        </p:spPr>
      </p:pic>
      <p:sp>
        <p:nvSpPr>
          <p:cNvPr id="15"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9" name="Title 1"/>
          <p:cNvSpPr>
            <a:spLocks noGrp="1"/>
          </p:cNvSpPr>
          <p:nvPr>
            <p:ph type="title" hasCustomPrompt="1"/>
          </p:nvPr>
        </p:nvSpPr>
        <p:spPr>
          <a:xfrm>
            <a:off x="389436" y="360402"/>
            <a:ext cx="8363938" cy="509171"/>
          </a:xfrm>
        </p:spPr>
        <p:txBody>
          <a:bodyPr anchor="t"/>
          <a:lstStyle>
            <a:lvl1pPr>
              <a:defRPr sz="3200" b="0">
                <a:solidFill>
                  <a:schemeClr val="tx1"/>
                </a:solidFill>
                <a:latin typeface="+mj-lt"/>
              </a:defRPr>
            </a:lvl1pPr>
          </a:lstStyle>
          <a:p>
            <a:r>
              <a:rPr lang="en-US" dirty="0" smtClean="0"/>
              <a:t>Click to edit Master title style </a:t>
            </a:r>
            <a:endParaRPr lang="en-US" dirty="0"/>
          </a:p>
        </p:txBody>
      </p:sp>
    </p:spTree>
    <p:extLst>
      <p:ext uri="{BB962C8B-B14F-4D97-AF65-F5344CB8AC3E}">
        <p14:creationId xmlns:p14="http://schemas.microsoft.com/office/powerpoint/2010/main" val="328582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21.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image" Target="../media/image21.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theme" Target="../theme/theme5.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image" Target="../media/image2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image" Target="../media/image1.png"/><Relationship Id="rId2" Type="http://schemas.openxmlformats.org/officeDocument/2006/relationships/slideLayout" Target="../slideLayouts/slideLayout23.xml"/><Relationship Id="rId16" Type="http://schemas.openxmlformats.org/officeDocument/2006/relationships/theme" Target="../theme/theme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1.png"/><Relationship Id="rId2" Type="http://schemas.openxmlformats.org/officeDocument/2006/relationships/slideLayout" Target="../slideLayouts/slideLayout38.xml"/><Relationship Id="rId16" Type="http://schemas.openxmlformats.org/officeDocument/2006/relationships/theme" Target="../theme/theme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356616"/>
            <a:ext cx="8363938" cy="553998"/>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51681" y="1673355"/>
            <a:ext cx="8363937" cy="169277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767" r:id="rId8"/>
    <p:sldLayoutId id="2147483803" r:id="rId9"/>
    <p:sldLayoutId id="2147483848" r:id="rId10"/>
    <p:sldLayoutId id="2147483850" r:id="rId11"/>
    <p:sldLayoutId id="2147483791" r:id="rId12"/>
    <p:sldLayoutId id="2147483801" r:id="rId13"/>
    <p:sldLayoutId id="2147483870"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Verdana" pitchFamily="34" charset="0"/>
          <a:cs typeface="Verdana" pitchFamily="34" charset="0"/>
        </a:defRPr>
      </a:lvl1pPr>
    </p:titleStyle>
    <p:bodyStyle>
      <a:lvl1pPr marL="274320" indent="-274320" algn="l" defTabSz="914363" rtl="0" eaLnBrk="1" latinLnBrk="0" hangingPunct="1">
        <a:lnSpc>
          <a:spcPct val="100000"/>
        </a:lnSpc>
        <a:spcBef>
          <a:spcPts val="600"/>
        </a:spcBef>
        <a:buClr>
          <a:schemeClr val="accent1"/>
        </a:buClr>
        <a:buSzPct val="100000"/>
        <a:buFontTx/>
        <a:buBlip>
          <a:blip r:embed="rId16"/>
        </a:buBlip>
        <a:defRPr sz="2000" kern="1200">
          <a:solidFill>
            <a:schemeClr val="tx1"/>
          </a:solidFill>
          <a:latin typeface="+mn-lt"/>
          <a:ea typeface="Verdana" pitchFamily="34" charset="0"/>
          <a:cs typeface="Verdana"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16"/>
        </a:buBlip>
        <a:defRPr sz="2000" kern="1200">
          <a:solidFill>
            <a:schemeClr val="tx1"/>
          </a:solidFill>
          <a:latin typeface="+mn-lt"/>
          <a:ea typeface="Verdana" pitchFamily="34" charset="0"/>
          <a:cs typeface="Verdana"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16"/>
        </a:buBlip>
        <a:defRPr sz="1800" kern="1200">
          <a:solidFill>
            <a:schemeClr val="tx1"/>
          </a:solidFill>
          <a:latin typeface="+mn-lt"/>
          <a:ea typeface="Verdana" pitchFamily="34" charset="0"/>
          <a:cs typeface="Verdana"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16"/>
        </a:buBlip>
        <a:defRPr sz="1600" kern="1200">
          <a:solidFill>
            <a:schemeClr val="tx1"/>
          </a:solidFill>
          <a:latin typeface="+mn-lt"/>
          <a:ea typeface="Verdana" pitchFamily="34" charset="0"/>
          <a:cs typeface="Verdana"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16"/>
        </a:buBlip>
        <a:defRPr sz="1600" kern="1200">
          <a:solidFill>
            <a:schemeClr val="tx1"/>
          </a:solidFill>
          <a:latin typeface="+mn-lt"/>
          <a:ea typeface="Verdana" pitchFamily="34" charset="0"/>
          <a:cs typeface="Verdana"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Table 6"/>
          <p:cNvGraphicFramePr>
            <a:graphicFrameLocks noGrp="1"/>
          </p:cNvGraphicFramePr>
          <p:nvPr userDrawn="1">
            <p:extLst>
              <p:ext uri="{D42A27DB-BD31-4B8C-83A1-F6EECF244321}">
                <p14:modId xmlns:p14="http://schemas.microsoft.com/office/powerpoint/2010/main" val="650885224"/>
              </p:ext>
            </p:extLst>
          </p:nvPr>
        </p:nvGraphicFramePr>
        <p:xfrm>
          <a:off x="6529543" y="6375132"/>
          <a:ext cx="2481063" cy="449414"/>
        </p:xfrm>
        <a:graphic>
          <a:graphicData uri="http://schemas.openxmlformats.org/drawingml/2006/table">
            <a:tbl>
              <a:tblPr/>
              <a:tblGrid>
                <a:gridCol w="557274"/>
                <a:gridCol w="1188018"/>
                <a:gridCol w="275343"/>
                <a:gridCol w="460428"/>
              </a:tblGrid>
              <a:tr h="212955">
                <a:tc>
                  <a:txBody>
                    <a:bodyPr/>
                    <a:lstStyle/>
                    <a:p>
                      <a:pPr marL="0" marR="0" algn="l">
                        <a:lnSpc>
                          <a:spcPts val="900"/>
                        </a:lnSpc>
                        <a:spcBef>
                          <a:spcPts val="0"/>
                        </a:spcBef>
                        <a:spcAft>
                          <a:spcPts val="0"/>
                        </a:spcAft>
                      </a:pPr>
                      <a:r>
                        <a:rPr lang="en-US" sz="400" dirty="0">
                          <a:solidFill>
                            <a:srgbClr val="808080"/>
                          </a:solidFill>
                          <a:latin typeface="Calibri"/>
                          <a:ea typeface="Calibri"/>
                          <a:cs typeface="Times New Roman"/>
                        </a:rPr>
                        <a:t>Created by:</a:t>
                      </a:r>
                      <a:endParaRPr lang="en-US" sz="400" dirty="0">
                        <a:latin typeface="Calibri"/>
                        <a:ea typeface="Calibri"/>
                        <a:cs typeface="Times New Roman"/>
                      </a:endParaRPr>
                    </a:p>
                    <a:p>
                      <a:pPr marL="0" marR="0" algn="l">
                        <a:lnSpc>
                          <a:spcPts val="900"/>
                        </a:lnSpc>
                        <a:spcBef>
                          <a:spcPts val="0"/>
                        </a:spcBef>
                        <a:spcAft>
                          <a:spcPts val="0"/>
                        </a:spcAft>
                      </a:pPr>
                      <a:r>
                        <a:rPr lang="en-US" sz="500" b="1" cap="all" dirty="0">
                          <a:solidFill>
                            <a:srgbClr val="808080"/>
                          </a:solidFill>
                          <a:latin typeface="Calibri"/>
                          <a:ea typeface="Calibri"/>
                          <a:cs typeface="Times New Roman"/>
                        </a:rPr>
                        <a:t>MARTIN SYKES</a:t>
                      </a:r>
                      <a:r>
                        <a:rPr lang="en-US" sz="600" b="1" cap="all" dirty="0">
                          <a:solidFill>
                            <a:srgbClr val="808080"/>
                          </a:solidFill>
                          <a:latin typeface="Calibri"/>
                          <a:ea typeface="Calibri"/>
                          <a:cs typeface="Times New Roman"/>
                        </a:rPr>
                        <a:t> </a:t>
                      </a:r>
                      <a:endParaRPr lang="en-US" sz="600" dirty="0">
                        <a:latin typeface="Calibri"/>
                        <a:ea typeface="Calibri"/>
                        <a:cs typeface="Times New Roman"/>
                      </a:endParaRPr>
                    </a:p>
                  </a:txBody>
                  <a:tcPr marL="26894" marR="0" marT="623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a:lnSpc>
                          <a:spcPts val="900"/>
                        </a:lnSpc>
                        <a:spcBef>
                          <a:spcPts val="0"/>
                        </a:spcBef>
                        <a:spcAft>
                          <a:spcPts val="0"/>
                        </a:spcAft>
                      </a:pPr>
                      <a:r>
                        <a:rPr lang="en-US" sz="400" dirty="0">
                          <a:solidFill>
                            <a:srgbClr val="808080"/>
                          </a:solidFill>
                          <a:latin typeface="Calibri"/>
                          <a:ea typeface="Calibri"/>
                          <a:cs typeface="Times New Roman"/>
                        </a:rPr>
                        <a:t>Contact:</a:t>
                      </a:r>
                      <a:endParaRPr lang="en-US" sz="400" dirty="0">
                        <a:latin typeface="Calibri"/>
                        <a:ea typeface="Calibri"/>
                        <a:cs typeface="Times New Roman"/>
                      </a:endParaRPr>
                    </a:p>
                    <a:p>
                      <a:pPr marL="0" marR="0" algn="l">
                        <a:lnSpc>
                          <a:spcPts val="900"/>
                        </a:lnSpc>
                        <a:spcBef>
                          <a:spcPts val="0"/>
                        </a:spcBef>
                        <a:spcAft>
                          <a:spcPts val="0"/>
                        </a:spcAft>
                      </a:pPr>
                      <a:r>
                        <a:rPr lang="en-US" sz="500" b="1" cap="all" dirty="0" smtClean="0">
                          <a:solidFill>
                            <a:srgbClr val="808080"/>
                          </a:solidFill>
                          <a:latin typeface="Calibri"/>
                          <a:ea typeface="Calibri"/>
                          <a:cs typeface="Times New Roman"/>
                        </a:rPr>
                        <a:t>MARTIN.SYKES@MICROSOFT.COM</a:t>
                      </a:r>
                      <a:endParaRPr lang="en-US" sz="500" dirty="0">
                        <a:latin typeface="Calibri"/>
                        <a:ea typeface="Calibri"/>
                        <a:cs typeface="Times New Roman"/>
                      </a:endParaRPr>
                    </a:p>
                  </a:txBody>
                  <a:tcPr marL="26894" marR="0" marT="623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a:lnSpc>
                          <a:spcPts val="900"/>
                        </a:lnSpc>
                        <a:spcBef>
                          <a:spcPts val="0"/>
                        </a:spcBef>
                        <a:spcAft>
                          <a:spcPts val="0"/>
                        </a:spcAft>
                      </a:pPr>
                      <a:r>
                        <a:rPr lang="en-US" sz="400" dirty="0">
                          <a:solidFill>
                            <a:srgbClr val="808080"/>
                          </a:solidFill>
                          <a:latin typeface="Calibri"/>
                          <a:ea typeface="Calibri"/>
                          <a:cs typeface="Times New Roman"/>
                        </a:rPr>
                        <a:t>Version:</a:t>
                      </a:r>
                      <a:endParaRPr lang="en-US" sz="400" dirty="0">
                        <a:latin typeface="Calibri"/>
                        <a:ea typeface="Calibri"/>
                        <a:cs typeface="Times New Roman"/>
                      </a:endParaRPr>
                    </a:p>
                    <a:p>
                      <a:pPr marL="0" marR="0" algn="l">
                        <a:lnSpc>
                          <a:spcPts val="900"/>
                        </a:lnSpc>
                        <a:spcBef>
                          <a:spcPts val="0"/>
                        </a:spcBef>
                        <a:spcAft>
                          <a:spcPts val="0"/>
                        </a:spcAft>
                      </a:pPr>
                      <a:r>
                        <a:rPr lang="en-US" sz="500" b="1" cap="all" dirty="0">
                          <a:solidFill>
                            <a:srgbClr val="808080"/>
                          </a:solidFill>
                          <a:latin typeface="Calibri"/>
                          <a:ea typeface="Calibri"/>
                          <a:cs typeface="Times New Roman"/>
                        </a:rPr>
                        <a:t>1.1</a:t>
                      </a:r>
                      <a:endParaRPr lang="en-US" sz="500" dirty="0">
                        <a:latin typeface="Calibri"/>
                        <a:ea typeface="Calibri"/>
                        <a:cs typeface="Times New Roman"/>
                      </a:endParaRPr>
                    </a:p>
                  </a:txBody>
                  <a:tcPr marL="26894" marR="0" marT="623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marL="0" marR="0" algn="l">
                        <a:lnSpc>
                          <a:spcPts val="900"/>
                        </a:lnSpc>
                        <a:spcBef>
                          <a:spcPts val="0"/>
                        </a:spcBef>
                        <a:spcAft>
                          <a:spcPts val="0"/>
                        </a:spcAft>
                      </a:pPr>
                      <a:r>
                        <a:rPr lang="en-US" sz="400" dirty="0">
                          <a:solidFill>
                            <a:srgbClr val="808080"/>
                          </a:solidFill>
                          <a:latin typeface="Calibri"/>
                          <a:ea typeface="Calibri"/>
                          <a:cs typeface="Times New Roman"/>
                        </a:rPr>
                        <a:t>Date Created:</a:t>
                      </a:r>
                      <a:endParaRPr lang="en-US" sz="400" dirty="0">
                        <a:latin typeface="Calibri"/>
                        <a:ea typeface="Calibri"/>
                        <a:cs typeface="Times New Roman"/>
                      </a:endParaRPr>
                    </a:p>
                    <a:p>
                      <a:pPr marL="0" marR="0" algn="l">
                        <a:lnSpc>
                          <a:spcPts val="900"/>
                        </a:lnSpc>
                        <a:spcBef>
                          <a:spcPts val="0"/>
                        </a:spcBef>
                        <a:spcAft>
                          <a:spcPts val="0"/>
                        </a:spcAft>
                      </a:pPr>
                      <a:r>
                        <a:rPr lang="en-US" sz="500" b="1" cap="all" dirty="0">
                          <a:solidFill>
                            <a:srgbClr val="808080"/>
                          </a:solidFill>
                          <a:latin typeface="Calibri"/>
                          <a:ea typeface="Calibri"/>
                          <a:cs typeface="Times New Roman"/>
                        </a:rPr>
                        <a:t>25 Sept, 2009</a:t>
                      </a:r>
                      <a:endParaRPr lang="en-US" sz="500" dirty="0">
                        <a:latin typeface="Calibri"/>
                        <a:ea typeface="Calibri"/>
                        <a:cs typeface="Times New Roman"/>
                      </a:endParaRPr>
                    </a:p>
                  </a:txBody>
                  <a:tcPr marL="26894" marR="0" marT="623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200121">
                <a:tc gridSpan="3">
                  <a:txBody>
                    <a:bodyPr/>
                    <a:lstStyle/>
                    <a:p>
                      <a:pPr marL="0" marR="0" algn="l">
                        <a:lnSpc>
                          <a:spcPts val="900"/>
                        </a:lnSpc>
                        <a:spcBef>
                          <a:spcPts val="0"/>
                        </a:spcBef>
                        <a:spcAft>
                          <a:spcPts val="0"/>
                        </a:spcAft>
                      </a:pPr>
                      <a:r>
                        <a:rPr lang="en-US" sz="400" dirty="0">
                          <a:solidFill>
                            <a:srgbClr val="808080"/>
                          </a:solidFill>
                          <a:latin typeface="Calibri"/>
                          <a:ea typeface="Calibri"/>
                          <a:cs typeface="Times New Roman"/>
                        </a:rPr>
                        <a:t>URL:</a:t>
                      </a:r>
                      <a:endParaRPr lang="en-US" sz="400" dirty="0">
                        <a:latin typeface="Calibri"/>
                        <a:ea typeface="Calibri"/>
                        <a:cs typeface="Times New Roman"/>
                      </a:endParaRPr>
                    </a:p>
                    <a:p>
                      <a:pPr marL="0" marR="0" algn="l">
                        <a:lnSpc>
                          <a:spcPts val="900"/>
                        </a:lnSpc>
                        <a:spcBef>
                          <a:spcPts val="0"/>
                        </a:spcBef>
                        <a:spcAft>
                          <a:spcPts val="0"/>
                        </a:spcAft>
                      </a:pPr>
                      <a:r>
                        <a:rPr lang="en-GB" sz="500" b="1" cap="all" dirty="0">
                          <a:solidFill>
                            <a:srgbClr val="808080"/>
                          </a:solidFill>
                          <a:latin typeface="Calibri"/>
                          <a:ea typeface="Calibri"/>
                          <a:cs typeface="Times New Roman"/>
                        </a:rPr>
                        <a:t>http://www.microsoft.com/Microsoftservices/arch.aspx</a:t>
                      </a:r>
                      <a:endParaRPr lang="en-US" sz="500" dirty="0">
                        <a:latin typeface="Calibri"/>
                        <a:ea typeface="Calibri"/>
                        <a:cs typeface="Times New Roman"/>
                      </a:endParaRPr>
                    </a:p>
                  </a:txBody>
                  <a:tcPr marL="26894" marR="0" marT="623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marR="0" algn="l">
                        <a:lnSpc>
                          <a:spcPts val="900"/>
                        </a:lnSpc>
                        <a:spcBef>
                          <a:spcPts val="0"/>
                        </a:spcBef>
                        <a:spcAft>
                          <a:spcPts val="0"/>
                        </a:spcAft>
                      </a:pPr>
                      <a:r>
                        <a:rPr lang="en-US" sz="400" dirty="0">
                          <a:solidFill>
                            <a:srgbClr val="808080"/>
                          </a:solidFill>
                          <a:latin typeface="Calibri"/>
                          <a:ea typeface="Calibri"/>
                          <a:cs typeface="Times New Roman"/>
                        </a:rPr>
                        <a:t>Valid to:</a:t>
                      </a:r>
                      <a:endParaRPr lang="en-US" sz="400" dirty="0">
                        <a:latin typeface="Calibri"/>
                        <a:ea typeface="Calibri"/>
                        <a:cs typeface="Times New Roman"/>
                      </a:endParaRPr>
                    </a:p>
                    <a:p>
                      <a:pPr marL="0" marR="0" algn="l">
                        <a:lnSpc>
                          <a:spcPts val="900"/>
                        </a:lnSpc>
                        <a:spcBef>
                          <a:spcPts val="0"/>
                        </a:spcBef>
                        <a:spcAft>
                          <a:spcPts val="0"/>
                        </a:spcAft>
                      </a:pPr>
                      <a:r>
                        <a:rPr lang="en-US" sz="500" b="1" cap="all" dirty="0">
                          <a:solidFill>
                            <a:srgbClr val="808080"/>
                          </a:solidFill>
                          <a:latin typeface="Calibri"/>
                          <a:ea typeface="Calibri"/>
                          <a:cs typeface="Times New Roman"/>
                        </a:rPr>
                        <a:t>31 Dec, 2009</a:t>
                      </a:r>
                      <a:endParaRPr lang="en-US" sz="500" dirty="0">
                        <a:latin typeface="Calibri"/>
                        <a:ea typeface="Calibri"/>
                        <a:cs typeface="Times New Roman"/>
                      </a:endParaRPr>
                    </a:p>
                  </a:txBody>
                  <a:tcPr marL="26894" marR="0" marT="623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bl>
          </a:graphicData>
        </a:graphic>
      </p:graphicFrame>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0031" y="6395549"/>
            <a:ext cx="1538373" cy="280451"/>
          </a:xfrm>
          <a:prstGeom prst="rect">
            <a:avLst/>
          </a:prstGeom>
        </p:spPr>
      </p:pic>
    </p:spTree>
    <p:extLst>
      <p:ext uri="{BB962C8B-B14F-4D97-AF65-F5344CB8AC3E}">
        <p14:creationId xmlns:p14="http://schemas.microsoft.com/office/powerpoint/2010/main" val="2107689040"/>
      </p:ext>
    </p:extLst>
  </p:cSld>
  <p:clrMap bg1="lt1" tx1="dk1" bg2="lt2" tx2="dk2" accent1="accent1" accent2="accent2" accent3="accent3" accent4="accent4" accent5="accent5" accent6="accent6" hlink="hlink" folHlink="folHlink"/>
  <p:txStyles>
    <p:titleStyle>
      <a:lvl1pPr algn="l" defTabSz="914330" rtl="0" eaLnBrk="1" latinLnBrk="0" hangingPunct="1">
        <a:spcBef>
          <a:spcPct val="0"/>
        </a:spcBef>
        <a:buNone/>
        <a:defRPr kumimoji="0" lang="en-US" sz="1100" b="1" i="0" u="none" strike="noStrike" kern="1200" cap="all" spc="0" normalizeH="0" baseline="0" noProof="0" dirty="0" smtClean="0">
          <a:ln>
            <a:noFill/>
          </a:ln>
          <a:solidFill>
            <a:schemeClr val="tx1"/>
          </a:solidFill>
          <a:effectLst/>
          <a:uLnTx/>
          <a:uFillTx/>
          <a:latin typeface="+mn-lt"/>
          <a:ea typeface="+mj-ea"/>
          <a:cs typeface="+mj-cs"/>
        </a:defRPr>
      </a:lvl1pPr>
    </p:titleStyle>
    <p:bodyStyle>
      <a:lvl1pPr marL="228583" indent="-228583" algn="l" defTabSz="914330" rtl="0" eaLnBrk="1" latinLnBrk="0" hangingPunct="1">
        <a:spcBef>
          <a:spcPts val="0"/>
        </a:spcBef>
        <a:buFont typeface="Arial" pitchFamily="34" charset="0"/>
        <a:buChar char="•"/>
        <a:defRPr lang="en-US" sz="3300" kern="1200" spc="-100" baseline="0" dirty="0" smtClean="0">
          <a:solidFill>
            <a:schemeClr val="tx1"/>
          </a:solidFill>
          <a:latin typeface="+mn-lt"/>
          <a:ea typeface="+mn-ea"/>
          <a:cs typeface="+mn-cs"/>
        </a:defRPr>
      </a:lvl1pPr>
      <a:lvl2pPr marL="742893" indent="-285728" algn="l" defTabSz="914330" rtl="0" eaLnBrk="1" latinLnBrk="0" hangingPunct="1">
        <a:spcBef>
          <a:spcPts val="0"/>
        </a:spcBef>
        <a:buFont typeface="Arial" pitchFamily="34" charset="0"/>
        <a:buChar char="–"/>
        <a:defRPr lang="en-US" sz="2800" kern="1200" dirty="0" smtClean="0">
          <a:solidFill>
            <a:schemeClr val="tx1"/>
          </a:solidFill>
          <a:latin typeface="+mn-lt"/>
          <a:ea typeface="+mn-ea"/>
          <a:cs typeface="+mn-cs"/>
        </a:defRPr>
      </a:lvl2pPr>
      <a:lvl3pPr marL="1142913" indent="-228583" algn="l" defTabSz="914330" rtl="0" eaLnBrk="1" latinLnBrk="0" hangingPunct="1">
        <a:spcBef>
          <a:spcPts val="0"/>
        </a:spcBef>
        <a:buFont typeface="Arial" pitchFamily="34" charset="0"/>
        <a:buChar char="•"/>
        <a:defRPr lang="en-US" sz="2400" kern="1200" dirty="0" smtClean="0">
          <a:solidFill>
            <a:schemeClr val="tx1"/>
          </a:solidFill>
          <a:latin typeface="+mn-lt"/>
          <a:ea typeface="+mn-ea"/>
          <a:cs typeface="+mn-cs"/>
        </a:defRPr>
      </a:lvl3pPr>
      <a:lvl4pPr marL="1600078" indent="-228583" algn="l" defTabSz="914330" rtl="0" eaLnBrk="1" latinLnBrk="0" hangingPunct="1">
        <a:spcBef>
          <a:spcPts val="0"/>
        </a:spcBef>
        <a:buFont typeface="Arial" pitchFamily="34" charset="0"/>
        <a:buChar char="–"/>
        <a:defRPr lang="en-US" sz="2000" kern="1200" dirty="0" smtClean="0">
          <a:solidFill>
            <a:schemeClr val="tx1"/>
          </a:solidFill>
          <a:latin typeface="+mn-lt"/>
          <a:ea typeface="+mn-ea"/>
          <a:cs typeface="+mn-cs"/>
        </a:defRPr>
      </a:lvl4pPr>
      <a:lvl5pPr marL="2057244" indent="-228583" algn="l" defTabSz="914330" rtl="0" eaLnBrk="1" latinLnBrk="0" hangingPunct="1">
        <a:spcBef>
          <a:spcPts val="0"/>
        </a:spcBef>
        <a:buFont typeface="Arial" pitchFamily="34" charset="0"/>
        <a:buChar char="»"/>
        <a:defRPr lang="en-US" sz="2000" kern="1200" dirty="0" smtClean="0">
          <a:solidFill>
            <a:schemeClr val="tx1"/>
          </a:solidFill>
          <a:latin typeface="+mn-lt"/>
          <a:ea typeface="+mn-ea"/>
          <a:cs typeface="+mn-cs"/>
        </a:defRPr>
      </a:lvl5pPr>
      <a:lvl6pPr marL="2514409" indent="-228583" algn="l" defTabSz="91433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4" indent="-228583" algn="l" defTabSz="91433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39" indent="-228583" algn="l" defTabSz="91433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4" indent="-228583" algn="l" defTabSz="91433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30" rtl="0" eaLnBrk="1" latinLnBrk="0" hangingPunct="1">
        <a:defRPr sz="1800" kern="1200">
          <a:solidFill>
            <a:schemeClr val="tx1"/>
          </a:solidFill>
          <a:latin typeface="+mn-lt"/>
          <a:ea typeface="+mn-ea"/>
          <a:cs typeface="+mn-cs"/>
        </a:defRPr>
      </a:lvl1pPr>
      <a:lvl2pPr marL="457166"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6" algn="l" defTabSz="914330" rtl="0" eaLnBrk="1" latinLnBrk="0" hangingPunct="1">
        <a:defRPr sz="1800" kern="1200">
          <a:solidFill>
            <a:schemeClr val="tx1"/>
          </a:solidFill>
          <a:latin typeface="+mn-lt"/>
          <a:ea typeface="+mn-ea"/>
          <a:cs typeface="+mn-cs"/>
        </a:defRPr>
      </a:lvl4pPr>
      <a:lvl5pPr marL="1828661" algn="l" defTabSz="914330" rtl="0" eaLnBrk="1" latinLnBrk="0" hangingPunct="1">
        <a:defRPr sz="1800" kern="1200">
          <a:solidFill>
            <a:schemeClr val="tx1"/>
          </a:solidFill>
          <a:latin typeface="+mn-lt"/>
          <a:ea typeface="+mn-ea"/>
          <a:cs typeface="+mn-cs"/>
        </a:defRPr>
      </a:lvl5pPr>
      <a:lvl6pPr marL="2285826" algn="l" defTabSz="914330" rtl="0" eaLnBrk="1" latinLnBrk="0" hangingPunct="1">
        <a:defRPr sz="1800" kern="1200">
          <a:solidFill>
            <a:schemeClr val="tx1"/>
          </a:solidFill>
          <a:latin typeface="+mn-lt"/>
          <a:ea typeface="+mn-ea"/>
          <a:cs typeface="+mn-cs"/>
        </a:defRPr>
      </a:lvl6pPr>
      <a:lvl7pPr marL="2742991" algn="l" defTabSz="914330" rtl="0" eaLnBrk="1" latinLnBrk="0" hangingPunct="1">
        <a:defRPr sz="1800" kern="1200">
          <a:solidFill>
            <a:schemeClr val="tx1"/>
          </a:solidFill>
          <a:latin typeface="+mn-lt"/>
          <a:ea typeface="+mn-ea"/>
          <a:cs typeface="+mn-cs"/>
        </a:defRPr>
      </a:lvl7pPr>
      <a:lvl8pPr marL="3200157" algn="l" defTabSz="914330" rtl="0" eaLnBrk="1" latinLnBrk="0" hangingPunct="1">
        <a:defRPr sz="1800" kern="1200">
          <a:solidFill>
            <a:schemeClr val="tx1"/>
          </a:solidFill>
          <a:latin typeface="+mn-lt"/>
          <a:ea typeface="+mn-ea"/>
          <a:cs typeface="+mn-cs"/>
        </a:defRPr>
      </a:lvl8pPr>
      <a:lvl9pPr marL="3657321" algn="l" defTabSz="91433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131997" y="6368900"/>
            <a:ext cx="8873805" cy="330431"/>
            <a:chOff x="224350" y="9240822"/>
            <a:chExt cx="15085470" cy="493776"/>
          </a:xfrm>
        </p:grpSpPr>
        <p:sp>
          <p:nvSpPr>
            <p:cNvPr id="3" name="Rectangle 2"/>
            <p:cNvSpPr/>
            <p:nvPr/>
          </p:nvSpPr>
          <p:spPr>
            <a:xfrm>
              <a:off x="224350" y="9240822"/>
              <a:ext cx="15085470" cy="49377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3027"/>
              <a:r>
                <a:rPr lang="en-US" sz="900" dirty="0" smtClean="0">
                  <a:solidFill>
                    <a:prstClr val="white"/>
                  </a:solidFill>
                </a:rPr>
                <a:t>MAPF Version 1.1</a:t>
              </a:r>
              <a:endParaRPr lang="en-US" sz="900" dirty="0">
                <a:solidFill>
                  <a:prstClr val="white"/>
                </a:solidFill>
              </a:endParaRPr>
            </a:p>
          </p:txBody>
        </p:sp>
        <p:pic>
          <p:nvPicPr>
            <p:cNvPr id="4" name="Picture 3" descr="Services_IT_Architecture_and_Planning_logo_(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4095" y="9281806"/>
              <a:ext cx="2618289" cy="411808"/>
            </a:xfrm>
            <a:prstGeom prst="rect">
              <a:avLst/>
            </a:prstGeom>
          </p:spPr>
        </p:pic>
      </p:grpSp>
    </p:spTree>
    <p:extLst>
      <p:ext uri="{BB962C8B-B14F-4D97-AF65-F5344CB8AC3E}">
        <p14:creationId xmlns:p14="http://schemas.microsoft.com/office/powerpoint/2010/main" val="1825863462"/>
      </p:ext>
    </p:extLst>
  </p:cSld>
  <p:clrMap bg1="lt1" tx1="dk1" bg2="lt2" tx2="dk2" accent1="accent1" accent2="accent2" accent3="accent3" accent4="accent4" accent5="accent5" accent6="accent6" hlink="hlink" folHlink="folHlink"/>
  <p:sldLayoutIdLst>
    <p:sldLayoutId id="2147483876" r:id="rId1"/>
    <p:sldLayoutId id="2147483877" r:id="rId2"/>
  </p:sldLayoutIdLst>
  <p:txStyles>
    <p:titleStyle>
      <a:lvl1pPr algn="l" defTabSz="913027" rtl="0" eaLnBrk="1" latinLnBrk="0" hangingPunct="1">
        <a:spcBef>
          <a:spcPct val="0"/>
        </a:spcBef>
        <a:buNone/>
        <a:defRPr kumimoji="0" lang="en-US" sz="1100" b="1" i="0" u="none" strike="noStrike" kern="1200" cap="all" spc="0" normalizeH="0" baseline="0" noProof="0" dirty="0" smtClean="0">
          <a:ln>
            <a:noFill/>
          </a:ln>
          <a:solidFill>
            <a:schemeClr val="tx1"/>
          </a:solidFill>
          <a:effectLst/>
          <a:uLnTx/>
          <a:uFillTx/>
          <a:latin typeface="+mn-lt"/>
          <a:ea typeface="+mj-ea"/>
          <a:cs typeface="+mj-cs"/>
        </a:defRPr>
      </a:lvl1pPr>
    </p:titleStyle>
    <p:bodyStyle>
      <a:lvl1pPr marL="228254" indent="-228254" algn="l" defTabSz="913027" rtl="0" eaLnBrk="1" latinLnBrk="0" hangingPunct="1">
        <a:spcBef>
          <a:spcPts val="0"/>
        </a:spcBef>
        <a:buFont typeface="Arial" pitchFamily="34" charset="0"/>
        <a:buChar char="•"/>
        <a:defRPr lang="en-US" sz="3300" kern="1200" spc="-100" baseline="0" dirty="0" smtClean="0">
          <a:solidFill>
            <a:schemeClr val="tx1"/>
          </a:solidFill>
          <a:latin typeface="+mn-lt"/>
          <a:ea typeface="+mn-ea"/>
          <a:cs typeface="+mn-cs"/>
        </a:defRPr>
      </a:lvl1pPr>
      <a:lvl2pPr marL="741833" indent="-285322" algn="l" defTabSz="913027" rtl="0" eaLnBrk="1" latinLnBrk="0" hangingPunct="1">
        <a:spcBef>
          <a:spcPts val="0"/>
        </a:spcBef>
        <a:buFont typeface="Arial" pitchFamily="34" charset="0"/>
        <a:buChar char="–"/>
        <a:defRPr lang="en-US" sz="2800" kern="1200" dirty="0" smtClean="0">
          <a:solidFill>
            <a:schemeClr val="tx1"/>
          </a:solidFill>
          <a:latin typeface="+mn-lt"/>
          <a:ea typeface="+mn-ea"/>
          <a:cs typeface="+mn-cs"/>
        </a:defRPr>
      </a:lvl2pPr>
      <a:lvl3pPr marL="1141283" indent="-228254" algn="l" defTabSz="913027" rtl="0" eaLnBrk="1" latinLnBrk="0" hangingPunct="1">
        <a:spcBef>
          <a:spcPts val="0"/>
        </a:spcBef>
        <a:buFont typeface="Arial" pitchFamily="34" charset="0"/>
        <a:buChar char="•"/>
        <a:defRPr lang="en-US" sz="2400" kern="1200" dirty="0" smtClean="0">
          <a:solidFill>
            <a:schemeClr val="tx1"/>
          </a:solidFill>
          <a:latin typeface="+mn-lt"/>
          <a:ea typeface="+mn-ea"/>
          <a:cs typeface="+mn-cs"/>
        </a:defRPr>
      </a:lvl3pPr>
      <a:lvl4pPr marL="1597798" indent="-228254" algn="l" defTabSz="913027" rtl="0" eaLnBrk="1" latinLnBrk="0" hangingPunct="1">
        <a:spcBef>
          <a:spcPts val="0"/>
        </a:spcBef>
        <a:buFont typeface="Arial" pitchFamily="34" charset="0"/>
        <a:buChar char="–"/>
        <a:defRPr lang="en-US" sz="2000" kern="1200" dirty="0" smtClean="0">
          <a:solidFill>
            <a:schemeClr val="tx1"/>
          </a:solidFill>
          <a:latin typeface="+mn-lt"/>
          <a:ea typeface="+mn-ea"/>
          <a:cs typeface="+mn-cs"/>
        </a:defRPr>
      </a:lvl4pPr>
      <a:lvl5pPr marL="2054311" indent="-228254" algn="l" defTabSz="913027" rtl="0" eaLnBrk="1" latinLnBrk="0" hangingPunct="1">
        <a:spcBef>
          <a:spcPts val="0"/>
        </a:spcBef>
        <a:buFont typeface="Arial" pitchFamily="34" charset="0"/>
        <a:buChar char="»"/>
        <a:defRPr lang="en-US" sz="2000" kern="1200" dirty="0" smtClean="0">
          <a:solidFill>
            <a:schemeClr val="tx1"/>
          </a:solidFill>
          <a:latin typeface="+mn-lt"/>
          <a:ea typeface="+mn-ea"/>
          <a:cs typeface="+mn-cs"/>
        </a:defRPr>
      </a:lvl5pPr>
      <a:lvl6pPr marL="2510824" indent="-228254" algn="l" defTabSz="91302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337" indent="-228254" algn="l" defTabSz="91302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850" indent="-228254" algn="l" defTabSz="91302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365" indent="-228254" algn="l" defTabSz="91302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027" rtl="0" eaLnBrk="1" latinLnBrk="0" hangingPunct="1">
        <a:defRPr sz="1800" kern="1200">
          <a:solidFill>
            <a:schemeClr val="tx1"/>
          </a:solidFill>
          <a:latin typeface="+mn-lt"/>
          <a:ea typeface="+mn-ea"/>
          <a:cs typeface="+mn-cs"/>
        </a:defRPr>
      </a:lvl1pPr>
      <a:lvl2pPr marL="456513" algn="l" defTabSz="913027" rtl="0" eaLnBrk="1" latinLnBrk="0" hangingPunct="1">
        <a:defRPr sz="1800" kern="1200">
          <a:solidFill>
            <a:schemeClr val="tx1"/>
          </a:solidFill>
          <a:latin typeface="+mn-lt"/>
          <a:ea typeface="+mn-ea"/>
          <a:cs typeface="+mn-cs"/>
        </a:defRPr>
      </a:lvl2pPr>
      <a:lvl3pPr marL="913027" algn="l" defTabSz="913027" rtl="0" eaLnBrk="1" latinLnBrk="0" hangingPunct="1">
        <a:defRPr sz="1800" kern="1200">
          <a:solidFill>
            <a:schemeClr val="tx1"/>
          </a:solidFill>
          <a:latin typeface="+mn-lt"/>
          <a:ea typeface="+mn-ea"/>
          <a:cs typeface="+mn-cs"/>
        </a:defRPr>
      </a:lvl3pPr>
      <a:lvl4pPr marL="1369540" algn="l" defTabSz="913027" rtl="0" eaLnBrk="1" latinLnBrk="0" hangingPunct="1">
        <a:defRPr sz="1800" kern="1200">
          <a:solidFill>
            <a:schemeClr val="tx1"/>
          </a:solidFill>
          <a:latin typeface="+mn-lt"/>
          <a:ea typeface="+mn-ea"/>
          <a:cs typeface="+mn-cs"/>
        </a:defRPr>
      </a:lvl4pPr>
      <a:lvl5pPr marL="1826052" algn="l" defTabSz="913027" rtl="0" eaLnBrk="1" latinLnBrk="0" hangingPunct="1">
        <a:defRPr sz="1800" kern="1200">
          <a:solidFill>
            <a:schemeClr val="tx1"/>
          </a:solidFill>
          <a:latin typeface="+mn-lt"/>
          <a:ea typeface="+mn-ea"/>
          <a:cs typeface="+mn-cs"/>
        </a:defRPr>
      </a:lvl5pPr>
      <a:lvl6pPr marL="2282566" algn="l" defTabSz="913027" rtl="0" eaLnBrk="1" latinLnBrk="0" hangingPunct="1">
        <a:defRPr sz="1800" kern="1200">
          <a:solidFill>
            <a:schemeClr val="tx1"/>
          </a:solidFill>
          <a:latin typeface="+mn-lt"/>
          <a:ea typeface="+mn-ea"/>
          <a:cs typeface="+mn-cs"/>
        </a:defRPr>
      </a:lvl6pPr>
      <a:lvl7pPr marL="2739081" algn="l" defTabSz="913027" rtl="0" eaLnBrk="1" latinLnBrk="0" hangingPunct="1">
        <a:defRPr sz="1800" kern="1200">
          <a:solidFill>
            <a:schemeClr val="tx1"/>
          </a:solidFill>
          <a:latin typeface="+mn-lt"/>
          <a:ea typeface="+mn-ea"/>
          <a:cs typeface="+mn-cs"/>
        </a:defRPr>
      </a:lvl7pPr>
      <a:lvl8pPr marL="3195593" algn="l" defTabSz="913027" rtl="0" eaLnBrk="1" latinLnBrk="0" hangingPunct="1">
        <a:defRPr sz="1800" kern="1200">
          <a:solidFill>
            <a:schemeClr val="tx1"/>
          </a:solidFill>
          <a:latin typeface="+mn-lt"/>
          <a:ea typeface="+mn-ea"/>
          <a:cs typeface="+mn-cs"/>
        </a:defRPr>
      </a:lvl8pPr>
      <a:lvl9pPr marL="3652110" algn="l" defTabSz="91302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131997" y="6368900"/>
            <a:ext cx="8873805" cy="330431"/>
            <a:chOff x="224350" y="9240822"/>
            <a:chExt cx="15085470" cy="493776"/>
          </a:xfrm>
        </p:grpSpPr>
        <p:sp>
          <p:nvSpPr>
            <p:cNvPr id="3" name="Rectangle 2"/>
            <p:cNvSpPr/>
            <p:nvPr/>
          </p:nvSpPr>
          <p:spPr>
            <a:xfrm>
              <a:off x="224350" y="9240822"/>
              <a:ext cx="15085470" cy="49377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3027"/>
              <a:r>
                <a:rPr lang="en-US" sz="900" dirty="0" smtClean="0">
                  <a:solidFill>
                    <a:prstClr val="white"/>
                  </a:solidFill>
                </a:rPr>
                <a:t>MAPF Version 1.1</a:t>
              </a:r>
              <a:endParaRPr lang="en-US" sz="900" dirty="0">
                <a:solidFill>
                  <a:prstClr val="white"/>
                </a:solidFill>
              </a:endParaRPr>
            </a:p>
          </p:txBody>
        </p:sp>
        <p:pic>
          <p:nvPicPr>
            <p:cNvPr id="4" name="Picture 3" descr="Services_IT_Architecture_and_Planning_logo_(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4095" y="9281806"/>
              <a:ext cx="2618289" cy="411808"/>
            </a:xfrm>
            <a:prstGeom prst="rect">
              <a:avLst/>
            </a:prstGeom>
          </p:spPr>
        </p:pic>
      </p:grpSp>
    </p:spTree>
    <p:extLst>
      <p:ext uri="{BB962C8B-B14F-4D97-AF65-F5344CB8AC3E}">
        <p14:creationId xmlns:p14="http://schemas.microsoft.com/office/powerpoint/2010/main" val="2328496450"/>
      </p:ext>
    </p:extLst>
  </p:cSld>
  <p:clrMap bg1="lt1" tx1="dk1" bg2="lt2" tx2="dk2" accent1="accent1" accent2="accent2" accent3="accent3" accent4="accent4" accent5="accent5" accent6="accent6" hlink="hlink" folHlink="folHlink"/>
  <p:sldLayoutIdLst>
    <p:sldLayoutId id="2147483879" r:id="rId1"/>
    <p:sldLayoutId id="2147483880" r:id="rId2"/>
  </p:sldLayoutIdLst>
  <p:txStyles>
    <p:titleStyle>
      <a:lvl1pPr algn="l" defTabSz="913027" rtl="0" eaLnBrk="1" latinLnBrk="0" hangingPunct="1">
        <a:spcBef>
          <a:spcPct val="0"/>
        </a:spcBef>
        <a:buNone/>
        <a:defRPr kumimoji="0" lang="en-US" sz="1100" b="1" i="0" u="none" strike="noStrike" kern="1200" cap="all" spc="0" normalizeH="0" baseline="0" noProof="0" dirty="0" smtClean="0">
          <a:ln>
            <a:noFill/>
          </a:ln>
          <a:solidFill>
            <a:schemeClr val="tx1"/>
          </a:solidFill>
          <a:effectLst/>
          <a:uLnTx/>
          <a:uFillTx/>
          <a:latin typeface="+mn-lt"/>
          <a:ea typeface="+mj-ea"/>
          <a:cs typeface="+mj-cs"/>
        </a:defRPr>
      </a:lvl1pPr>
    </p:titleStyle>
    <p:bodyStyle>
      <a:lvl1pPr marL="228254" indent="-228254" algn="l" defTabSz="913027" rtl="0" eaLnBrk="1" latinLnBrk="0" hangingPunct="1">
        <a:spcBef>
          <a:spcPts val="0"/>
        </a:spcBef>
        <a:buFont typeface="Arial" pitchFamily="34" charset="0"/>
        <a:buChar char="•"/>
        <a:defRPr lang="en-US" sz="3300" kern="1200" spc="-100" baseline="0" dirty="0" smtClean="0">
          <a:solidFill>
            <a:schemeClr val="tx1"/>
          </a:solidFill>
          <a:latin typeface="+mn-lt"/>
          <a:ea typeface="+mn-ea"/>
          <a:cs typeface="+mn-cs"/>
        </a:defRPr>
      </a:lvl1pPr>
      <a:lvl2pPr marL="741833" indent="-285322" algn="l" defTabSz="913027" rtl="0" eaLnBrk="1" latinLnBrk="0" hangingPunct="1">
        <a:spcBef>
          <a:spcPts val="0"/>
        </a:spcBef>
        <a:buFont typeface="Arial" pitchFamily="34" charset="0"/>
        <a:buChar char="–"/>
        <a:defRPr lang="en-US" sz="2800" kern="1200" dirty="0" smtClean="0">
          <a:solidFill>
            <a:schemeClr val="tx1"/>
          </a:solidFill>
          <a:latin typeface="+mn-lt"/>
          <a:ea typeface="+mn-ea"/>
          <a:cs typeface="+mn-cs"/>
        </a:defRPr>
      </a:lvl2pPr>
      <a:lvl3pPr marL="1141283" indent="-228254" algn="l" defTabSz="913027" rtl="0" eaLnBrk="1" latinLnBrk="0" hangingPunct="1">
        <a:spcBef>
          <a:spcPts val="0"/>
        </a:spcBef>
        <a:buFont typeface="Arial" pitchFamily="34" charset="0"/>
        <a:buChar char="•"/>
        <a:defRPr lang="en-US" sz="2400" kern="1200" dirty="0" smtClean="0">
          <a:solidFill>
            <a:schemeClr val="tx1"/>
          </a:solidFill>
          <a:latin typeface="+mn-lt"/>
          <a:ea typeface="+mn-ea"/>
          <a:cs typeface="+mn-cs"/>
        </a:defRPr>
      </a:lvl3pPr>
      <a:lvl4pPr marL="1597798" indent="-228254" algn="l" defTabSz="913027" rtl="0" eaLnBrk="1" latinLnBrk="0" hangingPunct="1">
        <a:spcBef>
          <a:spcPts val="0"/>
        </a:spcBef>
        <a:buFont typeface="Arial" pitchFamily="34" charset="0"/>
        <a:buChar char="–"/>
        <a:defRPr lang="en-US" sz="2000" kern="1200" dirty="0" smtClean="0">
          <a:solidFill>
            <a:schemeClr val="tx1"/>
          </a:solidFill>
          <a:latin typeface="+mn-lt"/>
          <a:ea typeface="+mn-ea"/>
          <a:cs typeface="+mn-cs"/>
        </a:defRPr>
      </a:lvl4pPr>
      <a:lvl5pPr marL="2054311" indent="-228254" algn="l" defTabSz="913027" rtl="0" eaLnBrk="1" latinLnBrk="0" hangingPunct="1">
        <a:spcBef>
          <a:spcPts val="0"/>
        </a:spcBef>
        <a:buFont typeface="Arial" pitchFamily="34" charset="0"/>
        <a:buChar char="»"/>
        <a:defRPr lang="en-US" sz="2000" kern="1200" dirty="0" smtClean="0">
          <a:solidFill>
            <a:schemeClr val="tx1"/>
          </a:solidFill>
          <a:latin typeface="+mn-lt"/>
          <a:ea typeface="+mn-ea"/>
          <a:cs typeface="+mn-cs"/>
        </a:defRPr>
      </a:lvl5pPr>
      <a:lvl6pPr marL="2510824" indent="-228254" algn="l" defTabSz="91302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337" indent="-228254" algn="l" defTabSz="91302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850" indent="-228254" algn="l" defTabSz="91302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365" indent="-228254" algn="l" defTabSz="91302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027" rtl="0" eaLnBrk="1" latinLnBrk="0" hangingPunct="1">
        <a:defRPr sz="1800" kern="1200">
          <a:solidFill>
            <a:schemeClr val="tx1"/>
          </a:solidFill>
          <a:latin typeface="+mn-lt"/>
          <a:ea typeface="+mn-ea"/>
          <a:cs typeface="+mn-cs"/>
        </a:defRPr>
      </a:lvl1pPr>
      <a:lvl2pPr marL="456513" algn="l" defTabSz="913027" rtl="0" eaLnBrk="1" latinLnBrk="0" hangingPunct="1">
        <a:defRPr sz="1800" kern="1200">
          <a:solidFill>
            <a:schemeClr val="tx1"/>
          </a:solidFill>
          <a:latin typeface="+mn-lt"/>
          <a:ea typeface="+mn-ea"/>
          <a:cs typeface="+mn-cs"/>
        </a:defRPr>
      </a:lvl2pPr>
      <a:lvl3pPr marL="913027" algn="l" defTabSz="913027" rtl="0" eaLnBrk="1" latinLnBrk="0" hangingPunct="1">
        <a:defRPr sz="1800" kern="1200">
          <a:solidFill>
            <a:schemeClr val="tx1"/>
          </a:solidFill>
          <a:latin typeface="+mn-lt"/>
          <a:ea typeface="+mn-ea"/>
          <a:cs typeface="+mn-cs"/>
        </a:defRPr>
      </a:lvl3pPr>
      <a:lvl4pPr marL="1369540" algn="l" defTabSz="913027" rtl="0" eaLnBrk="1" latinLnBrk="0" hangingPunct="1">
        <a:defRPr sz="1800" kern="1200">
          <a:solidFill>
            <a:schemeClr val="tx1"/>
          </a:solidFill>
          <a:latin typeface="+mn-lt"/>
          <a:ea typeface="+mn-ea"/>
          <a:cs typeface="+mn-cs"/>
        </a:defRPr>
      </a:lvl4pPr>
      <a:lvl5pPr marL="1826052" algn="l" defTabSz="913027" rtl="0" eaLnBrk="1" latinLnBrk="0" hangingPunct="1">
        <a:defRPr sz="1800" kern="1200">
          <a:solidFill>
            <a:schemeClr val="tx1"/>
          </a:solidFill>
          <a:latin typeface="+mn-lt"/>
          <a:ea typeface="+mn-ea"/>
          <a:cs typeface="+mn-cs"/>
        </a:defRPr>
      </a:lvl5pPr>
      <a:lvl6pPr marL="2282566" algn="l" defTabSz="913027" rtl="0" eaLnBrk="1" latinLnBrk="0" hangingPunct="1">
        <a:defRPr sz="1800" kern="1200">
          <a:solidFill>
            <a:schemeClr val="tx1"/>
          </a:solidFill>
          <a:latin typeface="+mn-lt"/>
          <a:ea typeface="+mn-ea"/>
          <a:cs typeface="+mn-cs"/>
        </a:defRPr>
      </a:lvl6pPr>
      <a:lvl7pPr marL="2739081" algn="l" defTabSz="913027" rtl="0" eaLnBrk="1" latinLnBrk="0" hangingPunct="1">
        <a:defRPr sz="1800" kern="1200">
          <a:solidFill>
            <a:schemeClr val="tx1"/>
          </a:solidFill>
          <a:latin typeface="+mn-lt"/>
          <a:ea typeface="+mn-ea"/>
          <a:cs typeface="+mn-cs"/>
        </a:defRPr>
      </a:lvl7pPr>
      <a:lvl8pPr marL="3195593" algn="l" defTabSz="913027" rtl="0" eaLnBrk="1" latinLnBrk="0" hangingPunct="1">
        <a:defRPr sz="1800" kern="1200">
          <a:solidFill>
            <a:schemeClr val="tx1"/>
          </a:solidFill>
          <a:latin typeface="+mn-lt"/>
          <a:ea typeface="+mn-ea"/>
          <a:cs typeface="+mn-cs"/>
        </a:defRPr>
      </a:lvl8pPr>
      <a:lvl9pPr marL="3652110" algn="l" defTabSz="91302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142510" y="6538119"/>
            <a:ext cx="2584255" cy="153888"/>
          </a:xfrm>
          <a:prstGeom prst="rect">
            <a:avLst/>
          </a:prstGeom>
          <a:noFill/>
        </p:spPr>
        <p:txBody>
          <a:bodyPr wrap="square" lIns="0" tIns="0" rIns="0" bIns="0" rtlCol="0">
            <a:spAutoFit/>
          </a:bodyPr>
          <a:lstStyle/>
          <a:p>
            <a:pPr defTabSz="914330"/>
            <a:r>
              <a:rPr lang="en-US" sz="500" dirty="0" smtClean="0">
                <a:solidFill>
                  <a:srgbClr val="555555"/>
                </a:solidFill>
              </a:rPr>
              <a:t>© 2010 Microsoft Corporation. All rights reserved. Microsoft is a trademark of the Microsoft group of companies. All other trademarks are property of their respective owners.</a:t>
            </a:r>
            <a:endParaRPr lang="en-US" sz="500" dirty="0">
              <a:solidFill>
                <a:srgbClr val="555555"/>
              </a:solidFill>
            </a:endParaRP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54" y="6216796"/>
            <a:ext cx="1112371" cy="280743"/>
          </a:xfrm>
          <a:prstGeom prst="rect">
            <a:avLst/>
          </a:prstGeom>
        </p:spPr>
      </p:pic>
    </p:spTree>
    <p:extLst>
      <p:ext uri="{BB962C8B-B14F-4D97-AF65-F5344CB8AC3E}">
        <p14:creationId xmlns:p14="http://schemas.microsoft.com/office/powerpoint/2010/main" val="18418871"/>
      </p:ext>
    </p:extLst>
  </p:cSld>
  <p:clrMap bg1="lt1" tx1="dk1" bg2="lt2" tx2="dk2" accent1="accent1" accent2="accent2" accent3="accent3" accent4="accent4" accent5="accent5" accent6="accent6" hlink="hlink" folHlink="folHlink"/>
  <p:sldLayoutIdLst>
    <p:sldLayoutId id="2147483883" r:id="rId1"/>
  </p:sldLayoutIdLst>
  <p:timing>
    <p:tnLst>
      <p:par>
        <p:cTn id="1" dur="indefinite" restart="never" nodeType="tmRoot"/>
      </p:par>
    </p:tnLst>
  </p:timing>
  <p:txStyles>
    <p:titleStyle>
      <a:lvl1pPr algn="l" defTabSz="914330" rtl="0" eaLnBrk="1" latinLnBrk="0" hangingPunct="1">
        <a:spcBef>
          <a:spcPct val="0"/>
        </a:spcBef>
        <a:buNone/>
        <a:defRPr kumimoji="0" lang="en-US" sz="1100" b="1" i="0" u="none" strike="noStrike" kern="1200" cap="all" spc="0" normalizeH="0" baseline="0" noProof="0" dirty="0" smtClean="0">
          <a:ln>
            <a:noFill/>
          </a:ln>
          <a:solidFill>
            <a:schemeClr val="tx1"/>
          </a:solidFill>
          <a:effectLst/>
          <a:uLnTx/>
          <a:uFillTx/>
          <a:latin typeface="+mn-lt"/>
          <a:ea typeface="+mj-ea"/>
          <a:cs typeface="+mj-cs"/>
        </a:defRPr>
      </a:lvl1pPr>
    </p:titleStyle>
    <p:bodyStyle>
      <a:lvl1pPr marL="228583" indent="-228583" algn="l" defTabSz="914330" rtl="0" eaLnBrk="1" latinLnBrk="0" hangingPunct="1">
        <a:spcBef>
          <a:spcPts val="0"/>
        </a:spcBef>
        <a:buFont typeface="Arial" pitchFamily="34" charset="0"/>
        <a:buChar char="•"/>
        <a:defRPr lang="en-US" sz="3300" kern="1200" spc="-100" baseline="0" dirty="0" smtClean="0">
          <a:solidFill>
            <a:schemeClr val="tx1"/>
          </a:solidFill>
          <a:latin typeface="+mn-lt"/>
          <a:ea typeface="+mn-ea"/>
          <a:cs typeface="+mn-cs"/>
        </a:defRPr>
      </a:lvl1pPr>
      <a:lvl2pPr marL="742893" indent="-285728" algn="l" defTabSz="914330" rtl="0" eaLnBrk="1" latinLnBrk="0" hangingPunct="1">
        <a:spcBef>
          <a:spcPts val="0"/>
        </a:spcBef>
        <a:buFont typeface="Arial" pitchFamily="34" charset="0"/>
        <a:buChar char="–"/>
        <a:defRPr lang="en-US" sz="2800" kern="1200" dirty="0" smtClean="0">
          <a:solidFill>
            <a:schemeClr val="tx1"/>
          </a:solidFill>
          <a:latin typeface="+mn-lt"/>
          <a:ea typeface="+mn-ea"/>
          <a:cs typeface="+mn-cs"/>
        </a:defRPr>
      </a:lvl2pPr>
      <a:lvl3pPr marL="1142913" indent="-228583" algn="l" defTabSz="914330" rtl="0" eaLnBrk="1" latinLnBrk="0" hangingPunct="1">
        <a:spcBef>
          <a:spcPts val="0"/>
        </a:spcBef>
        <a:buFont typeface="Arial" pitchFamily="34" charset="0"/>
        <a:buChar char="•"/>
        <a:defRPr lang="en-US" sz="2400" kern="1200" dirty="0" smtClean="0">
          <a:solidFill>
            <a:schemeClr val="tx1"/>
          </a:solidFill>
          <a:latin typeface="+mn-lt"/>
          <a:ea typeface="+mn-ea"/>
          <a:cs typeface="+mn-cs"/>
        </a:defRPr>
      </a:lvl3pPr>
      <a:lvl4pPr marL="1600078" indent="-228583" algn="l" defTabSz="914330" rtl="0" eaLnBrk="1" latinLnBrk="0" hangingPunct="1">
        <a:spcBef>
          <a:spcPts val="0"/>
        </a:spcBef>
        <a:buFont typeface="Arial" pitchFamily="34" charset="0"/>
        <a:buChar char="–"/>
        <a:defRPr lang="en-US" sz="2000" kern="1200" dirty="0" smtClean="0">
          <a:solidFill>
            <a:schemeClr val="tx1"/>
          </a:solidFill>
          <a:latin typeface="+mn-lt"/>
          <a:ea typeface="+mn-ea"/>
          <a:cs typeface="+mn-cs"/>
        </a:defRPr>
      </a:lvl4pPr>
      <a:lvl5pPr marL="2057244" indent="-228583" algn="l" defTabSz="914330" rtl="0" eaLnBrk="1" latinLnBrk="0" hangingPunct="1">
        <a:spcBef>
          <a:spcPts val="0"/>
        </a:spcBef>
        <a:buFont typeface="Arial" pitchFamily="34" charset="0"/>
        <a:buChar char="»"/>
        <a:defRPr lang="en-US" sz="2000" kern="1200" dirty="0" smtClean="0">
          <a:solidFill>
            <a:schemeClr val="tx1"/>
          </a:solidFill>
          <a:latin typeface="+mn-lt"/>
          <a:ea typeface="+mn-ea"/>
          <a:cs typeface="+mn-cs"/>
        </a:defRPr>
      </a:lvl5pPr>
      <a:lvl6pPr marL="2514409" indent="-228583" algn="l" defTabSz="91433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4" indent="-228583" algn="l" defTabSz="91433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39" indent="-228583" algn="l" defTabSz="91433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4" indent="-228583" algn="l" defTabSz="91433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30" rtl="0" eaLnBrk="1" latinLnBrk="0" hangingPunct="1">
        <a:defRPr sz="1800" kern="1200">
          <a:solidFill>
            <a:schemeClr val="tx1"/>
          </a:solidFill>
          <a:latin typeface="+mn-lt"/>
          <a:ea typeface="+mn-ea"/>
          <a:cs typeface="+mn-cs"/>
        </a:defRPr>
      </a:lvl1pPr>
      <a:lvl2pPr marL="457166"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6" algn="l" defTabSz="914330" rtl="0" eaLnBrk="1" latinLnBrk="0" hangingPunct="1">
        <a:defRPr sz="1800" kern="1200">
          <a:solidFill>
            <a:schemeClr val="tx1"/>
          </a:solidFill>
          <a:latin typeface="+mn-lt"/>
          <a:ea typeface="+mn-ea"/>
          <a:cs typeface="+mn-cs"/>
        </a:defRPr>
      </a:lvl4pPr>
      <a:lvl5pPr marL="1828661" algn="l" defTabSz="914330" rtl="0" eaLnBrk="1" latinLnBrk="0" hangingPunct="1">
        <a:defRPr sz="1800" kern="1200">
          <a:solidFill>
            <a:schemeClr val="tx1"/>
          </a:solidFill>
          <a:latin typeface="+mn-lt"/>
          <a:ea typeface="+mn-ea"/>
          <a:cs typeface="+mn-cs"/>
        </a:defRPr>
      </a:lvl5pPr>
      <a:lvl6pPr marL="2285826" algn="l" defTabSz="914330" rtl="0" eaLnBrk="1" latinLnBrk="0" hangingPunct="1">
        <a:defRPr sz="1800" kern="1200">
          <a:solidFill>
            <a:schemeClr val="tx1"/>
          </a:solidFill>
          <a:latin typeface="+mn-lt"/>
          <a:ea typeface="+mn-ea"/>
          <a:cs typeface="+mn-cs"/>
        </a:defRPr>
      </a:lvl6pPr>
      <a:lvl7pPr marL="2742991" algn="l" defTabSz="914330" rtl="0" eaLnBrk="1" latinLnBrk="0" hangingPunct="1">
        <a:defRPr sz="1800" kern="1200">
          <a:solidFill>
            <a:schemeClr val="tx1"/>
          </a:solidFill>
          <a:latin typeface="+mn-lt"/>
          <a:ea typeface="+mn-ea"/>
          <a:cs typeface="+mn-cs"/>
        </a:defRPr>
      </a:lvl7pPr>
      <a:lvl8pPr marL="3200157" algn="l" defTabSz="914330" rtl="0" eaLnBrk="1" latinLnBrk="0" hangingPunct="1">
        <a:defRPr sz="1800" kern="1200">
          <a:solidFill>
            <a:schemeClr val="tx1"/>
          </a:solidFill>
          <a:latin typeface="+mn-lt"/>
          <a:ea typeface="+mn-ea"/>
          <a:cs typeface="+mn-cs"/>
        </a:defRPr>
      </a:lvl8pPr>
      <a:lvl9pPr marL="3657321" algn="l" defTabSz="91433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Box 7"/>
          <p:cNvSpPr txBox="1"/>
          <p:nvPr userDrawn="1"/>
        </p:nvSpPr>
        <p:spPr>
          <a:xfrm>
            <a:off x="142511" y="6624459"/>
            <a:ext cx="4839466" cy="76944"/>
          </a:xfrm>
          <a:prstGeom prst="rect">
            <a:avLst/>
          </a:prstGeom>
          <a:noFill/>
        </p:spPr>
        <p:txBody>
          <a:bodyPr wrap="none" lIns="0" tIns="0" rIns="0" bIns="0" rtlCol="0">
            <a:spAutoFit/>
          </a:bodyPr>
          <a:lstStyle/>
          <a:p>
            <a:pPr defTabSz="914330"/>
            <a:r>
              <a:rPr lang="en-US" sz="500" dirty="0" smtClean="0">
                <a:solidFill>
                  <a:srgbClr val="555555"/>
                </a:solidFill>
              </a:rPr>
              <a:t>© 2010 Microsoft Corporation. All rights reserved. Microsoft is a trademark of the Microsoft group of companies. All other trademarks are property of their respective owners.</a:t>
            </a:r>
            <a:endParaRPr lang="en-US" sz="500" dirty="0">
              <a:solidFill>
                <a:srgbClr val="555555"/>
              </a:solidFill>
            </a:endParaRPr>
          </a:p>
        </p:txBody>
      </p:sp>
      <p:pic>
        <p:nvPicPr>
          <p:cNvPr id="2" name="Picture 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42510" y="6278745"/>
            <a:ext cx="5975004" cy="325199"/>
          </a:xfrm>
          <a:prstGeom prst="rect">
            <a:avLst/>
          </a:prstGeom>
        </p:spPr>
      </p:pic>
    </p:spTree>
    <p:extLst>
      <p:ext uri="{BB962C8B-B14F-4D97-AF65-F5344CB8AC3E}">
        <p14:creationId xmlns:p14="http://schemas.microsoft.com/office/powerpoint/2010/main" val="1932046777"/>
      </p:ext>
    </p:extLst>
  </p:cSld>
  <p:clrMap bg1="lt1" tx1="dk1" bg2="lt2" tx2="dk2" accent1="accent1" accent2="accent2" accent3="accent3" accent4="accent4" accent5="accent5" accent6="accent6" hlink="hlink" folHlink="folHlink"/>
  <p:sldLayoutIdLst>
    <p:sldLayoutId id="2147483885" r:id="rId1"/>
    <p:sldLayoutId id="2147483886" r:id="rId2"/>
  </p:sldLayoutIdLst>
  <p:timing>
    <p:tnLst>
      <p:par>
        <p:cTn id="1" dur="indefinite" restart="never" nodeType="tmRoot"/>
      </p:par>
    </p:tnLst>
  </p:timing>
  <p:txStyles>
    <p:titleStyle>
      <a:lvl1pPr algn="l" defTabSz="914330" rtl="0" eaLnBrk="1" latinLnBrk="0" hangingPunct="1">
        <a:spcBef>
          <a:spcPct val="0"/>
        </a:spcBef>
        <a:buNone/>
        <a:defRPr kumimoji="0" lang="en-US" sz="1100" b="1" i="0" u="none" strike="noStrike" kern="1200" cap="all" spc="0" normalizeH="0" baseline="0" noProof="0" dirty="0" smtClean="0">
          <a:ln>
            <a:noFill/>
          </a:ln>
          <a:solidFill>
            <a:schemeClr val="tx1"/>
          </a:solidFill>
          <a:effectLst/>
          <a:uLnTx/>
          <a:uFillTx/>
          <a:latin typeface="+mn-lt"/>
          <a:ea typeface="+mj-ea"/>
          <a:cs typeface="+mj-cs"/>
        </a:defRPr>
      </a:lvl1pPr>
    </p:titleStyle>
    <p:bodyStyle>
      <a:lvl1pPr marL="228583" indent="-228583" algn="l" defTabSz="914330" rtl="0" eaLnBrk="1" latinLnBrk="0" hangingPunct="1">
        <a:spcBef>
          <a:spcPts val="0"/>
        </a:spcBef>
        <a:buFont typeface="Arial" pitchFamily="34" charset="0"/>
        <a:buChar char="•"/>
        <a:defRPr lang="en-US" sz="3300" kern="1200" spc="-100" baseline="0" dirty="0" smtClean="0">
          <a:solidFill>
            <a:schemeClr val="tx1"/>
          </a:solidFill>
          <a:latin typeface="+mn-lt"/>
          <a:ea typeface="+mn-ea"/>
          <a:cs typeface="+mn-cs"/>
        </a:defRPr>
      </a:lvl1pPr>
      <a:lvl2pPr marL="742893" indent="-285728" algn="l" defTabSz="914330" rtl="0" eaLnBrk="1" latinLnBrk="0" hangingPunct="1">
        <a:spcBef>
          <a:spcPts val="0"/>
        </a:spcBef>
        <a:buFont typeface="Arial" pitchFamily="34" charset="0"/>
        <a:buChar char="–"/>
        <a:defRPr lang="en-US" sz="2800" kern="1200" dirty="0" smtClean="0">
          <a:solidFill>
            <a:schemeClr val="tx1"/>
          </a:solidFill>
          <a:latin typeface="+mn-lt"/>
          <a:ea typeface="+mn-ea"/>
          <a:cs typeface="+mn-cs"/>
        </a:defRPr>
      </a:lvl2pPr>
      <a:lvl3pPr marL="1142913" indent="-228583" algn="l" defTabSz="914330" rtl="0" eaLnBrk="1" latinLnBrk="0" hangingPunct="1">
        <a:spcBef>
          <a:spcPts val="0"/>
        </a:spcBef>
        <a:buFont typeface="Arial" pitchFamily="34" charset="0"/>
        <a:buChar char="•"/>
        <a:defRPr lang="en-US" sz="2400" kern="1200" dirty="0" smtClean="0">
          <a:solidFill>
            <a:schemeClr val="tx1"/>
          </a:solidFill>
          <a:latin typeface="+mn-lt"/>
          <a:ea typeface="+mn-ea"/>
          <a:cs typeface="+mn-cs"/>
        </a:defRPr>
      </a:lvl3pPr>
      <a:lvl4pPr marL="1600078" indent="-228583" algn="l" defTabSz="914330" rtl="0" eaLnBrk="1" latinLnBrk="0" hangingPunct="1">
        <a:spcBef>
          <a:spcPts val="0"/>
        </a:spcBef>
        <a:buFont typeface="Arial" pitchFamily="34" charset="0"/>
        <a:buChar char="–"/>
        <a:defRPr lang="en-US" sz="2000" kern="1200" dirty="0" smtClean="0">
          <a:solidFill>
            <a:schemeClr val="tx1"/>
          </a:solidFill>
          <a:latin typeface="+mn-lt"/>
          <a:ea typeface="+mn-ea"/>
          <a:cs typeface="+mn-cs"/>
        </a:defRPr>
      </a:lvl4pPr>
      <a:lvl5pPr marL="2057244" indent="-228583" algn="l" defTabSz="914330" rtl="0" eaLnBrk="1" latinLnBrk="0" hangingPunct="1">
        <a:spcBef>
          <a:spcPts val="0"/>
        </a:spcBef>
        <a:buFont typeface="Arial" pitchFamily="34" charset="0"/>
        <a:buChar char="»"/>
        <a:defRPr lang="en-US" sz="2000" kern="1200" dirty="0" smtClean="0">
          <a:solidFill>
            <a:schemeClr val="tx1"/>
          </a:solidFill>
          <a:latin typeface="+mn-lt"/>
          <a:ea typeface="+mn-ea"/>
          <a:cs typeface="+mn-cs"/>
        </a:defRPr>
      </a:lvl5pPr>
      <a:lvl6pPr marL="2514409" indent="-228583" algn="l" defTabSz="91433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4" indent="-228583" algn="l" defTabSz="91433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39" indent="-228583" algn="l" defTabSz="91433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4" indent="-228583" algn="l" defTabSz="91433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30" rtl="0" eaLnBrk="1" latinLnBrk="0" hangingPunct="1">
        <a:defRPr sz="1800" kern="1200">
          <a:solidFill>
            <a:schemeClr val="tx1"/>
          </a:solidFill>
          <a:latin typeface="+mn-lt"/>
          <a:ea typeface="+mn-ea"/>
          <a:cs typeface="+mn-cs"/>
        </a:defRPr>
      </a:lvl1pPr>
      <a:lvl2pPr marL="457166"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6" algn="l" defTabSz="914330" rtl="0" eaLnBrk="1" latinLnBrk="0" hangingPunct="1">
        <a:defRPr sz="1800" kern="1200">
          <a:solidFill>
            <a:schemeClr val="tx1"/>
          </a:solidFill>
          <a:latin typeface="+mn-lt"/>
          <a:ea typeface="+mn-ea"/>
          <a:cs typeface="+mn-cs"/>
        </a:defRPr>
      </a:lvl4pPr>
      <a:lvl5pPr marL="1828661" algn="l" defTabSz="914330" rtl="0" eaLnBrk="1" latinLnBrk="0" hangingPunct="1">
        <a:defRPr sz="1800" kern="1200">
          <a:solidFill>
            <a:schemeClr val="tx1"/>
          </a:solidFill>
          <a:latin typeface="+mn-lt"/>
          <a:ea typeface="+mn-ea"/>
          <a:cs typeface="+mn-cs"/>
        </a:defRPr>
      </a:lvl5pPr>
      <a:lvl6pPr marL="2285826" algn="l" defTabSz="914330" rtl="0" eaLnBrk="1" latinLnBrk="0" hangingPunct="1">
        <a:defRPr sz="1800" kern="1200">
          <a:solidFill>
            <a:schemeClr val="tx1"/>
          </a:solidFill>
          <a:latin typeface="+mn-lt"/>
          <a:ea typeface="+mn-ea"/>
          <a:cs typeface="+mn-cs"/>
        </a:defRPr>
      </a:lvl6pPr>
      <a:lvl7pPr marL="2742991" algn="l" defTabSz="914330" rtl="0" eaLnBrk="1" latinLnBrk="0" hangingPunct="1">
        <a:defRPr sz="1800" kern="1200">
          <a:solidFill>
            <a:schemeClr val="tx1"/>
          </a:solidFill>
          <a:latin typeface="+mn-lt"/>
          <a:ea typeface="+mn-ea"/>
          <a:cs typeface="+mn-cs"/>
        </a:defRPr>
      </a:lvl7pPr>
      <a:lvl8pPr marL="3200157" algn="l" defTabSz="914330" rtl="0" eaLnBrk="1" latinLnBrk="0" hangingPunct="1">
        <a:defRPr sz="1800" kern="1200">
          <a:solidFill>
            <a:schemeClr val="tx1"/>
          </a:solidFill>
          <a:latin typeface="+mn-lt"/>
          <a:ea typeface="+mn-ea"/>
          <a:cs typeface="+mn-cs"/>
        </a:defRPr>
      </a:lvl8pPr>
      <a:lvl9pPr marL="3657321" algn="l" defTabSz="91433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356616"/>
            <a:ext cx="8363938" cy="553998"/>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51681" y="1673355"/>
            <a:ext cx="8363937" cy="169277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89080527"/>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Verdana" pitchFamily="34" charset="0"/>
          <a:cs typeface="Verdana" pitchFamily="34" charset="0"/>
        </a:defRPr>
      </a:lvl1pPr>
    </p:titleStyle>
    <p:bodyStyle>
      <a:lvl1pPr marL="274320" indent="-274320" algn="l" defTabSz="914363" rtl="0" eaLnBrk="1" latinLnBrk="0" hangingPunct="1">
        <a:lnSpc>
          <a:spcPct val="100000"/>
        </a:lnSpc>
        <a:spcBef>
          <a:spcPts val="600"/>
        </a:spcBef>
        <a:buClr>
          <a:schemeClr val="accent1"/>
        </a:buClr>
        <a:buSzPct val="100000"/>
        <a:buFontTx/>
        <a:buBlip>
          <a:blip r:embed="rId17"/>
        </a:buBlip>
        <a:defRPr sz="2000" kern="1200">
          <a:solidFill>
            <a:schemeClr val="tx1"/>
          </a:solidFill>
          <a:latin typeface="+mn-lt"/>
          <a:ea typeface="Verdana" pitchFamily="34" charset="0"/>
          <a:cs typeface="Verdana"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17"/>
        </a:buBlip>
        <a:defRPr sz="2000" kern="1200">
          <a:solidFill>
            <a:schemeClr val="tx1"/>
          </a:solidFill>
          <a:latin typeface="+mn-lt"/>
          <a:ea typeface="Verdana" pitchFamily="34" charset="0"/>
          <a:cs typeface="Verdana"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17"/>
        </a:buBlip>
        <a:defRPr sz="1800" kern="1200">
          <a:solidFill>
            <a:schemeClr val="tx1"/>
          </a:solidFill>
          <a:latin typeface="+mn-lt"/>
          <a:ea typeface="Verdana" pitchFamily="34" charset="0"/>
          <a:cs typeface="Verdana"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17"/>
        </a:buBlip>
        <a:defRPr sz="1600" kern="1200">
          <a:solidFill>
            <a:schemeClr val="tx1"/>
          </a:solidFill>
          <a:latin typeface="+mn-lt"/>
          <a:ea typeface="Verdana" pitchFamily="34" charset="0"/>
          <a:cs typeface="Verdana"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17"/>
        </a:buBlip>
        <a:defRPr sz="1600" kern="1200">
          <a:solidFill>
            <a:schemeClr val="tx1"/>
          </a:solidFill>
          <a:latin typeface="+mn-lt"/>
          <a:ea typeface="Verdana" pitchFamily="34" charset="0"/>
          <a:cs typeface="Verdana"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356616"/>
            <a:ext cx="8363938" cy="553998"/>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51681" y="1673355"/>
            <a:ext cx="8363937" cy="169277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0613598"/>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Verdana" pitchFamily="34" charset="0"/>
          <a:cs typeface="Verdana" pitchFamily="34" charset="0"/>
        </a:defRPr>
      </a:lvl1pPr>
    </p:titleStyle>
    <p:bodyStyle>
      <a:lvl1pPr marL="274320" indent="-274320" algn="l" defTabSz="914363" rtl="0" eaLnBrk="1" latinLnBrk="0" hangingPunct="1">
        <a:lnSpc>
          <a:spcPct val="100000"/>
        </a:lnSpc>
        <a:spcBef>
          <a:spcPts val="600"/>
        </a:spcBef>
        <a:buClr>
          <a:schemeClr val="accent1"/>
        </a:buClr>
        <a:buSzPct val="100000"/>
        <a:buFontTx/>
        <a:buBlip>
          <a:blip r:embed="rId17"/>
        </a:buBlip>
        <a:defRPr sz="2000" kern="1200">
          <a:solidFill>
            <a:schemeClr val="tx1"/>
          </a:solidFill>
          <a:latin typeface="+mn-lt"/>
          <a:ea typeface="Verdana" pitchFamily="34" charset="0"/>
          <a:cs typeface="Verdana"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17"/>
        </a:buBlip>
        <a:defRPr sz="2000" kern="1200">
          <a:solidFill>
            <a:schemeClr val="tx1"/>
          </a:solidFill>
          <a:latin typeface="+mn-lt"/>
          <a:ea typeface="Verdana" pitchFamily="34" charset="0"/>
          <a:cs typeface="Verdana"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17"/>
        </a:buBlip>
        <a:defRPr sz="1800" kern="1200">
          <a:solidFill>
            <a:schemeClr val="tx1"/>
          </a:solidFill>
          <a:latin typeface="+mn-lt"/>
          <a:ea typeface="Verdana" pitchFamily="34" charset="0"/>
          <a:cs typeface="Verdana"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17"/>
        </a:buBlip>
        <a:defRPr sz="1600" kern="1200">
          <a:solidFill>
            <a:schemeClr val="tx1"/>
          </a:solidFill>
          <a:latin typeface="+mn-lt"/>
          <a:ea typeface="Verdana" pitchFamily="34" charset="0"/>
          <a:cs typeface="Verdana"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17"/>
        </a:buBlip>
        <a:defRPr sz="1600" kern="1200">
          <a:solidFill>
            <a:schemeClr val="tx1"/>
          </a:solidFill>
          <a:latin typeface="+mn-lt"/>
          <a:ea typeface="Verdana" pitchFamily="34" charset="0"/>
          <a:cs typeface="Verdana"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49.jp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8.jp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43.PNG"/><Relationship Id="rId11" Type="http://schemas.openxmlformats.org/officeDocument/2006/relationships/image" Target="../media/image47.jpg"/><Relationship Id="rId5" Type="http://schemas.openxmlformats.org/officeDocument/2006/relationships/image" Target="../media/image42.PNG"/><Relationship Id="rId10" Type="http://schemas.openxmlformats.org/officeDocument/2006/relationships/image" Target="../media/image46.jpg"/><Relationship Id="rId4" Type="http://schemas.openxmlformats.org/officeDocument/2006/relationships/image" Target="../media/image41.PNG"/><Relationship Id="rId9" Type="http://schemas.openxmlformats.org/officeDocument/2006/relationships/image" Target="../media/image45.png"/></Relationships>
</file>

<file path=ppt/slides/_rels/slide2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emf"/><Relationship Id="rId9"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58.png"/><Relationship Id="rId4" Type="http://schemas.openxmlformats.org/officeDocument/2006/relationships/image" Target="../media/image5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4.png"/><Relationship Id="rId2" Type="http://schemas.openxmlformats.org/officeDocument/2006/relationships/image" Target="../media/image67.png"/><Relationship Id="rId1" Type="http://schemas.openxmlformats.org/officeDocument/2006/relationships/slideLayout" Target="../slideLayouts/slideLayout9.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emf"/></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9.xml"/><Relationship Id="rId6" Type="http://schemas.openxmlformats.org/officeDocument/2006/relationships/image" Target="../media/image64.png"/><Relationship Id="rId5" Type="http://schemas.openxmlformats.org/officeDocument/2006/relationships/image" Target="../media/image75.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24.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513293" y="2854838"/>
            <a:ext cx="7996526" cy="555626"/>
          </a:xfrm>
        </p:spPr>
        <p:txBody>
          <a:bodyPr/>
          <a:lstStyle/>
          <a:p>
            <a:r>
              <a:rPr lang="en-US" dirty="0" smtClean="0"/>
              <a:t>Value Realization Framework</a:t>
            </a:r>
            <a:endParaRPr lang="en-US" dirty="0"/>
          </a:p>
        </p:txBody>
      </p:sp>
      <p:sp>
        <p:nvSpPr>
          <p:cNvPr id="12" name="Text Placeholder 11"/>
          <p:cNvSpPr>
            <a:spLocks noGrp="1"/>
          </p:cNvSpPr>
          <p:nvPr>
            <p:ph type="body" sz="quarter" idx="10"/>
          </p:nvPr>
        </p:nvSpPr>
        <p:spPr>
          <a:xfrm>
            <a:off x="513292" y="4828870"/>
            <a:ext cx="5423273" cy="815608"/>
          </a:xfrm>
        </p:spPr>
        <p:txBody>
          <a:bodyPr/>
          <a:lstStyle/>
          <a:p>
            <a:r>
              <a:rPr lang="en-US" sz="2400" b="1" dirty="0" smtClean="0"/>
              <a:t>Overview for the BSC team</a:t>
            </a:r>
          </a:p>
          <a:p>
            <a:r>
              <a:rPr lang="en-US" sz="2400" b="1" smtClean="0"/>
              <a:t>23 Nov 2010</a:t>
            </a:r>
            <a:endParaRPr lang="en-US" sz="2400" b="1" dirty="0"/>
          </a:p>
        </p:txBody>
      </p:sp>
    </p:spTree>
    <p:extLst>
      <p:ext uri="{BB962C8B-B14F-4D97-AF65-F5344CB8AC3E}">
        <p14:creationId xmlns:p14="http://schemas.microsoft.com/office/powerpoint/2010/main" val="108267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Stakeholder Perspectives</a:t>
            </a:r>
            <a:endParaRPr lang="en-US" dirty="0"/>
          </a:p>
        </p:txBody>
      </p:sp>
      <p:grpSp>
        <p:nvGrpSpPr>
          <p:cNvPr id="7" name="Group 6"/>
          <p:cNvGrpSpPr/>
          <p:nvPr/>
        </p:nvGrpSpPr>
        <p:grpSpPr>
          <a:xfrm>
            <a:off x="3765177" y="1320477"/>
            <a:ext cx="4697506" cy="4035633"/>
            <a:chOff x="3586000" y="2230735"/>
            <a:chExt cx="3213934" cy="3838471"/>
          </a:xfrm>
        </p:grpSpPr>
        <p:cxnSp>
          <p:nvCxnSpPr>
            <p:cNvPr id="14" name="Straight Connector 13"/>
            <p:cNvCxnSpPr/>
            <p:nvPr/>
          </p:nvCxnSpPr>
          <p:spPr>
            <a:xfrm>
              <a:off x="3586000" y="2230735"/>
              <a:ext cx="3213933" cy="0"/>
            </a:xfrm>
            <a:prstGeom prst="line">
              <a:avLst/>
            </a:prstGeom>
            <a:ln>
              <a:solidFill>
                <a:schemeClr val="tx1"/>
              </a:solidFill>
              <a:headEnd type="oval" w="lg" len="lg"/>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586000" y="3526972"/>
              <a:ext cx="3213934" cy="0"/>
            </a:xfrm>
            <a:prstGeom prst="line">
              <a:avLst/>
            </a:prstGeom>
            <a:ln>
              <a:solidFill>
                <a:schemeClr val="tx1"/>
              </a:solidFill>
              <a:headEnd type="oval" w="lg" len="lg"/>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3586000" y="4833257"/>
              <a:ext cx="3213934" cy="1"/>
            </a:xfrm>
            <a:prstGeom prst="line">
              <a:avLst/>
            </a:prstGeom>
            <a:ln>
              <a:solidFill>
                <a:schemeClr val="tx1"/>
              </a:solidFill>
              <a:headEnd type="oval" w="lg" len="lg"/>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3586000" y="6069205"/>
              <a:ext cx="3213934" cy="1"/>
            </a:xfrm>
            <a:prstGeom prst="line">
              <a:avLst/>
            </a:prstGeom>
            <a:ln>
              <a:solidFill>
                <a:schemeClr val="tx1"/>
              </a:solidFill>
              <a:headEnd type="oval" w="lg" len="lg"/>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3924297" y="1043983"/>
            <a:ext cx="1043555" cy="276999"/>
          </a:xfrm>
          <a:prstGeom prst="rect">
            <a:avLst/>
          </a:prstGeom>
          <a:noFill/>
        </p:spPr>
        <p:txBody>
          <a:bodyPr wrap="none" lIns="0" tIns="0" rIns="0" bIns="0" rtlCol="0">
            <a:spAutoFit/>
          </a:bodyPr>
          <a:lstStyle/>
          <a:p>
            <a:r>
              <a:rPr lang="en-US" b="1" dirty="0" smtClean="0"/>
              <a:t>Customer</a:t>
            </a:r>
          </a:p>
        </p:txBody>
      </p:sp>
      <p:sp>
        <p:nvSpPr>
          <p:cNvPr id="60" name="TextBox 59"/>
          <p:cNvSpPr txBox="1"/>
          <p:nvPr/>
        </p:nvSpPr>
        <p:spPr>
          <a:xfrm>
            <a:off x="3924297" y="2411940"/>
            <a:ext cx="2142318" cy="276999"/>
          </a:xfrm>
          <a:prstGeom prst="rect">
            <a:avLst/>
          </a:prstGeom>
          <a:noFill/>
        </p:spPr>
        <p:txBody>
          <a:bodyPr wrap="none" lIns="0" tIns="0" rIns="0" bIns="0" rtlCol="0">
            <a:spAutoFit/>
          </a:bodyPr>
          <a:lstStyle/>
          <a:p>
            <a:r>
              <a:rPr lang="en-US" b="1" dirty="0" smtClean="0"/>
              <a:t>Enterprise Architect</a:t>
            </a:r>
          </a:p>
        </p:txBody>
      </p:sp>
      <p:sp>
        <p:nvSpPr>
          <p:cNvPr id="61" name="TextBox 60"/>
          <p:cNvSpPr txBox="1"/>
          <p:nvPr/>
        </p:nvSpPr>
        <p:spPr>
          <a:xfrm>
            <a:off x="3924297" y="3781742"/>
            <a:ext cx="1721882" cy="276999"/>
          </a:xfrm>
          <a:prstGeom prst="rect">
            <a:avLst/>
          </a:prstGeom>
          <a:noFill/>
        </p:spPr>
        <p:txBody>
          <a:bodyPr wrap="none" lIns="0" tIns="0" rIns="0" bIns="0" rtlCol="0">
            <a:spAutoFit/>
          </a:bodyPr>
          <a:lstStyle/>
          <a:p>
            <a:r>
              <a:rPr lang="en-US" b="1" dirty="0" smtClean="0"/>
              <a:t>Domain Experts</a:t>
            </a:r>
          </a:p>
        </p:txBody>
      </p:sp>
      <p:sp>
        <p:nvSpPr>
          <p:cNvPr id="62" name="TextBox 61"/>
          <p:cNvSpPr txBox="1"/>
          <p:nvPr/>
        </p:nvSpPr>
        <p:spPr>
          <a:xfrm>
            <a:off x="3924297" y="5075693"/>
            <a:ext cx="3134128" cy="276999"/>
          </a:xfrm>
          <a:prstGeom prst="rect">
            <a:avLst/>
          </a:prstGeom>
          <a:noFill/>
        </p:spPr>
        <p:txBody>
          <a:bodyPr wrap="none" lIns="0" tIns="0" rIns="0" bIns="0" rtlCol="0">
            <a:spAutoFit/>
          </a:bodyPr>
          <a:lstStyle/>
          <a:p>
            <a:r>
              <a:rPr lang="en-US" b="1" dirty="0" smtClean="0"/>
              <a:t>Value Realization Framework</a:t>
            </a:r>
          </a:p>
        </p:txBody>
      </p:sp>
      <p:sp>
        <p:nvSpPr>
          <p:cNvPr id="26" name="Text Placeholder 2"/>
          <p:cNvSpPr txBox="1">
            <a:spLocks/>
          </p:cNvSpPr>
          <p:nvPr/>
        </p:nvSpPr>
        <p:spPr>
          <a:xfrm>
            <a:off x="3924297" y="5376766"/>
            <a:ext cx="4442436" cy="554886"/>
          </a:xfrm>
          <a:prstGeom prst="rect">
            <a:avLst/>
          </a:prstGeom>
        </p:spPr>
        <p:txBody>
          <a:bodyPr vert="horz" wrap="square" lIns="0" tIns="36000" rIns="0" bIns="36000" rtlCol="0" anchor="ctr">
            <a:spAutoFit/>
          </a:bodyPr>
          <a:lstStyle>
            <a:defPPr>
              <a:defRPr lang="en-US"/>
            </a:defPPr>
            <a:lvl1pPr defTabSz="914099" fontAlgn="base">
              <a:spcBef>
                <a:spcPts val="200"/>
              </a:spcBef>
              <a:spcAft>
                <a:spcPts val="200"/>
              </a:spcAft>
              <a:buClr>
                <a:schemeClr val="accent3"/>
              </a:buClr>
              <a:buSzPct val="100000"/>
              <a:tabLst>
                <a:tab pos="2363153" algn="l"/>
              </a:tabLst>
              <a:defRPr>
                <a:ea typeface="Segoe UI" pitchFamily="34" charset="0"/>
                <a:cs typeface="Segoe UI" pitchFamily="34" charset="0"/>
              </a:defRPr>
            </a:lvl1pPr>
          </a:lstStyle>
          <a:p>
            <a:r>
              <a:rPr lang="en-US" sz="1400" dirty="0" smtClean="0"/>
              <a:t>Stable framework with a focus on improvement</a:t>
            </a:r>
          </a:p>
          <a:p>
            <a:r>
              <a:rPr lang="en-US" sz="1400" dirty="0" smtClean="0"/>
              <a:t>Enabling others to extend the platform</a:t>
            </a:r>
            <a:endParaRPr lang="en-US" sz="1400" dirty="0"/>
          </a:p>
        </p:txBody>
      </p:sp>
      <p:sp>
        <p:nvSpPr>
          <p:cNvPr id="27" name="Text Placeholder 2"/>
          <p:cNvSpPr txBox="1">
            <a:spLocks/>
          </p:cNvSpPr>
          <p:nvPr/>
        </p:nvSpPr>
        <p:spPr>
          <a:xfrm>
            <a:off x="3924297" y="4069473"/>
            <a:ext cx="4818959" cy="841256"/>
          </a:xfrm>
          <a:prstGeom prst="rect">
            <a:avLst/>
          </a:prstGeom>
        </p:spPr>
        <p:txBody>
          <a:bodyPr vert="horz" wrap="square" lIns="0" tIns="36000" rIns="0" bIns="36000" rtlCol="0" anchor="ctr">
            <a:spAutoFit/>
          </a:bodyPr>
          <a:lstStyle>
            <a:defPPr>
              <a:defRPr lang="en-US"/>
            </a:defPPr>
            <a:lvl1pPr defTabSz="914099" fontAlgn="base">
              <a:spcBef>
                <a:spcPts val="200"/>
              </a:spcBef>
              <a:spcAft>
                <a:spcPts val="200"/>
              </a:spcAft>
              <a:buClr>
                <a:schemeClr val="accent3"/>
              </a:buClr>
              <a:buSzPct val="100000"/>
              <a:tabLst>
                <a:tab pos="2363153" algn="l"/>
              </a:tabLst>
              <a:defRPr sz="1400">
                <a:ea typeface="Segoe UI" pitchFamily="34" charset="0"/>
                <a:cs typeface="Segoe UI" pitchFamily="34" charset="0"/>
              </a:defRPr>
            </a:lvl1pPr>
          </a:lstStyle>
          <a:p>
            <a:r>
              <a:rPr lang="en-US" dirty="0"/>
              <a:t>Extensible model for 3rd party content integration </a:t>
            </a:r>
          </a:p>
          <a:p>
            <a:r>
              <a:rPr lang="en-US" dirty="0"/>
              <a:t>Reduce time to develop content</a:t>
            </a:r>
          </a:p>
          <a:p>
            <a:r>
              <a:rPr lang="en-US" dirty="0"/>
              <a:t>Increase content utilization</a:t>
            </a:r>
          </a:p>
        </p:txBody>
      </p:sp>
      <p:sp>
        <p:nvSpPr>
          <p:cNvPr id="28" name="Text Placeholder 2"/>
          <p:cNvSpPr txBox="1">
            <a:spLocks/>
          </p:cNvSpPr>
          <p:nvPr/>
        </p:nvSpPr>
        <p:spPr>
          <a:xfrm>
            <a:off x="3924297" y="2696532"/>
            <a:ext cx="4905459" cy="841256"/>
          </a:xfrm>
          <a:prstGeom prst="rect">
            <a:avLst/>
          </a:prstGeom>
        </p:spPr>
        <p:txBody>
          <a:bodyPr vert="horz" wrap="square" lIns="0" tIns="36000" rIns="0" bIns="36000" rtlCol="0" anchor="ctr">
            <a:spAutoFit/>
          </a:bodyPr>
          <a:lstStyle>
            <a:defPPr>
              <a:defRPr lang="en-US"/>
            </a:defPPr>
            <a:lvl1pPr defTabSz="914099" fontAlgn="base">
              <a:spcBef>
                <a:spcPts val="200"/>
              </a:spcBef>
              <a:spcAft>
                <a:spcPts val="200"/>
              </a:spcAft>
              <a:buClr>
                <a:schemeClr val="accent3"/>
              </a:buClr>
              <a:buSzPct val="100000"/>
              <a:tabLst>
                <a:tab pos="2363153" algn="l"/>
              </a:tabLst>
              <a:defRPr sz="1400">
                <a:ea typeface="Segoe UI" pitchFamily="34" charset="0"/>
                <a:cs typeface="Segoe UI" pitchFamily="34" charset="0"/>
              </a:defRPr>
            </a:lvl1pPr>
          </a:lstStyle>
          <a:p>
            <a:r>
              <a:rPr lang="en-US" dirty="0"/>
              <a:t>Evidence for opportunity identification</a:t>
            </a:r>
          </a:p>
          <a:p>
            <a:r>
              <a:rPr lang="en-US" dirty="0"/>
              <a:t>Proven practices </a:t>
            </a:r>
          </a:p>
          <a:p>
            <a:r>
              <a:rPr lang="en-US" dirty="0"/>
              <a:t>Improved time to value </a:t>
            </a:r>
          </a:p>
        </p:txBody>
      </p:sp>
      <p:sp>
        <p:nvSpPr>
          <p:cNvPr id="29" name="Text Placeholder 2"/>
          <p:cNvSpPr txBox="1">
            <a:spLocks/>
          </p:cNvSpPr>
          <p:nvPr/>
        </p:nvSpPr>
        <p:spPr>
          <a:xfrm>
            <a:off x="3924297" y="1326673"/>
            <a:ext cx="4905459" cy="841256"/>
          </a:xfrm>
          <a:prstGeom prst="rect">
            <a:avLst/>
          </a:prstGeom>
        </p:spPr>
        <p:txBody>
          <a:bodyPr vert="horz" wrap="square" lIns="0" tIns="36000" rIns="0" bIns="36000" rtlCol="0" anchor="ctr">
            <a:spAutoFit/>
          </a:bodyPr>
          <a:lstStyle>
            <a:defPPr>
              <a:defRPr lang="en-US"/>
            </a:defPPr>
            <a:lvl1pPr defTabSz="914099" fontAlgn="base">
              <a:spcBef>
                <a:spcPts val="200"/>
              </a:spcBef>
              <a:spcAft>
                <a:spcPts val="200"/>
              </a:spcAft>
              <a:buClr>
                <a:schemeClr val="accent3"/>
              </a:buClr>
              <a:buSzPct val="100000"/>
              <a:tabLst>
                <a:tab pos="2363153" algn="l"/>
              </a:tabLst>
              <a:defRPr sz="1400">
                <a:ea typeface="Segoe UI" pitchFamily="34" charset="0"/>
                <a:cs typeface="Segoe UI" pitchFamily="34" charset="0"/>
              </a:defRPr>
            </a:lvl1pPr>
          </a:lstStyle>
          <a:p>
            <a:r>
              <a:rPr lang="en-US" dirty="0"/>
              <a:t>Accelerate business objectives </a:t>
            </a:r>
          </a:p>
          <a:p>
            <a:r>
              <a:rPr lang="en-US" dirty="0"/>
              <a:t>Business value driven IT programs</a:t>
            </a:r>
          </a:p>
          <a:p>
            <a:r>
              <a:rPr lang="en-US" dirty="0"/>
              <a:t>Maximize IT investments</a:t>
            </a:r>
          </a:p>
        </p:txBody>
      </p:sp>
      <p:pic>
        <p:nvPicPr>
          <p:cNvPr id="1026"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98136" y="4636408"/>
            <a:ext cx="3717636" cy="1755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descr="D:\MyData\Pictures\Work\plan02-01-b.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108407" y="3664557"/>
            <a:ext cx="1447801" cy="952314"/>
          </a:xfrm>
          <a:prstGeom prst="ellipse">
            <a:avLst/>
          </a:prstGeom>
          <a:noFill/>
          <a:extLst>
            <a:ext uri="{909E8E84-426E-40DD-AFC4-6F175D3DCCD1}">
              <a14:hiddenFill xmlns:a14="http://schemas.microsoft.com/office/drawing/2010/main">
                <a:solidFill>
                  <a:srgbClr val="FFFFFF"/>
                </a:solidFill>
              </a14:hiddenFill>
            </a:ext>
          </a:extLst>
        </p:spPr>
      </p:pic>
      <p:pic>
        <p:nvPicPr>
          <p:cNvPr id="21" name="Picture 2" descr="D:\MyData\Pictures\Work\plan02-01-b.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271035" y="3863805"/>
            <a:ext cx="1583635" cy="1252591"/>
          </a:xfrm>
          <a:prstGeom prst="ellipse">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662161" y="3336439"/>
            <a:ext cx="400692" cy="141702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07268" y="3038834"/>
            <a:ext cx="400692" cy="141702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85792" y="3073073"/>
            <a:ext cx="400692" cy="141702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305224" y="2766432"/>
            <a:ext cx="400692" cy="141702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024526" y="2631833"/>
            <a:ext cx="400692" cy="141702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305224" y="2550439"/>
            <a:ext cx="867453" cy="1673776"/>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790196" y="2326455"/>
            <a:ext cx="867453" cy="1673776"/>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571733" y="2644382"/>
            <a:ext cx="867453" cy="1673776"/>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8136" y="1216022"/>
            <a:ext cx="3717636" cy="3717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98136" y="824752"/>
            <a:ext cx="3717636" cy="1954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844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9400" y="954396"/>
            <a:ext cx="1480298" cy="1480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335070" y="326169"/>
            <a:ext cx="8363938" cy="509171"/>
          </a:xfrm>
        </p:spPr>
        <p:txBody>
          <a:bodyPr/>
          <a:lstStyle/>
          <a:p>
            <a:r>
              <a:rPr lang="en-US" dirty="0" smtClean="0"/>
              <a:t>Program Scenario</a:t>
            </a:r>
            <a:endParaRPr lang="en-US" dirty="0"/>
          </a:p>
        </p:txBody>
      </p:sp>
      <p:sp>
        <p:nvSpPr>
          <p:cNvPr id="234" name="TextBox 233"/>
          <p:cNvSpPr txBox="1"/>
          <p:nvPr/>
        </p:nvSpPr>
        <p:spPr>
          <a:xfrm>
            <a:off x="2267982" y="1232302"/>
            <a:ext cx="6088471" cy="738664"/>
          </a:xfrm>
          <a:prstGeom prst="rect">
            <a:avLst/>
          </a:prstGeom>
          <a:noFill/>
        </p:spPr>
        <p:txBody>
          <a:bodyPr wrap="square" lIns="0" tIns="0" rIns="0" bIns="0" rtlCol="0">
            <a:spAutoFit/>
          </a:bodyPr>
          <a:lstStyle/>
          <a:p>
            <a:r>
              <a:rPr lang="en-US" sz="1600" dirty="0"/>
              <a:t>The chart shows the Microsoft Enterprise Architect’s </a:t>
            </a:r>
            <a:r>
              <a:rPr lang="en-US" sz="1600" dirty="0" smtClean="0"/>
              <a:t>and program team activities </a:t>
            </a:r>
            <a:r>
              <a:rPr lang="en-US" sz="1600" dirty="0"/>
              <a:t>from a typical Enterprise Strategy Program Portfolio </a:t>
            </a:r>
            <a:r>
              <a:rPr lang="en-US" sz="1600" dirty="0" smtClean="0"/>
              <a:t>engagement.</a:t>
            </a:r>
            <a:endParaRPr lang="en-US" sz="1600" dirty="0"/>
          </a:p>
        </p:txBody>
      </p:sp>
      <p:graphicFrame>
        <p:nvGraphicFramePr>
          <p:cNvPr id="37" name="Table 36"/>
          <p:cNvGraphicFramePr>
            <a:graphicFrameLocks noGrp="1"/>
          </p:cNvGraphicFramePr>
          <p:nvPr>
            <p:extLst>
              <p:ext uri="{D42A27DB-BD31-4B8C-83A1-F6EECF244321}">
                <p14:modId xmlns:p14="http://schemas.microsoft.com/office/powerpoint/2010/main" val="1355927525"/>
              </p:ext>
            </p:extLst>
          </p:nvPr>
        </p:nvGraphicFramePr>
        <p:xfrm>
          <a:off x="753035" y="2890940"/>
          <a:ext cx="7608744" cy="2788920"/>
        </p:xfrm>
        <a:graphic>
          <a:graphicData uri="http://schemas.openxmlformats.org/drawingml/2006/table">
            <a:tbl>
              <a:tblPr firstRow="1" bandRow="1">
                <a:tableStyleId>{8EC20E35-A176-4012-BC5E-935CFFF8708E}</a:tableStyleId>
              </a:tblPr>
              <a:tblGrid>
                <a:gridCol w="634062"/>
                <a:gridCol w="634062"/>
                <a:gridCol w="634062"/>
                <a:gridCol w="634062"/>
                <a:gridCol w="634062"/>
                <a:gridCol w="634062"/>
                <a:gridCol w="634062"/>
                <a:gridCol w="634062"/>
                <a:gridCol w="634062"/>
                <a:gridCol w="634062"/>
                <a:gridCol w="634062"/>
                <a:gridCol w="634062"/>
              </a:tblGrid>
              <a:tr h="0">
                <a:tc>
                  <a:txBody>
                    <a:bodyPr/>
                    <a:lstStyle/>
                    <a:p>
                      <a:pPr algn="ctr"/>
                      <a:endParaRPr lang="en-US" sz="1100" b="0" dirty="0" smtClean="0">
                        <a:solidFill>
                          <a:schemeClr val="bg1">
                            <a:lumMod val="65000"/>
                          </a:schemeClr>
                        </a:solidFill>
                      </a:endParaRPr>
                    </a:p>
                    <a:p>
                      <a:pPr algn="ctr"/>
                      <a:endParaRPr lang="en-US" sz="1100" b="0" dirty="0" smtClean="0">
                        <a:solidFill>
                          <a:schemeClr val="bg1">
                            <a:lumMod val="65000"/>
                          </a:schemeClr>
                        </a:solidFill>
                      </a:endParaRPr>
                    </a:p>
                    <a:p>
                      <a:pPr algn="ctr"/>
                      <a:endParaRPr lang="en-US" sz="1100" b="0" dirty="0" smtClean="0">
                        <a:solidFill>
                          <a:schemeClr val="bg1">
                            <a:lumMod val="65000"/>
                          </a:schemeClr>
                        </a:solidFill>
                      </a:endParaRPr>
                    </a:p>
                    <a:p>
                      <a:pPr algn="ctr"/>
                      <a:endParaRPr lang="en-US" sz="1100" b="0" dirty="0" smtClean="0">
                        <a:solidFill>
                          <a:schemeClr val="bg1">
                            <a:lumMod val="65000"/>
                          </a:schemeClr>
                        </a:solidFill>
                      </a:endParaRPr>
                    </a:p>
                    <a:p>
                      <a:pPr algn="ctr"/>
                      <a:endParaRPr lang="en-US" sz="1100" b="0" dirty="0" smtClean="0">
                        <a:solidFill>
                          <a:schemeClr val="bg1">
                            <a:lumMod val="65000"/>
                          </a:schemeClr>
                        </a:solidFill>
                      </a:endParaRPr>
                    </a:p>
                    <a:p>
                      <a:pPr algn="ctr"/>
                      <a:endParaRPr lang="en-US" sz="1100" b="0" dirty="0" smtClean="0">
                        <a:solidFill>
                          <a:schemeClr val="bg1">
                            <a:lumMod val="65000"/>
                          </a:schemeClr>
                        </a:solidFill>
                      </a:endParaRPr>
                    </a:p>
                    <a:p>
                      <a:pPr algn="ctr"/>
                      <a:endParaRPr lang="en-US" sz="1100" b="0" dirty="0" smtClean="0">
                        <a:solidFill>
                          <a:schemeClr val="bg1">
                            <a:lumMod val="65000"/>
                          </a:schemeClr>
                        </a:solidFill>
                      </a:endParaRPr>
                    </a:p>
                    <a:p>
                      <a:pPr algn="ctr"/>
                      <a:endParaRPr lang="en-US" sz="1100" b="0" dirty="0" smtClean="0">
                        <a:solidFill>
                          <a:schemeClr val="bg1">
                            <a:lumMod val="65000"/>
                          </a:schemeClr>
                        </a:solidFill>
                      </a:endParaRPr>
                    </a:p>
                    <a:p>
                      <a:pPr algn="ctr"/>
                      <a:endParaRPr lang="en-US" sz="1100" b="0" dirty="0">
                        <a:solidFill>
                          <a:schemeClr val="bg1">
                            <a:lumMod val="65000"/>
                          </a:schemeClr>
                        </a:solidFill>
                      </a:endParaRPr>
                    </a:p>
                  </a:txBody>
                  <a:tcP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gradFill flip="none" rotWithShape="1">
                      <a:gsLst>
                        <a:gs pos="0">
                          <a:schemeClr val="bg2">
                            <a:lumMod val="25000"/>
                            <a:tint val="66000"/>
                            <a:satMod val="160000"/>
                          </a:schemeClr>
                        </a:gs>
                        <a:gs pos="50000">
                          <a:schemeClr val="bg2">
                            <a:lumMod val="25000"/>
                            <a:tint val="44500"/>
                            <a:satMod val="160000"/>
                          </a:schemeClr>
                        </a:gs>
                        <a:gs pos="100000">
                          <a:schemeClr val="bg2">
                            <a:lumMod val="25000"/>
                            <a:tint val="23500"/>
                            <a:satMod val="160000"/>
                          </a:schemeClr>
                        </a:gs>
                      </a:gsLst>
                      <a:lin ang="16200000" scaled="1"/>
                      <a:tileRect/>
                    </a:gradFill>
                  </a:tcPr>
                </a:tc>
                <a:tc>
                  <a:txBody>
                    <a:bodyPr/>
                    <a:lstStyle/>
                    <a:p>
                      <a:pPr algn="ctr"/>
                      <a:endParaRPr lang="en-US" sz="1100" b="0" dirty="0">
                        <a:solidFill>
                          <a:schemeClr val="bg1">
                            <a:lumMod val="65000"/>
                          </a:schemeClr>
                        </a:solidFill>
                      </a:endParaRPr>
                    </a:p>
                  </a:txBody>
                  <a:tcP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tcPr>
                </a:tc>
                <a:tc>
                  <a:txBody>
                    <a:bodyPr/>
                    <a:lstStyle/>
                    <a:p>
                      <a:pPr algn="ctr"/>
                      <a:endParaRPr lang="en-US" sz="1100" b="0" dirty="0">
                        <a:solidFill>
                          <a:schemeClr val="bg1">
                            <a:lumMod val="65000"/>
                          </a:schemeClr>
                        </a:solidFill>
                      </a:endParaRPr>
                    </a:p>
                  </a:txBody>
                  <a:tcP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gradFill flip="none" rotWithShape="1">
                      <a:gsLst>
                        <a:gs pos="0">
                          <a:schemeClr val="bg2">
                            <a:lumMod val="25000"/>
                            <a:tint val="66000"/>
                            <a:satMod val="160000"/>
                          </a:schemeClr>
                        </a:gs>
                        <a:gs pos="50000">
                          <a:schemeClr val="bg2">
                            <a:lumMod val="25000"/>
                            <a:tint val="44500"/>
                            <a:satMod val="160000"/>
                          </a:schemeClr>
                        </a:gs>
                        <a:gs pos="100000">
                          <a:schemeClr val="bg2">
                            <a:lumMod val="25000"/>
                            <a:tint val="23500"/>
                            <a:satMod val="160000"/>
                          </a:schemeClr>
                        </a:gs>
                      </a:gsLst>
                      <a:lin ang="16200000" scaled="1"/>
                      <a:tileRect/>
                    </a:gradFill>
                  </a:tcPr>
                </a:tc>
                <a:tc>
                  <a:txBody>
                    <a:bodyPr/>
                    <a:lstStyle/>
                    <a:p>
                      <a:pPr algn="ctr"/>
                      <a:endParaRPr lang="en-US" sz="1100" b="0" dirty="0">
                        <a:solidFill>
                          <a:schemeClr val="bg1">
                            <a:lumMod val="65000"/>
                          </a:schemeClr>
                        </a:solidFill>
                      </a:endParaRPr>
                    </a:p>
                  </a:txBody>
                  <a:tcP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tcPr>
                </a:tc>
                <a:tc>
                  <a:txBody>
                    <a:bodyPr/>
                    <a:lstStyle/>
                    <a:p>
                      <a:pPr algn="ctr"/>
                      <a:endParaRPr lang="en-US" sz="1100" b="0" dirty="0">
                        <a:solidFill>
                          <a:schemeClr val="bg1">
                            <a:lumMod val="65000"/>
                          </a:schemeClr>
                        </a:solidFill>
                      </a:endParaRPr>
                    </a:p>
                  </a:txBody>
                  <a:tcP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gradFill flip="none" rotWithShape="1">
                      <a:gsLst>
                        <a:gs pos="0">
                          <a:schemeClr val="bg2">
                            <a:lumMod val="25000"/>
                            <a:tint val="66000"/>
                            <a:satMod val="160000"/>
                          </a:schemeClr>
                        </a:gs>
                        <a:gs pos="50000">
                          <a:schemeClr val="bg2">
                            <a:lumMod val="25000"/>
                            <a:tint val="44500"/>
                            <a:satMod val="160000"/>
                          </a:schemeClr>
                        </a:gs>
                        <a:gs pos="100000">
                          <a:schemeClr val="bg2">
                            <a:lumMod val="25000"/>
                            <a:tint val="23500"/>
                            <a:satMod val="160000"/>
                          </a:schemeClr>
                        </a:gs>
                      </a:gsLst>
                      <a:lin ang="16200000" scaled="1"/>
                      <a:tileRect/>
                    </a:gradFill>
                  </a:tcPr>
                </a:tc>
                <a:tc>
                  <a:txBody>
                    <a:bodyPr/>
                    <a:lstStyle/>
                    <a:p>
                      <a:pPr algn="ctr"/>
                      <a:endParaRPr lang="en-US" sz="1100" b="0" dirty="0">
                        <a:solidFill>
                          <a:schemeClr val="bg1">
                            <a:lumMod val="65000"/>
                          </a:schemeClr>
                        </a:solidFill>
                      </a:endParaRPr>
                    </a:p>
                  </a:txBody>
                  <a:tcP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tcPr>
                </a:tc>
                <a:tc>
                  <a:txBody>
                    <a:bodyPr/>
                    <a:lstStyle/>
                    <a:p>
                      <a:pPr algn="ctr"/>
                      <a:endParaRPr lang="en-US" sz="1100" b="0" dirty="0">
                        <a:solidFill>
                          <a:schemeClr val="bg1">
                            <a:lumMod val="65000"/>
                          </a:schemeClr>
                        </a:solidFill>
                      </a:endParaRPr>
                    </a:p>
                  </a:txBody>
                  <a:tcP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gradFill flip="none" rotWithShape="1">
                      <a:gsLst>
                        <a:gs pos="0">
                          <a:schemeClr val="bg2">
                            <a:lumMod val="25000"/>
                            <a:tint val="66000"/>
                            <a:satMod val="160000"/>
                          </a:schemeClr>
                        </a:gs>
                        <a:gs pos="50000">
                          <a:schemeClr val="bg2">
                            <a:lumMod val="25000"/>
                            <a:tint val="44500"/>
                            <a:satMod val="160000"/>
                          </a:schemeClr>
                        </a:gs>
                        <a:gs pos="100000">
                          <a:schemeClr val="bg2">
                            <a:lumMod val="25000"/>
                            <a:tint val="23500"/>
                            <a:satMod val="160000"/>
                          </a:schemeClr>
                        </a:gs>
                      </a:gsLst>
                      <a:lin ang="16200000" scaled="1"/>
                      <a:tileRect/>
                    </a:gradFill>
                  </a:tcPr>
                </a:tc>
                <a:tc>
                  <a:txBody>
                    <a:bodyPr/>
                    <a:lstStyle/>
                    <a:p>
                      <a:pPr algn="ctr"/>
                      <a:endParaRPr lang="en-US" sz="1100" b="0" dirty="0">
                        <a:solidFill>
                          <a:schemeClr val="bg1">
                            <a:lumMod val="65000"/>
                          </a:schemeClr>
                        </a:solidFill>
                      </a:endParaRPr>
                    </a:p>
                  </a:txBody>
                  <a:tcP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tcPr>
                </a:tc>
                <a:tc>
                  <a:txBody>
                    <a:bodyPr/>
                    <a:lstStyle/>
                    <a:p>
                      <a:pPr algn="ctr"/>
                      <a:endParaRPr lang="en-US" sz="1100" b="0" dirty="0">
                        <a:solidFill>
                          <a:schemeClr val="bg1">
                            <a:lumMod val="65000"/>
                          </a:schemeClr>
                        </a:solidFill>
                      </a:endParaRPr>
                    </a:p>
                  </a:txBody>
                  <a:tcP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gradFill flip="none" rotWithShape="1">
                      <a:gsLst>
                        <a:gs pos="0">
                          <a:schemeClr val="bg2">
                            <a:lumMod val="25000"/>
                            <a:tint val="66000"/>
                            <a:satMod val="160000"/>
                          </a:schemeClr>
                        </a:gs>
                        <a:gs pos="50000">
                          <a:schemeClr val="bg2">
                            <a:lumMod val="25000"/>
                            <a:tint val="44500"/>
                            <a:satMod val="160000"/>
                          </a:schemeClr>
                        </a:gs>
                        <a:gs pos="100000">
                          <a:schemeClr val="bg2">
                            <a:lumMod val="25000"/>
                            <a:tint val="23500"/>
                            <a:satMod val="160000"/>
                          </a:schemeClr>
                        </a:gs>
                      </a:gsLst>
                      <a:lin ang="16200000" scaled="1"/>
                      <a:tileRect/>
                    </a:gradFill>
                  </a:tcPr>
                </a:tc>
                <a:tc>
                  <a:txBody>
                    <a:bodyPr/>
                    <a:lstStyle/>
                    <a:p>
                      <a:pPr algn="ctr"/>
                      <a:endParaRPr lang="en-US" sz="1100" b="0" dirty="0">
                        <a:solidFill>
                          <a:schemeClr val="bg1">
                            <a:lumMod val="65000"/>
                          </a:schemeClr>
                        </a:solidFill>
                      </a:endParaRPr>
                    </a:p>
                  </a:txBody>
                  <a:tcP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tcPr>
                </a:tc>
                <a:tc>
                  <a:txBody>
                    <a:bodyPr/>
                    <a:lstStyle/>
                    <a:p>
                      <a:pPr marL="0" algn="ctr" defTabSz="914363" rtl="0" eaLnBrk="1" latinLnBrk="0" hangingPunct="1"/>
                      <a:endParaRPr lang="en-US" sz="1100" b="0" kern="1200" dirty="0">
                        <a:solidFill>
                          <a:schemeClr val="bg1">
                            <a:lumMod val="65000"/>
                          </a:schemeClr>
                        </a:solidFill>
                        <a:latin typeface="+mn-lt"/>
                        <a:ea typeface="+mn-ea"/>
                        <a:cs typeface="+mn-cs"/>
                      </a:endParaRPr>
                    </a:p>
                  </a:txBody>
                  <a:tcP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gradFill flip="none" rotWithShape="1">
                      <a:gsLst>
                        <a:gs pos="0">
                          <a:schemeClr val="bg2">
                            <a:lumMod val="25000"/>
                            <a:tint val="66000"/>
                            <a:satMod val="160000"/>
                          </a:schemeClr>
                        </a:gs>
                        <a:gs pos="50000">
                          <a:schemeClr val="bg2">
                            <a:lumMod val="25000"/>
                            <a:tint val="44500"/>
                            <a:satMod val="160000"/>
                          </a:schemeClr>
                        </a:gs>
                        <a:gs pos="100000">
                          <a:schemeClr val="bg2">
                            <a:lumMod val="25000"/>
                            <a:tint val="23500"/>
                            <a:satMod val="160000"/>
                          </a:schemeClr>
                        </a:gs>
                      </a:gsLst>
                      <a:lin ang="16200000" scaled="1"/>
                      <a:tileRect/>
                    </a:gradFill>
                  </a:tcPr>
                </a:tc>
                <a:tc>
                  <a:txBody>
                    <a:bodyPr/>
                    <a:lstStyle/>
                    <a:p>
                      <a:pPr marL="0" algn="ctr" defTabSz="914363" rtl="0" eaLnBrk="1" latinLnBrk="0" hangingPunct="1"/>
                      <a:endParaRPr lang="en-US" sz="1100" b="0" kern="1200" dirty="0">
                        <a:solidFill>
                          <a:schemeClr val="bg1">
                            <a:lumMod val="65000"/>
                          </a:schemeClr>
                        </a:solidFill>
                        <a:latin typeface="+mn-lt"/>
                        <a:ea typeface="+mn-ea"/>
                        <a:cs typeface="+mn-cs"/>
                      </a:endParaRPr>
                    </a:p>
                  </a:txBody>
                  <a:tcPr>
                    <a:lnT w="19050" cap="flat" cmpd="sng" algn="ctr">
                      <a:no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tcPr>
                </a:tc>
              </a:tr>
              <a:tr h="0">
                <a:tc>
                  <a:txBody>
                    <a:bodyPr/>
                    <a:lstStyle/>
                    <a:p>
                      <a:pPr algn="ctr"/>
                      <a:r>
                        <a:rPr lang="en-US" sz="1100" b="0" dirty="0" smtClean="0">
                          <a:solidFill>
                            <a:schemeClr val="bg1">
                              <a:lumMod val="65000"/>
                            </a:schemeClr>
                          </a:solidFill>
                        </a:rPr>
                        <a:t>1</a:t>
                      </a:r>
                      <a:endParaRPr lang="en-US" sz="1100" b="0" dirty="0">
                        <a:solidFill>
                          <a:schemeClr val="bg1">
                            <a:lumMod val="65000"/>
                          </a:schemeClr>
                        </a:solidFill>
                      </a:endParaRPr>
                    </a:p>
                  </a:txBody>
                  <a:tcP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2">
                        <a:lumMod val="25000"/>
                      </a:schemeClr>
                    </a:solidFill>
                  </a:tcPr>
                </a:tc>
                <a:tc>
                  <a:txBody>
                    <a:bodyPr/>
                    <a:lstStyle/>
                    <a:p>
                      <a:pPr algn="ctr"/>
                      <a:r>
                        <a:rPr lang="en-US" sz="1100" b="0" dirty="0" smtClean="0">
                          <a:solidFill>
                            <a:schemeClr val="bg1">
                              <a:lumMod val="65000"/>
                            </a:schemeClr>
                          </a:solidFill>
                        </a:rPr>
                        <a:t>2</a:t>
                      </a:r>
                      <a:endParaRPr lang="en-US" sz="1100" b="0" dirty="0">
                        <a:solidFill>
                          <a:schemeClr val="bg1">
                            <a:lumMod val="65000"/>
                          </a:schemeClr>
                        </a:solidFill>
                      </a:endParaRPr>
                    </a:p>
                  </a:txBody>
                  <a:tcP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tx1">
                        <a:lumMod val="75000"/>
                      </a:schemeClr>
                    </a:solidFill>
                  </a:tcPr>
                </a:tc>
                <a:tc>
                  <a:txBody>
                    <a:bodyPr/>
                    <a:lstStyle/>
                    <a:p>
                      <a:pPr algn="ctr"/>
                      <a:r>
                        <a:rPr lang="en-US" sz="1100" b="0" dirty="0" smtClean="0">
                          <a:solidFill>
                            <a:schemeClr val="bg1">
                              <a:lumMod val="65000"/>
                            </a:schemeClr>
                          </a:solidFill>
                        </a:rPr>
                        <a:t>3</a:t>
                      </a:r>
                      <a:endParaRPr lang="en-US" sz="1100" b="0" dirty="0">
                        <a:solidFill>
                          <a:schemeClr val="bg1">
                            <a:lumMod val="65000"/>
                          </a:schemeClr>
                        </a:solidFill>
                      </a:endParaRPr>
                    </a:p>
                  </a:txBody>
                  <a:tcP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2">
                        <a:lumMod val="25000"/>
                      </a:schemeClr>
                    </a:solidFill>
                  </a:tcPr>
                </a:tc>
                <a:tc>
                  <a:txBody>
                    <a:bodyPr/>
                    <a:lstStyle/>
                    <a:p>
                      <a:pPr algn="ctr"/>
                      <a:r>
                        <a:rPr lang="en-US" sz="1100" b="0" dirty="0" smtClean="0">
                          <a:solidFill>
                            <a:schemeClr val="bg1">
                              <a:lumMod val="65000"/>
                            </a:schemeClr>
                          </a:solidFill>
                        </a:rPr>
                        <a:t>4</a:t>
                      </a:r>
                      <a:endParaRPr lang="en-US" sz="1100" b="0" dirty="0">
                        <a:solidFill>
                          <a:schemeClr val="bg1">
                            <a:lumMod val="65000"/>
                          </a:schemeClr>
                        </a:solidFill>
                      </a:endParaRPr>
                    </a:p>
                  </a:txBody>
                  <a:tcP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tx1">
                        <a:lumMod val="75000"/>
                      </a:schemeClr>
                    </a:solidFill>
                  </a:tcPr>
                </a:tc>
                <a:tc>
                  <a:txBody>
                    <a:bodyPr/>
                    <a:lstStyle/>
                    <a:p>
                      <a:pPr algn="ctr"/>
                      <a:r>
                        <a:rPr lang="en-US" sz="1100" b="0" dirty="0" smtClean="0">
                          <a:solidFill>
                            <a:schemeClr val="bg1">
                              <a:lumMod val="65000"/>
                            </a:schemeClr>
                          </a:solidFill>
                        </a:rPr>
                        <a:t>5</a:t>
                      </a:r>
                      <a:endParaRPr lang="en-US" sz="1100" b="0" dirty="0">
                        <a:solidFill>
                          <a:schemeClr val="bg1">
                            <a:lumMod val="65000"/>
                          </a:schemeClr>
                        </a:solidFill>
                      </a:endParaRPr>
                    </a:p>
                  </a:txBody>
                  <a:tcP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2">
                        <a:lumMod val="25000"/>
                      </a:schemeClr>
                    </a:solidFill>
                  </a:tcPr>
                </a:tc>
                <a:tc>
                  <a:txBody>
                    <a:bodyPr/>
                    <a:lstStyle/>
                    <a:p>
                      <a:pPr algn="ctr"/>
                      <a:r>
                        <a:rPr lang="en-US" sz="1100" b="0" dirty="0" smtClean="0">
                          <a:solidFill>
                            <a:schemeClr val="bg1">
                              <a:lumMod val="65000"/>
                            </a:schemeClr>
                          </a:solidFill>
                        </a:rPr>
                        <a:t>6</a:t>
                      </a:r>
                      <a:endParaRPr lang="en-US" sz="1100" b="0" dirty="0">
                        <a:solidFill>
                          <a:schemeClr val="bg1">
                            <a:lumMod val="65000"/>
                          </a:schemeClr>
                        </a:solidFill>
                      </a:endParaRPr>
                    </a:p>
                  </a:txBody>
                  <a:tcP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tx1">
                        <a:lumMod val="75000"/>
                      </a:schemeClr>
                    </a:solidFill>
                  </a:tcPr>
                </a:tc>
                <a:tc>
                  <a:txBody>
                    <a:bodyPr/>
                    <a:lstStyle/>
                    <a:p>
                      <a:pPr algn="ctr"/>
                      <a:r>
                        <a:rPr lang="en-US" sz="1100" b="0" dirty="0" smtClean="0">
                          <a:solidFill>
                            <a:schemeClr val="bg1">
                              <a:lumMod val="65000"/>
                            </a:schemeClr>
                          </a:solidFill>
                        </a:rPr>
                        <a:t>7</a:t>
                      </a:r>
                      <a:endParaRPr lang="en-US" sz="1100" b="0" dirty="0">
                        <a:solidFill>
                          <a:schemeClr val="bg1">
                            <a:lumMod val="65000"/>
                          </a:schemeClr>
                        </a:solidFill>
                      </a:endParaRPr>
                    </a:p>
                  </a:txBody>
                  <a:tcP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2">
                        <a:lumMod val="25000"/>
                      </a:schemeClr>
                    </a:solidFill>
                  </a:tcPr>
                </a:tc>
                <a:tc>
                  <a:txBody>
                    <a:bodyPr/>
                    <a:lstStyle/>
                    <a:p>
                      <a:pPr algn="ctr"/>
                      <a:r>
                        <a:rPr lang="en-US" sz="1100" b="0" dirty="0" smtClean="0">
                          <a:solidFill>
                            <a:schemeClr val="bg1">
                              <a:lumMod val="65000"/>
                            </a:schemeClr>
                          </a:solidFill>
                        </a:rPr>
                        <a:t>8</a:t>
                      </a:r>
                      <a:endParaRPr lang="en-US" sz="1100" b="0" dirty="0">
                        <a:solidFill>
                          <a:schemeClr val="bg1">
                            <a:lumMod val="65000"/>
                          </a:schemeClr>
                        </a:solidFill>
                      </a:endParaRPr>
                    </a:p>
                  </a:txBody>
                  <a:tcP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tx1">
                        <a:lumMod val="75000"/>
                      </a:schemeClr>
                    </a:solidFill>
                  </a:tcPr>
                </a:tc>
                <a:tc>
                  <a:txBody>
                    <a:bodyPr/>
                    <a:lstStyle/>
                    <a:p>
                      <a:pPr algn="ctr"/>
                      <a:r>
                        <a:rPr lang="en-US" sz="1100" b="0" dirty="0" smtClean="0">
                          <a:solidFill>
                            <a:schemeClr val="bg1">
                              <a:lumMod val="65000"/>
                            </a:schemeClr>
                          </a:solidFill>
                        </a:rPr>
                        <a:t>9</a:t>
                      </a:r>
                      <a:endParaRPr lang="en-US" sz="1100" b="0" dirty="0">
                        <a:solidFill>
                          <a:schemeClr val="bg1">
                            <a:lumMod val="65000"/>
                          </a:schemeClr>
                        </a:solidFill>
                      </a:endParaRPr>
                    </a:p>
                  </a:txBody>
                  <a:tcP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2">
                        <a:lumMod val="25000"/>
                      </a:schemeClr>
                    </a:solidFill>
                  </a:tcPr>
                </a:tc>
                <a:tc>
                  <a:txBody>
                    <a:bodyPr/>
                    <a:lstStyle/>
                    <a:p>
                      <a:pPr algn="ctr"/>
                      <a:r>
                        <a:rPr lang="en-US" sz="1100" b="0" dirty="0" smtClean="0">
                          <a:solidFill>
                            <a:schemeClr val="bg1">
                              <a:lumMod val="65000"/>
                            </a:schemeClr>
                          </a:solidFill>
                        </a:rPr>
                        <a:t>10</a:t>
                      </a:r>
                      <a:endParaRPr lang="en-US" sz="1100" b="0" dirty="0">
                        <a:solidFill>
                          <a:schemeClr val="bg1">
                            <a:lumMod val="65000"/>
                          </a:schemeClr>
                        </a:solidFill>
                      </a:endParaRPr>
                    </a:p>
                  </a:txBody>
                  <a:tcP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tx1">
                        <a:lumMod val="75000"/>
                      </a:schemeClr>
                    </a:solidFill>
                  </a:tcPr>
                </a:tc>
                <a:tc>
                  <a:txBody>
                    <a:bodyPr/>
                    <a:lstStyle/>
                    <a:p>
                      <a:pPr marL="0" algn="ctr" defTabSz="914363" rtl="0" eaLnBrk="1" latinLnBrk="0" hangingPunct="1"/>
                      <a:r>
                        <a:rPr lang="en-US" sz="1100" b="0" kern="1200" dirty="0" smtClean="0">
                          <a:solidFill>
                            <a:schemeClr val="bg1">
                              <a:lumMod val="65000"/>
                            </a:schemeClr>
                          </a:solidFill>
                          <a:latin typeface="+mn-lt"/>
                          <a:ea typeface="+mn-ea"/>
                          <a:cs typeface="+mn-cs"/>
                        </a:rPr>
                        <a:t>11</a:t>
                      </a:r>
                      <a:endParaRPr lang="en-US" sz="1100" b="0" kern="1200" dirty="0">
                        <a:solidFill>
                          <a:schemeClr val="bg1">
                            <a:lumMod val="65000"/>
                          </a:schemeClr>
                        </a:solidFill>
                        <a:latin typeface="+mn-lt"/>
                        <a:ea typeface="+mn-ea"/>
                        <a:cs typeface="+mn-cs"/>
                      </a:endParaRPr>
                    </a:p>
                  </a:txBody>
                  <a:tcP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2">
                        <a:lumMod val="25000"/>
                      </a:schemeClr>
                    </a:solidFill>
                  </a:tcPr>
                </a:tc>
                <a:tc>
                  <a:txBody>
                    <a:bodyPr/>
                    <a:lstStyle/>
                    <a:p>
                      <a:pPr marL="0" algn="ctr" defTabSz="914363" rtl="0" eaLnBrk="1" latinLnBrk="0" hangingPunct="1"/>
                      <a:r>
                        <a:rPr lang="en-US" sz="1100" b="0" kern="1200" dirty="0" smtClean="0">
                          <a:solidFill>
                            <a:schemeClr val="bg1">
                              <a:lumMod val="65000"/>
                            </a:schemeClr>
                          </a:solidFill>
                          <a:latin typeface="+mn-lt"/>
                          <a:ea typeface="+mn-ea"/>
                          <a:cs typeface="+mn-cs"/>
                        </a:rPr>
                        <a:t>12</a:t>
                      </a:r>
                      <a:endParaRPr lang="en-US" sz="1100" b="0" kern="1200" dirty="0">
                        <a:solidFill>
                          <a:schemeClr val="bg1">
                            <a:lumMod val="65000"/>
                          </a:schemeClr>
                        </a:solidFill>
                        <a:latin typeface="+mn-lt"/>
                        <a:ea typeface="+mn-ea"/>
                        <a:cs typeface="+mn-cs"/>
                      </a:endParaRPr>
                    </a:p>
                  </a:txBody>
                  <a:tcP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tx1">
                        <a:lumMod val="75000"/>
                      </a:schemeClr>
                    </a:solidFill>
                  </a:tcPr>
                </a:tc>
              </a:tr>
              <a:tr h="0">
                <a:tc>
                  <a:txBody>
                    <a:bodyPr/>
                    <a:lstStyle/>
                    <a:p>
                      <a:pPr algn="ctr"/>
                      <a:endParaRPr lang="en-US" sz="1100" b="0" dirty="0" smtClean="0">
                        <a:solidFill>
                          <a:schemeClr val="bg1">
                            <a:lumMod val="65000"/>
                          </a:schemeClr>
                        </a:solidFill>
                      </a:endParaRPr>
                    </a:p>
                    <a:p>
                      <a:pPr algn="ctr"/>
                      <a:endParaRPr lang="en-US" sz="1100" b="0" dirty="0" smtClean="0">
                        <a:solidFill>
                          <a:schemeClr val="bg1">
                            <a:lumMod val="65000"/>
                          </a:schemeClr>
                        </a:solidFill>
                      </a:endParaRPr>
                    </a:p>
                    <a:p>
                      <a:pPr algn="ctr"/>
                      <a:endParaRPr lang="en-US" sz="1100" b="0" dirty="0" smtClean="0">
                        <a:solidFill>
                          <a:schemeClr val="bg1">
                            <a:lumMod val="65000"/>
                          </a:schemeClr>
                        </a:solidFill>
                      </a:endParaRPr>
                    </a:p>
                    <a:p>
                      <a:pPr algn="ctr"/>
                      <a:endParaRPr lang="en-US" sz="1100" b="0" dirty="0" smtClean="0">
                        <a:solidFill>
                          <a:schemeClr val="bg1">
                            <a:lumMod val="65000"/>
                          </a:schemeClr>
                        </a:solidFill>
                      </a:endParaRPr>
                    </a:p>
                    <a:p>
                      <a:pPr algn="ctr"/>
                      <a:endParaRPr lang="en-US" sz="1100" b="0" dirty="0">
                        <a:solidFill>
                          <a:schemeClr val="bg1">
                            <a:lumMod val="65000"/>
                          </a:schemeClr>
                        </a:solidFill>
                      </a:endParaRPr>
                    </a:p>
                  </a:txBody>
                  <a:tcP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gradFill flip="none" rotWithShape="1">
                      <a:gsLst>
                        <a:gs pos="0">
                          <a:schemeClr val="bg2">
                            <a:lumMod val="25000"/>
                            <a:tint val="66000"/>
                            <a:satMod val="160000"/>
                          </a:schemeClr>
                        </a:gs>
                        <a:gs pos="50000">
                          <a:schemeClr val="bg2">
                            <a:lumMod val="25000"/>
                            <a:tint val="44500"/>
                            <a:satMod val="160000"/>
                          </a:schemeClr>
                        </a:gs>
                        <a:gs pos="100000">
                          <a:schemeClr val="bg2">
                            <a:lumMod val="25000"/>
                            <a:tint val="23500"/>
                            <a:satMod val="160000"/>
                          </a:schemeClr>
                        </a:gs>
                      </a:gsLst>
                      <a:lin ang="5400000" scaled="1"/>
                      <a:tileRect/>
                    </a:gradFill>
                  </a:tcPr>
                </a:tc>
                <a:tc>
                  <a:txBody>
                    <a:bodyPr/>
                    <a:lstStyle/>
                    <a:p>
                      <a:pPr algn="ctr"/>
                      <a:endParaRPr lang="en-US" sz="1100" b="0" dirty="0">
                        <a:solidFill>
                          <a:schemeClr val="bg1">
                            <a:lumMod val="65000"/>
                          </a:schemeClr>
                        </a:solidFill>
                      </a:endParaRPr>
                    </a:p>
                  </a:txBody>
                  <a:tcP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tcPr>
                </a:tc>
                <a:tc>
                  <a:txBody>
                    <a:bodyPr/>
                    <a:lstStyle/>
                    <a:p>
                      <a:pPr algn="ctr"/>
                      <a:endParaRPr lang="en-US" sz="1100" b="0" dirty="0">
                        <a:solidFill>
                          <a:schemeClr val="bg1">
                            <a:lumMod val="65000"/>
                          </a:schemeClr>
                        </a:solidFill>
                      </a:endParaRPr>
                    </a:p>
                  </a:txBody>
                  <a:tcP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gradFill flip="none" rotWithShape="1">
                      <a:gsLst>
                        <a:gs pos="0">
                          <a:schemeClr val="bg2">
                            <a:lumMod val="25000"/>
                            <a:tint val="66000"/>
                            <a:satMod val="160000"/>
                          </a:schemeClr>
                        </a:gs>
                        <a:gs pos="50000">
                          <a:schemeClr val="bg2">
                            <a:lumMod val="25000"/>
                            <a:tint val="44500"/>
                            <a:satMod val="160000"/>
                          </a:schemeClr>
                        </a:gs>
                        <a:gs pos="100000">
                          <a:schemeClr val="bg2">
                            <a:lumMod val="25000"/>
                            <a:tint val="23500"/>
                            <a:satMod val="160000"/>
                          </a:schemeClr>
                        </a:gs>
                      </a:gsLst>
                      <a:lin ang="5400000" scaled="1"/>
                      <a:tileRect/>
                    </a:gradFill>
                  </a:tcPr>
                </a:tc>
                <a:tc>
                  <a:txBody>
                    <a:bodyPr/>
                    <a:lstStyle/>
                    <a:p>
                      <a:pPr algn="ctr"/>
                      <a:endParaRPr lang="en-US" sz="1100" b="0" dirty="0">
                        <a:solidFill>
                          <a:schemeClr val="bg1">
                            <a:lumMod val="65000"/>
                          </a:schemeClr>
                        </a:solidFill>
                      </a:endParaRPr>
                    </a:p>
                  </a:txBody>
                  <a:tcP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tcPr>
                </a:tc>
                <a:tc>
                  <a:txBody>
                    <a:bodyPr/>
                    <a:lstStyle/>
                    <a:p>
                      <a:pPr algn="ctr"/>
                      <a:endParaRPr lang="en-US" sz="1100" b="0" dirty="0">
                        <a:solidFill>
                          <a:schemeClr val="bg1">
                            <a:lumMod val="65000"/>
                          </a:schemeClr>
                        </a:solidFill>
                      </a:endParaRPr>
                    </a:p>
                  </a:txBody>
                  <a:tcP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gradFill flip="none" rotWithShape="1">
                      <a:gsLst>
                        <a:gs pos="0">
                          <a:schemeClr val="bg2">
                            <a:lumMod val="25000"/>
                            <a:tint val="66000"/>
                            <a:satMod val="160000"/>
                          </a:schemeClr>
                        </a:gs>
                        <a:gs pos="50000">
                          <a:schemeClr val="bg2">
                            <a:lumMod val="25000"/>
                            <a:tint val="44500"/>
                            <a:satMod val="160000"/>
                          </a:schemeClr>
                        </a:gs>
                        <a:gs pos="100000">
                          <a:schemeClr val="bg2">
                            <a:lumMod val="25000"/>
                            <a:tint val="23500"/>
                            <a:satMod val="160000"/>
                          </a:schemeClr>
                        </a:gs>
                      </a:gsLst>
                      <a:lin ang="5400000" scaled="1"/>
                      <a:tileRect/>
                    </a:gradFill>
                  </a:tcPr>
                </a:tc>
                <a:tc>
                  <a:txBody>
                    <a:bodyPr/>
                    <a:lstStyle/>
                    <a:p>
                      <a:pPr algn="ctr"/>
                      <a:endParaRPr lang="en-US" sz="1100" b="0" dirty="0">
                        <a:solidFill>
                          <a:schemeClr val="bg1">
                            <a:lumMod val="65000"/>
                          </a:schemeClr>
                        </a:solidFill>
                      </a:endParaRPr>
                    </a:p>
                  </a:txBody>
                  <a:tcP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tcPr>
                </a:tc>
                <a:tc>
                  <a:txBody>
                    <a:bodyPr/>
                    <a:lstStyle/>
                    <a:p>
                      <a:pPr algn="ctr"/>
                      <a:endParaRPr lang="en-US" sz="1100" b="0" dirty="0">
                        <a:solidFill>
                          <a:schemeClr val="bg1">
                            <a:lumMod val="65000"/>
                          </a:schemeClr>
                        </a:solidFill>
                      </a:endParaRPr>
                    </a:p>
                  </a:txBody>
                  <a:tcP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gradFill flip="none" rotWithShape="1">
                      <a:gsLst>
                        <a:gs pos="0">
                          <a:schemeClr val="bg2">
                            <a:lumMod val="25000"/>
                            <a:tint val="66000"/>
                            <a:satMod val="160000"/>
                          </a:schemeClr>
                        </a:gs>
                        <a:gs pos="50000">
                          <a:schemeClr val="bg2">
                            <a:lumMod val="25000"/>
                            <a:tint val="44500"/>
                            <a:satMod val="160000"/>
                          </a:schemeClr>
                        </a:gs>
                        <a:gs pos="100000">
                          <a:schemeClr val="bg2">
                            <a:lumMod val="25000"/>
                            <a:tint val="23500"/>
                            <a:satMod val="160000"/>
                          </a:schemeClr>
                        </a:gs>
                      </a:gsLst>
                      <a:lin ang="5400000" scaled="1"/>
                      <a:tileRect/>
                    </a:gradFill>
                  </a:tcPr>
                </a:tc>
                <a:tc>
                  <a:txBody>
                    <a:bodyPr/>
                    <a:lstStyle/>
                    <a:p>
                      <a:pPr algn="ctr"/>
                      <a:endParaRPr lang="en-US" sz="1100" b="0" dirty="0">
                        <a:solidFill>
                          <a:schemeClr val="bg1">
                            <a:lumMod val="65000"/>
                          </a:schemeClr>
                        </a:solidFill>
                      </a:endParaRPr>
                    </a:p>
                  </a:txBody>
                  <a:tcP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tcPr>
                </a:tc>
                <a:tc>
                  <a:txBody>
                    <a:bodyPr/>
                    <a:lstStyle/>
                    <a:p>
                      <a:pPr algn="ctr"/>
                      <a:endParaRPr lang="en-US" sz="1100" b="0" dirty="0">
                        <a:solidFill>
                          <a:schemeClr val="bg1">
                            <a:lumMod val="65000"/>
                          </a:schemeClr>
                        </a:solidFill>
                      </a:endParaRPr>
                    </a:p>
                  </a:txBody>
                  <a:tcP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gradFill flip="none" rotWithShape="1">
                      <a:gsLst>
                        <a:gs pos="0">
                          <a:schemeClr val="bg2">
                            <a:lumMod val="25000"/>
                            <a:tint val="66000"/>
                            <a:satMod val="160000"/>
                          </a:schemeClr>
                        </a:gs>
                        <a:gs pos="50000">
                          <a:schemeClr val="bg2">
                            <a:lumMod val="25000"/>
                            <a:tint val="44500"/>
                            <a:satMod val="160000"/>
                          </a:schemeClr>
                        </a:gs>
                        <a:gs pos="100000">
                          <a:schemeClr val="bg2">
                            <a:lumMod val="25000"/>
                            <a:tint val="23500"/>
                            <a:satMod val="160000"/>
                          </a:schemeClr>
                        </a:gs>
                      </a:gsLst>
                      <a:lin ang="5400000" scaled="1"/>
                      <a:tileRect/>
                    </a:gradFill>
                  </a:tcPr>
                </a:tc>
                <a:tc>
                  <a:txBody>
                    <a:bodyPr/>
                    <a:lstStyle/>
                    <a:p>
                      <a:pPr algn="ctr"/>
                      <a:endParaRPr lang="en-US" sz="1100" b="0" dirty="0">
                        <a:solidFill>
                          <a:schemeClr val="bg1">
                            <a:lumMod val="65000"/>
                          </a:schemeClr>
                        </a:solidFill>
                      </a:endParaRPr>
                    </a:p>
                  </a:txBody>
                  <a:tcP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tcPr>
                </a:tc>
                <a:tc>
                  <a:txBody>
                    <a:bodyPr/>
                    <a:lstStyle/>
                    <a:p>
                      <a:pPr marL="0" algn="ctr" defTabSz="914363" rtl="0" eaLnBrk="1" latinLnBrk="0" hangingPunct="1"/>
                      <a:endParaRPr lang="en-US" sz="1100" b="0" kern="1200" dirty="0">
                        <a:solidFill>
                          <a:schemeClr val="bg1">
                            <a:lumMod val="65000"/>
                          </a:schemeClr>
                        </a:solidFill>
                        <a:latin typeface="+mn-lt"/>
                        <a:ea typeface="+mn-ea"/>
                        <a:cs typeface="+mn-cs"/>
                      </a:endParaRPr>
                    </a:p>
                  </a:txBody>
                  <a:tcP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gradFill flip="none" rotWithShape="1">
                      <a:gsLst>
                        <a:gs pos="0">
                          <a:schemeClr val="bg2">
                            <a:lumMod val="25000"/>
                            <a:tint val="66000"/>
                            <a:satMod val="160000"/>
                          </a:schemeClr>
                        </a:gs>
                        <a:gs pos="50000">
                          <a:schemeClr val="bg2">
                            <a:lumMod val="25000"/>
                            <a:tint val="44500"/>
                            <a:satMod val="160000"/>
                          </a:schemeClr>
                        </a:gs>
                        <a:gs pos="100000">
                          <a:schemeClr val="bg2">
                            <a:lumMod val="25000"/>
                            <a:tint val="23500"/>
                            <a:satMod val="160000"/>
                          </a:schemeClr>
                        </a:gs>
                      </a:gsLst>
                      <a:lin ang="5400000" scaled="1"/>
                      <a:tileRect/>
                    </a:gradFill>
                  </a:tcPr>
                </a:tc>
                <a:tc>
                  <a:txBody>
                    <a:bodyPr/>
                    <a:lstStyle/>
                    <a:p>
                      <a:pPr marL="0" algn="ctr" defTabSz="914363" rtl="0" eaLnBrk="1" latinLnBrk="0" hangingPunct="1"/>
                      <a:endParaRPr lang="en-US" sz="1100" b="0" kern="1200" dirty="0">
                        <a:solidFill>
                          <a:schemeClr val="bg1">
                            <a:lumMod val="65000"/>
                          </a:schemeClr>
                        </a:solidFill>
                        <a:latin typeface="+mn-lt"/>
                        <a:ea typeface="+mn-ea"/>
                        <a:cs typeface="+mn-cs"/>
                      </a:endParaRPr>
                    </a:p>
                  </a:txBody>
                  <a:tcPr>
                    <a:lnT w="19050" cap="flat" cmpd="sng" algn="ctr">
                      <a:solidFill>
                        <a:schemeClr val="bg1">
                          <a:lumMod val="85000"/>
                        </a:schemeClr>
                      </a:solidFill>
                      <a:prstDash val="solid"/>
                      <a:round/>
                      <a:headEnd type="none" w="med" len="med"/>
                      <a:tailEnd type="none" w="med" len="med"/>
                    </a:lnT>
                    <a:lnB w="19050" cap="flat" cmpd="sng" algn="ctr">
                      <a:noFill/>
                      <a:prstDash val="solid"/>
                      <a:round/>
                      <a:headEnd type="none" w="med" len="med"/>
                      <a:tailEnd type="none" w="med" len="med"/>
                    </a:lnB>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tcPr>
                </a:tc>
              </a:tr>
            </a:tbl>
          </a:graphicData>
        </a:graphic>
      </p:graphicFrame>
      <p:sp>
        <p:nvSpPr>
          <p:cNvPr id="38" name="Snip Single Corner Rectangle 37"/>
          <p:cNvSpPr/>
          <p:nvPr/>
        </p:nvSpPr>
        <p:spPr>
          <a:xfrm>
            <a:off x="753035" y="2580536"/>
            <a:ext cx="1397544" cy="311972"/>
          </a:xfrm>
          <a:prstGeom prst="snip1Rect">
            <a:avLst>
              <a:gd name="adj" fmla="val 50000"/>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p:cNvGrpSpPr/>
          <p:nvPr/>
        </p:nvGrpSpPr>
        <p:grpSpPr>
          <a:xfrm>
            <a:off x="750548" y="3299207"/>
            <a:ext cx="7605905" cy="1180124"/>
            <a:chOff x="750548" y="1326995"/>
            <a:chExt cx="7605905" cy="1404278"/>
          </a:xfrm>
        </p:grpSpPr>
        <p:sp>
          <p:nvSpPr>
            <p:cNvPr id="42" name="Rectangle 24"/>
            <p:cNvSpPr/>
            <p:nvPr/>
          </p:nvSpPr>
          <p:spPr>
            <a:xfrm>
              <a:off x="7046623" y="1577946"/>
              <a:ext cx="1291529" cy="1152600"/>
            </a:xfrm>
            <a:custGeom>
              <a:avLst/>
              <a:gdLst>
                <a:gd name="connsiteX0" fmla="*/ 0 w 1483744"/>
                <a:gd name="connsiteY0" fmla="*/ 0 h 1147313"/>
                <a:gd name="connsiteX1" fmla="*/ 1483744 w 1483744"/>
                <a:gd name="connsiteY1" fmla="*/ 0 h 1147313"/>
                <a:gd name="connsiteX2" fmla="*/ 1483744 w 1483744"/>
                <a:gd name="connsiteY2" fmla="*/ 1147313 h 1147313"/>
                <a:gd name="connsiteX3" fmla="*/ 0 w 1483744"/>
                <a:gd name="connsiteY3" fmla="*/ 1147313 h 1147313"/>
                <a:gd name="connsiteX4" fmla="*/ 0 w 1483744"/>
                <a:gd name="connsiteY4" fmla="*/ 0 h 1147313"/>
                <a:gd name="connsiteX0" fmla="*/ 274849 w 1483744"/>
                <a:gd name="connsiteY0" fmla="*/ 0 h 1152599"/>
                <a:gd name="connsiteX1" fmla="*/ 1483744 w 1483744"/>
                <a:gd name="connsiteY1" fmla="*/ 5286 h 1152599"/>
                <a:gd name="connsiteX2" fmla="*/ 1483744 w 1483744"/>
                <a:gd name="connsiteY2" fmla="*/ 1152599 h 1152599"/>
                <a:gd name="connsiteX3" fmla="*/ 0 w 1483744"/>
                <a:gd name="connsiteY3" fmla="*/ 1152599 h 1152599"/>
                <a:gd name="connsiteX4" fmla="*/ 274849 w 1483744"/>
                <a:gd name="connsiteY4" fmla="*/ 0 h 115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3744" h="1152599">
                  <a:moveTo>
                    <a:pt x="274849" y="0"/>
                  </a:moveTo>
                  <a:lnTo>
                    <a:pt x="1483744" y="5286"/>
                  </a:lnTo>
                  <a:lnTo>
                    <a:pt x="1483744" y="1152599"/>
                  </a:lnTo>
                  <a:lnTo>
                    <a:pt x="0" y="1152599"/>
                  </a:lnTo>
                  <a:lnTo>
                    <a:pt x="274849" y="0"/>
                  </a:lnTo>
                  <a:close/>
                </a:path>
              </a:pathLst>
            </a:cu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ln w="76200">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000" dirty="0">
                <a:solidFill>
                  <a:srgbClr val="000000"/>
                </a:solidFill>
              </a:endParaRPr>
            </a:p>
          </p:txBody>
        </p:sp>
        <p:sp>
          <p:nvSpPr>
            <p:cNvPr id="43" name="Freeform 42"/>
            <p:cNvSpPr/>
            <p:nvPr/>
          </p:nvSpPr>
          <p:spPr>
            <a:xfrm>
              <a:off x="2558207" y="1326995"/>
              <a:ext cx="4231624" cy="1395446"/>
            </a:xfrm>
            <a:custGeom>
              <a:avLst/>
              <a:gdLst>
                <a:gd name="connsiteX0" fmla="*/ 0 w 3937734"/>
                <a:gd name="connsiteY0" fmla="*/ 1178678 h 1183963"/>
                <a:gd name="connsiteX1" fmla="*/ 264277 w 3937734"/>
                <a:gd name="connsiteY1" fmla="*/ 0 h 1183963"/>
                <a:gd name="connsiteX2" fmla="*/ 803403 w 3937734"/>
                <a:gd name="connsiteY2" fmla="*/ 42285 h 1183963"/>
                <a:gd name="connsiteX3" fmla="*/ 1384814 w 3937734"/>
                <a:gd name="connsiteY3" fmla="*/ 137424 h 1183963"/>
                <a:gd name="connsiteX4" fmla="*/ 1553951 w 3937734"/>
                <a:gd name="connsiteY4" fmla="*/ 327704 h 1183963"/>
                <a:gd name="connsiteX5" fmla="*/ 1701947 w 3937734"/>
                <a:gd name="connsiteY5" fmla="*/ 533841 h 1183963"/>
                <a:gd name="connsiteX6" fmla="*/ 2019080 w 3937734"/>
                <a:gd name="connsiteY6" fmla="*/ 533841 h 1183963"/>
                <a:gd name="connsiteX7" fmla="*/ 2373211 w 3937734"/>
                <a:gd name="connsiteY7" fmla="*/ 290705 h 1183963"/>
                <a:gd name="connsiteX8" fmla="*/ 2685059 w 3937734"/>
                <a:gd name="connsiteY8" fmla="*/ 295991 h 1183963"/>
                <a:gd name="connsiteX9" fmla="*/ 3372180 w 3937734"/>
                <a:gd name="connsiteY9" fmla="*/ 306562 h 1183963"/>
                <a:gd name="connsiteX10" fmla="*/ 3937734 w 3937734"/>
                <a:gd name="connsiteY10" fmla="*/ 1183963 h 1183963"/>
                <a:gd name="connsiteX0" fmla="*/ 0 w 3937734"/>
                <a:gd name="connsiteY0" fmla="*/ 1178678 h 1183963"/>
                <a:gd name="connsiteX1" fmla="*/ 264277 w 3937734"/>
                <a:gd name="connsiteY1" fmla="*/ 0 h 1183963"/>
                <a:gd name="connsiteX2" fmla="*/ 803403 w 3937734"/>
                <a:gd name="connsiteY2" fmla="*/ 42285 h 1183963"/>
                <a:gd name="connsiteX3" fmla="*/ 1384814 w 3937734"/>
                <a:gd name="connsiteY3" fmla="*/ 137424 h 1183963"/>
                <a:gd name="connsiteX4" fmla="*/ 1553951 w 3937734"/>
                <a:gd name="connsiteY4" fmla="*/ 327704 h 1183963"/>
                <a:gd name="connsiteX5" fmla="*/ 1701947 w 3937734"/>
                <a:gd name="connsiteY5" fmla="*/ 533841 h 1183963"/>
                <a:gd name="connsiteX6" fmla="*/ 2019080 w 3937734"/>
                <a:gd name="connsiteY6" fmla="*/ 533841 h 1183963"/>
                <a:gd name="connsiteX7" fmla="*/ 2373211 w 3937734"/>
                <a:gd name="connsiteY7" fmla="*/ 290705 h 1183963"/>
                <a:gd name="connsiteX8" fmla="*/ 2685059 w 3937734"/>
                <a:gd name="connsiteY8" fmla="*/ 295991 h 1183963"/>
                <a:gd name="connsiteX9" fmla="*/ 3269822 w 3937734"/>
                <a:gd name="connsiteY9" fmla="*/ 444349 h 1183963"/>
                <a:gd name="connsiteX10" fmla="*/ 3937734 w 3937734"/>
                <a:gd name="connsiteY10" fmla="*/ 1183963 h 1183963"/>
                <a:gd name="connsiteX0" fmla="*/ 0 w 3937734"/>
                <a:gd name="connsiteY0" fmla="*/ 1178678 h 1183963"/>
                <a:gd name="connsiteX1" fmla="*/ 264277 w 3937734"/>
                <a:gd name="connsiteY1" fmla="*/ 0 h 1183963"/>
                <a:gd name="connsiteX2" fmla="*/ 803403 w 3937734"/>
                <a:gd name="connsiteY2" fmla="*/ 42285 h 1183963"/>
                <a:gd name="connsiteX3" fmla="*/ 1384814 w 3937734"/>
                <a:gd name="connsiteY3" fmla="*/ 137424 h 1183963"/>
                <a:gd name="connsiteX4" fmla="*/ 1691973 w 3937734"/>
                <a:gd name="connsiteY4" fmla="*/ 179646 h 1183963"/>
                <a:gd name="connsiteX5" fmla="*/ 1701947 w 3937734"/>
                <a:gd name="connsiteY5" fmla="*/ 533841 h 1183963"/>
                <a:gd name="connsiteX6" fmla="*/ 2019080 w 3937734"/>
                <a:gd name="connsiteY6" fmla="*/ 533841 h 1183963"/>
                <a:gd name="connsiteX7" fmla="*/ 2373211 w 3937734"/>
                <a:gd name="connsiteY7" fmla="*/ 290705 h 1183963"/>
                <a:gd name="connsiteX8" fmla="*/ 2685059 w 3937734"/>
                <a:gd name="connsiteY8" fmla="*/ 295991 h 1183963"/>
                <a:gd name="connsiteX9" fmla="*/ 3269822 w 3937734"/>
                <a:gd name="connsiteY9" fmla="*/ 444349 h 1183963"/>
                <a:gd name="connsiteX10" fmla="*/ 3937734 w 3937734"/>
                <a:gd name="connsiteY10" fmla="*/ 1183963 h 1183963"/>
                <a:gd name="connsiteX0" fmla="*/ 0 w 3937734"/>
                <a:gd name="connsiteY0" fmla="*/ 1178678 h 1183963"/>
                <a:gd name="connsiteX1" fmla="*/ 264277 w 3937734"/>
                <a:gd name="connsiteY1" fmla="*/ 0 h 1183963"/>
                <a:gd name="connsiteX2" fmla="*/ 803403 w 3937734"/>
                <a:gd name="connsiteY2" fmla="*/ 42285 h 1183963"/>
                <a:gd name="connsiteX3" fmla="*/ 1384814 w 3937734"/>
                <a:gd name="connsiteY3" fmla="*/ 137424 h 1183963"/>
                <a:gd name="connsiteX4" fmla="*/ 1691973 w 3937734"/>
                <a:gd name="connsiteY4" fmla="*/ 179646 h 1183963"/>
                <a:gd name="connsiteX5" fmla="*/ 1995245 w 3937734"/>
                <a:gd name="connsiteY5" fmla="*/ 98380 h 1183963"/>
                <a:gd name="connsiteX6" fmla="*/ 2019080 w 3937734"/>
                <a:gd name="connsiteY6" fmla="*/ 533841 h 1183963"/>
                <a:gd name="connsiteX7" fmla="*/ 2373211 w 3937734"/>
                <a:gd name="connsiteY7" fmla="*/ 290705 h 1183963"/>
                <a:gd name="connsiteX8" fmla="*/ 2685059 w 3937734"/>
                <a:gd name="connsiteY8" fmla="*/ 295991 h 1183963"/>
                <a:gd name="connsiteX9" fmla="*/ 3269822 w 3937734"/>
                <a:gd name="connsiteY9" fmla="*/ 444349 h 1183963"/>
                <a:gd name="connsiteX10" fmla="*/ 3937734 w 3937734"/>
                <a:gd name="connsiteY10" fmla="*/ 1183963 h 1183963"/>
                <a:gd name="connsiteX0" fmla="*/ 0 w 3937734"/>
                <a:gd name="connsiteY0" fmla="*/ 1178678 h 1183963"/>
                <a:gd name="connsiteX1" fmla="*/ 264277 w 3937734"/>
                <a:gd name="connsiteY1" fmla="*/ 0 h 1183963"/>
                <a:gd name="connsiteX2" fmla="*/ 803403 w 3937734"/>
                <a:gd name="connsiteY2" fmla="*/ 42285 h 1183963"/>
                <a:gd name="connsiteX3" fmla="*/ 1384814 w 3937734"/>
                <a:gd name="connsiteY3" fmla="*/ 137424 h 1183963"/>
                <a:gd name="connsiteX4" fmla="*/ 1691973 w 3937734"/>
                <a:gd name="connsiteY4" fmla="*/ 179646 h 1183963"/>
                <a:gd name="connsiteX5" fmla="*/ 1995245 w 3937734"/>
                <a:gd name="connsiteY5" fmla="*/ 98380 h 1183963"/>
                <a:gd name="connsiteX6" fmla="*/ 2338257 w 3937734"/>
                <a:gd name="connsiteY6" fmla="*/ 98380 h 1183963"/>
                <a:gd name="connsiteX7" fmla="*/ 2373211 w 3937734"/>
                <a:gd name="connsiteY7" fmla="*/ 290705 h 1183963"/>
                <a:gd name="connsiteX8" fmla="*/ 2685059 w 3937734"/>
                <a:gd name="connsiteY8" fmla="*/ 295991 h 1183963"/>
                <a:gd name="connsiteX9" fmla="*/ 3269822 w 3937734"/>
                <a:gd name="connsiteY9" fmla="*/ 444349 h 1183963"/>
                <a:gd name="connsiteX10" fmla="*/ 3937734 w 3937734"/>
                <a:gd name="connsiteY10" fmla="*/ 1183963 h 1183963"/>
                <a:gd name="connsiteX0" fmla="*/ 0 w 3937734"/>
                <a:gd name="connsiteY0" fmla="*/ 1178678 h 1183963"/>
                <a:gd name="connsiteX1" fmla="*/ 264277 w 3937734"/>
                <a:gd name="connsiteY1" fmla="*/ 0 h 1183963"/>
                <a:gd name="connsiteX2" fmla="*/ 803403 w 3937734"/>
                <a:gd name="connsiteY2" fmla="*/ 42285 h 1183963"/>
                <a:gd name="connsiteX3" fmla="*/ 1384814 w 3937734"/>
                <a:gd name="connsiteY3" fmla="*/ 137424 h 1183963"/>
                <a:gd name="connsiteX4" fmla="*/ 1691973 w 3937734"/>
                <a:gd name="connsiteY4" fmla="*/ 179646 h 1183963"/>
                <a:gd name="connsiteX5" fmla="*/ 1995245 w 3937734"/>
                <a:gd name="connsiteY5" fmla="*/ 98380 h 1183963"/>
                <a:gd name="connsiteX6" fmla="*/ 2338257 w 3937734"/>
                <a:gd name="connsiteY6" fmla="*/ 98380 h 1183963"/>
                <a:gd name="connsiteX7" fmla="*/ 2614751 w 3937734"/>
                <a:gd name="connsiteY7" fmla="*/ 116519 h 1183963"/>
                <a:gd name="connsiteX8" fmla="*/ 2685059 w 3937734"/>
                <a:gd name="connsiteY8" fmla="*/ 295991 h 1183963"/>
                <a:gd name="connsiteX9" fmla="*/ 3269822 w 3937734"/>
                <a:gd name="connsiteY9" fmla="*/ 444349 h 1183963"/>
                <a:gd name="connsiteX10" fmla="*/ 3937734 w 3937734"/>
                <a:gd name="connsiteY10" fmla="*/ 1183963 h 1183963"/>
                <a:gd name="connsiteX0" fmla="*/ 0 w 3937734"/>
                <a:gd name="connsiteY0" fmla="*/ 1178678 h 1183963"/>
                <a:gd name="connsiteX1" fmla="*/ 264277 w 3937734"/>
                <a:gd name="connsiteY1" fmla="*/ 0 h 1183963"/>
                <a:gd name="connsiteX2" fmla="*/ 803403 w 3937734"/>
                <a:gd name="connsiteY2" fmla="*/ 42285 h 1183963"/>
                <a:gd name="connsiteX3" fmla="*/ 1384814 w 3937734"/>
                <a:gd name="connsiteY3" fmla="*/ 137424 h 1183963"/>
                <a:gd name="connsiteX4" fmla="*/ 1691973 w 3937734"/>
                <a:gd name="connsiteY4" fmla="*/ 179646 h 1183963"/>
                <a:gd name="connsiteX5" fmla="*/ 1995245 w 3937734"/>
                <a:gd name="connsiteY5" fmla="*/ 98380 h 1183963"/>
                <a:gd name="connsiteX6" fmla="*/ 2338257 w 3937734"/>
                <a:gd name="connsiteY6" fmla="*/ 98380 h 1183963"/>
                <a:gd name="connsiteX7" fmla="*/ 2614751 w 3937734"/>
                <a:gd name="connsiteY7" fmla="*/ 116519 h 1183963"/>
                <a:gd name="connsiteX8" fmla="*/ 2943852 w 3937734"/>
                <a:gd name="connsiteY8" fmla="*/ 261155 h 1183963"/>
                <a:gd name="connsiteX9" fmla="*/ 3269822 w 3937734"/>
                <a:gd name="connsiteY9" fmla="*/ 444349 h 1183963"/>
                <a:gd name="connsiteX10" fmla="*/ 3937734 w 3937734"/>
                <a:gd name="connsiteY10" fmla="*/ 1183963 h 1183963"/>
                <a:gd name="connsiteX0" fmla="*/ 0 w 3937734"/>
                <a:gd name="connsiteY0" fmla="*/ 1178678 h 1183963"/>
                <a:gd name="connsiteX1" fmla="*/ 264277 w 3937734"/>
                <a:gd name="connsiteY1" fmla="*/ 0 h 1183963"/>
                <a:gd name="connsiteX2" fmla="*/ 803403 w 3937734"/>
                <a:gd name="connsiteY2" fmla="*/ 42285 h 1183963"/>
                <a:gd name="connsiteX3" fmla="*/ 1384814 w 3937734"/>
                <a:gd name="connsiteY3" fmla="*/ 137424 h 1183963"/>
                <a:gd name="connsiteX4" fmla="*/ 1614335 w 3937734"/>
                <a:gd name="connsiteY4" fmla="*/ 57716 h 1183963"/>
                <a:gd name="connsiteX5" fmla="*/ 1995245 w 3937734"/>
                <a:gd name="connsiteY5" fmla="*/ 98380 h 1183963"/>
                <a:gd name="connsiteX6" fmla="*/ 2338257 w 3937734"/>
                <a:gd name="connsiteY6" fmla="*/ 98380 h 1183963"/>
                <a:gd name="connsiteX7" fmla="*/ 2614751 w 3937734"/>
                <a:gd name="connsiteY7" fmla="*/ 116519 h 1183963"/>
                <a:gd name="connsiteX8" fmla="*/ 2943852 w 3937734"/>
                <a:gd name="connsiteY8" fmla="*/ 261155 h 1183963"/>
                <a:gd name="connsiteX9" fmla="*/ 3269822 w 3937734"/>
                <a:gd name="connsiteY9" fmla="*/ 444349 h 1183963"/>
                <a:gd name="connsiteX10" fmla="*/ 3937734 w 3937734"/>
                <a:gd name="connsiteY10" fmla="*/ 1183963 h 1183963"/>
                <a:gd name="connsiteX0" fmla="*/ 0 w 3937734"/>
                <a:gd name="connsiteY0" fmla="*/ 1178678 h 1183963"/>
                <a:gd name="connsiteX1" fmla="*/ 264277 w 3937734"/>
                <a:gd name="connsiteY1" fmla="*/ 0 h 1183963"/>
                <a:gd name="connsiteX2" fmla="*/ 803403 w 3937734"/>
                <a:gd name="connsiteY2" fmla="*/ 42285 h 1183963"/>
                <a:gd name="connsiteX3" fmla="*/ 1358935 w 3937734"/>
                <a:gd name="connsiteY3" fmla="*/ 146134 h 1183963"/>
                <a:gd name="connsiteX4" fmla="*/ 1614335 w 3937734"/>
                <a:gd name="connsiteY4" fmla="*/ 57716 h 1183963"/>
                <a:gd name="connsiteX5" fmla="*/ 1995245 w 3937734"/>
                <a:gd name="connsiteY5" fmla="*/ 98380 h 1183963"/>
                <a:gd name="connsiteX6" fmla="*/ 2338257 w 3937734"/>
                <a:gd name="connsiteY6" fmla="*/ 98380 h 1183963"/>
                <a:gd name="connsiteX7" fmla="*/ 2614751 w 3937734"/>
                <a:gd name="connsiteY7" fmla="*/ 116519 h 1183963"/>
                <a:gd name="connsiteX8" fmla="*/ 2943852 w 3937734"/>
                <a:gd name="connsiteY8" fmla="*/ 261155 h 1183963"/>
                <a:gd name="connsiteX9" fmla="*/ 3269822 w 3937734"/>
                <a:gd name="connsiteY9" fmla="*/ 444349 h 1183963"/>
                <a:gd name="connsiteX10" fmla="*/ 3937734 w 3937734"/>
                <a:gd name="connsiteY10" fmla="*/ 1183963 h 1183963"/>
                <a:gd name="connsiteX0" fmla="*/ 0 w 3937734"/>
                <a:gd name="connsiteY0" fmla="*/ 1178678 h 1183963"/>
                <a:gd name="connsiteX1" fmla="*/ 264277 w 3937734"/>
                <a:gd name="connsiteY1" fmla="*/ 0 h 1183963"/>
                <a:gd name="connsiteX2" fmla="*/ 803403 w 3937734"/>
                <a:gd name="connsiteY2" fmla="*/ 42285 h 1183963"/>
                <a:gd name="connsiteX3" fmla="*/ 1358935 w 3937734"/>
                <a:gd name="connsiteY3" fmla="*/ 146134 h 1183963"/>
                <a:gd name="connsiteX4" fmla="*/ 1760984 w 3937734"/>
                <a:gd name="connsiteY4" fmla="*/ 83843 h 1183963"/>
                <a:gd name="connsiteX5" fmla="*/ 1995245 w 3937734"/>
                <a:gd name="connsiteY5" fmla="*/ 98380 h 1183963"/>
                <a:gd name="connsiteX6" fmla="*/ 2338257 w 3937734"/>
                <a:gd name="connsiteY6" fmla="*/ 98380 h 1183963"/>
                <a:gd name="connsiteX7" fmla="*/ 2614751 w 3937734"/>
                <a:gd name="connsiteY7" fmla="*/ 116519 h 1183963"/>
                <a:gd name="connsiteX8" fmla="*/ 2943852 w 3937734"/>
                <a:gd name="connsiteY8" fmla="*/ 261155 h 1183963"/>
                <a:gd name="connsiteX9" fmla="*/ 3269822 w 3937734"/>
                <a:gd name="connsiteY9" fmla="*/ 444349 h 1183963"/>
                <a:gd name="connsiteX10" fmla="*/ 3937734 w 3937734"/>
                <a:gd name="connsiteY10" fmla="*/ 1183963 h 1183963"/>
                <a:gd name="connsiteX0" fmla="*/ 0 w 4153395"/>
                <a:gd name="connsiteY0" fmla="*/ 1178678 h 1183963"/>
                <a:gd name="connsiteX1" fmla="*/ 264277 w 4153395"/>
                <a:gd name="connsiteY1" fmla="*/ 0 h 1183963"/>
                <a:gd name="connsiteX2" fmla="*/ 803403 w 4153395"/>
                <a:gd name="connsiteY2" fmla="*/ 42285 h 1183963"/>
                <a:gd name="connsiteX3" fmla="*/ 1358935 w 4153395"/>
                <a:gd name="connsiteY3" fmla="*/ 146134 h 1183963"/>
                <a:gd name="connsiteX4" fmla="*/ 1760984 w 4153395"/>
                <a:gd name="connsiteY4" fmla="*/ 83843 h 1183963"/>
                <a:gd name="connsiteX5" fmla="*/ 1995245 w 4153395"/>
                <a:gd name="connsiteY5" fmla="*/ 98380 h 1183963"/>
                <a:gd name="connsiteX6" fmla="*/ 2338257 w 4153395"/>
                <a:gd name="connsiteY6" fmla="*/ 98380 h 1183963"/>
                <a:gd name="connsiteX7" fmla="*/ 2614751 w 4153395"/>
                <a:gd name="connsiteY7" fmla="*/ 116519 h 1183963"/>
                <a:gd name="connsiteX8" fmla="*/ 2943852 w 4153395"/>
                <a:gd name="connsiteY8" fmla="*/ 261155 h 1183963"/>
                <a:gd name="connsiteX9" fmla="*/ 3269822 w 4153395"/>
                <a:gd name="connsiteY9" fmla="*/ 444349 h 1183963"/>
                <a:gd name="connsiteX10" fmla="*/ 4153395 w 4153395"/>
                <a:gd name="connsiteY10" fmla="*/ 1183963 h 1183963"/>
                <a:gd name="connsiteX0" fmla="*/ 0 w 4153395"/>
                <a:gd name="connsiteY0" fmla="*/ 1178678 h 1183963"/>
                <a:gd name="connsiteX1" fmla="*/ 264277 w 4153395"/>
                <a:gd name="connsiteY1" fmla="*/ 0 h 1183963"/>
                <a:gd name="connsiteX2" fmla="*/ 803403 w 4153395"/>
                <a:gd name="connsiteY2" fmla="*/ 42285 h 1183963"/>
                <a:gd name="connsiteX3" fmla="*/ 1358935 w 4153395"/>
                <a:gd name="connsiteY3" fmla="*/ 146134 h 1183963"/>
                <a:gd name="connsiteX4" fmla="*/ 1760984 w 4153395"/>
                <a:gd name="connsiteY4" fmla="*/ 83843 h 1183963"/>
                <a:gd name="connsiteX5" fmla="*/ 1995245 w 4153395"/>
                <a:gd name="connsiteY5" fmla="*/ 98380 h 1183963"/>
                <a:gd name="connsiteX6" fmla="*/ 2338257 w 4153395"/>
                <a:gd name="connsiteY6" fmla="*/ 98380 h 1183963"/>
                <a:gd name="connsiteX7" fmla="*/ 2614751 w 4153395"/>
                <a:gd name="connsiteY7" fmla="*/ 116519 h 1183963"/>
                <a:gd name="connsiteX8" fmla="*/ 2943852 w 4153395"/>
                <a:gd name="connsiteY8" fmla="*/ 261155 h 1183963"/>
                <a:gd name="connsiteX9" fmla="*/ 3269822 w 4153395"/>
                <a:gd name="connsiteY9" fmla="*/ 444349 h 1183963"/>
                <a:gd name="connsiteX10" fmla="*/ 4153395 w 4153395"/>
                <a:gd name="connsiteY10" fmla="*/ 1183963 h 1183963"/>
                <a:gd name="connsiteX0" fmla="*/ 0 w 4231624"/>
                <a:gd name="connsiteY0" fmla="*/ 1178678 h 1183963"/>
                <a:gd name="connsiteX1" fmla="*/ 264277 w 4231624"/>
                <a:gd name="connsiteY1" fmla="*/ 0 h 1183963"/>
                <a:gd name="connsiteX2" fmla="*/ 803403 w 4231624"/>
                <a:gd name="connsiteY2" fmla="*/ 42285 h 1183963"/>
                <a:gd name="connsiteX3" fmla="*/ 1358935 w 4231624"/>
                <a:gd name="connsiteY3" fmla="*/ 146134 h 1183963"/>
                <a:gd name="connsiteX4" fmla="*/ 1760984 w 4231624"/>
                <a:gd name="connsiteY4" fmla="*/ 83843 h 1183963"/>
                <a:gd name="connsiteX5" fmla="*/ 1995245 w 4231624"/>
                <a:gd name="connsiteY5" fmla="*/ 98380 h 1183963"/>
                <a:gd name="connsiteX6" fmla="*/ 2338257 w 4231624"/>
                <a:gd name="connsiteY6" fmla="*/ 98380 h 1183963"/>
                <a:gd name="connsiteX7" fmla="*/ 2614751 w 4231624"/>
                <a:gd name="connsiteY7" fmla="*/ 116519 h 1183963"/>
                <a:gd name="connsiteX8" fmla="*/ 2943852 w 4231624"/>
                <a:gd name="connsiteY8" fmla="*/ 261155 h 1183963"/>
                <a:gd name="connsiteX9" fmla="*/ 4149717 w 4231624"/>
                <a:gd name="connsiteY9" fmla="*/ 705626 h 1183963"/>
                <a:gd name="connsiteX10" fmla="*/ 4153395 w 4231624"/>
                <a:gd name="connsiteY10" fmla="*/ 1183963 h 1183963"/>
                <a:gd name="connsiteX0" fmla="*/ 0 w 4231624"/>
                <a:gd name="connsiteY0" fmla="*/ 1178678 h 1183963"/>
                <a:gd name="connsiteX1" fmla="*/ 264277 w 4231624"/>
                <a:gd name="connsiteY1" fmla="*/ 0 h 1183963"/>
                <a:gd name="connsiteX2" fmla="*/ 803403 w 4231624"/>
                <a:gd name="connsiteY2" fmla="*/ 42285 h 1183963"/>
                <a:gd name="connsiteX3" fmla="*/ 1358935 w 4231624"/>
                <a:gd name="connsiteY3" fmla="*/ 146134 h 1183963"/>
                <a:gd name="connsiteX4" fmla="*/ 1760984 w 4231624"/>
                <a:gd name="connsiteY4" fmla="*/ 83843 h 1183963"/>
                <a:gd name="connsiteX5" fmla="*/ 1995245 w 4231624"/>
                <a:gd name="connsiteY5" fmla="*/ 98380 h 1183963"/>
                <a:gd name="connsiteX6" fmla="*/ 2338257 w 4231624"/>
                <a:gd name="connsiteY6" fmla="*/ 98380 h 1183963"/>
                <a:gd name="connsiteX7" fmla="*/ 2614751 w 4231624"/>
                <a:gd name="connsiteY7" fmla="*/ 116519 h 1183963"/>
                <a:gd name="connsiteX8" fmla="*/ 3228524 w 4231624"/>
                <a:gd name="connsiteY8" fmla="*/ 339538 h 1183963"/>
                <a:gd name="connsiteX9" fmla="*/ 4149717 w 4231624"/>
                <a:gd name="connsiteY9" fmla="*/ 705626 h 1183963"/>
                <a:gd name="connsiteX10" fmla="*/ 4153395 w 4231624"/>
                <a:gd name="connsiteY10" fmla="*/ 1183963 h 118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1624" h="1183963">
                  <a:moveTo>
                    <a:pt x="0" y="1178678"/>
                  </a:moveTo>
                  <a:lnTo>
                    <a:pt x="264277" y="0"/>
                  </a:lnTo>
                  <a:lnTo>
                    <a:pt x="803403" y="42285"/>
                  </a:lnTo>
                  <a:lnTo>
                    <a:pt x="1358935" y="146134"/>
                  </a:lnTo>
                  <a:lnTo>
                    <a:pt x="1760984" y="83843"/>
                  </a:lnTo>
                  <a:lnTo>
                    <a:pt x="1995245" y="98380"/>
                  </a:lnTo>
                  <a:lnTo>
                    <a:pt x="2338257" y="98380"/>
                  </a:lnTo>
                  <a:lnTo>
                    <a:pt x="2614751" y="116519"/>
                  </a:lnTo>
                  <a:cubicBezTo>
                    <a:pt x="2718700" y="118281"/>
                    <a:pt x="2972696" y="241354"/>
                    <a:pt x="3228524" y="339538"/>
                  </a:cubicBezTo>
                  <a:cubicBezTo>
                    <a:pt x="3484352" y="437722"/>
                    <a:pt x="3954796" y="656173"/>
                    <a:pt x="4149717" y="705626"/>
                  </a:cubicBezTo>
                  <a:cubicBezTo>
                    <a:pt x="4444241" y="952164"/>
                    <a:pt x="3824365" y="902588"/>
                    <a:pt x="4153395" y="1183963"/>
                  </a:cubicBezTo>
                </a:path>
              </a:pathLst>
            </a:custGeom>
            <a:ln w="76200">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000">
                <a:solidFill>
                  <a:srgbClr val="000000"/>
                </a:solidFill>
              </a:endParaRPr>
            </a:p>
          </p:txBody>
        </p:sp>
        <p:sp>
          <p:nvSpPr>
            <p:cNvPr id="46" name="Freeform 45"/>
            <p:cNvSpPr/>
            <p:nvPr/>
          </p:nvSpPr>
          <p:spPr>
            <a:xfrm>
              <a:off x="3164181" y="1591336"/>
              <a:ext cx="2806626" cy="1131107"/>
            </a:xfrm>
            <a:custGeom>
              <a:avLst/>
              <a:gdLst>
                <a:gd name="connsiteX0" fmla="*/ 0 w 2806626"/>
                <a:gd name="connsiteY0" fmla="*/ 1131107 h 1131107"/>
                <a:gd name="connsiteX1" fmla="*/ 528555 w 2806626"/>
                <a:gd name="connsiteY1" fmla="*/ 0 h 1131107"/>
                <a:gd name="connsiteX2" fmla="*/ 909114 w 2806626"/>
                <a:gd name="connsiteY2" fmla="*/ 5285 h 1131107"/>
                <a:gd name="connsiteX3" fmla="*/ 1538095 w 2806626"/>
                <a:gd name="connsiteY3" fmla="*/ 73997 h 1131107"/>
                <a:gd name="connsiteX4" fmla="*/ 2167075 w 2806626"/>
                <a:gd name="connsiteY4" fmla="*/ 200851 h 1131107"/>
                <a:gd name="connsiteX5" fmla="*/ 2806626 w 2806626"/>
                <a:gd name="connsiteY5" fmla="*/ 1131107 h 11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6626" h="1131107">
                  <a:moveTo>
                    <a:pt x="0" y="1131107"/>
                  </a:moveTo>
                  <a:lnTo>
                    <a:pt x="528555" y="0"/>
                  </a:lnTo>
                  <a:lnTo>
                    <a:pt x="909114" y="5285"/>
                  </a:lnTo>
                  <a:lnTo>
                    <a:pt x="1538095" y="73997"/>
                  </a:lnTo>
                  <a:lnTo>
                    <a:pt x="2167075" y="200851"/>
                  </a:lnTo>
                  <a:lnTo>
                    <a:pt x="2806626" y="1131107"/>
                  </a:lnTo>
                </a:path>
              </a:pathLst>
            </a:cu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5400000" scaled="1"/>
              <a:tileRect/>
            </a:gradFill>
            <a:ln w="762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000000"/>
                </a:solidFill>
              </a:endParaRPr>
            </a:p>
          </p:txBody>
        </p:sp>
        <p:sp>
          <p:nvSpPr>
            <p:cNvPr id="48" name="Freeform 47"/>
            <p:cNvSpPr/>
            <p:nvPr/>
          </p:nvSpPr>
          <p:spPr>
            <a:xfrm>
              <a:off x="750548" y="1728760"/>
              <a:ext cx="2685059" cy="998969"/>
            </a:xfrm>
            <a:custGeom>
              <a:avLst/>
              <a:gdLst>
                <a:gd name="connsiteX0" fmla="*/ 0 w 2685059"/>
                <a:gd name="connsiteY0" fmla="*/ 967255 h 998969"/>
                <a:gd name="connsiteX1" fmla="*/ 5286 w 2685059"/>
                <a:gd name="connsiteY1" fmla="*/ 137424 h 998969"/>
                <a:gd name="connsiteX2" fmla="*/ 634266 w 2685059"/>
                <a:gd name="connsiteY2" fmla="*/ 52855 h 998969"/>
                <a:gd name="connsiteX3" fmla="*/ 1273817 w 2685059"/>
                <a:gd name="connsiteY3" fmla="*/ 0 h 998969"/>
                <a:gd name="connsiteX4" fmla="*/ 1902798 w 2685059"/>
                <a:gd name="connsiteY4" fmla="*/ 21142 h 998969"/>
                <a:gd name="connsiteX5" fmla="*/ 2552920 w 2685059"/>
                <a:gd name="connsiteY5" fmla="*/ 639551 h 998969"/>
                <a:gd name="connsiteX6" fmla="*/ 2685059 w 2685059"/>
                <a:gd name="connsiteY6" fmla="*/ 993683 h 998969"/>
                <a:gd name="connsiteX7" fmla="*/ 2679773 w 2685059"/>
                <a:gd name="connsiteY7" fmla="*/ 998969 h 99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5059" h="998969">
                  <a:moveTo>
                    <a:pt x="0" y="967255"/>
                  </a:moveTo>
                  <a:lnTo>
                    <a:pt x="5286" y="137424"/>
                  </a:lnTo>
                  <a:lnTo>
                    <a:pt x="634266" y="52855"/>
                  </a:lnTo>
                  <a:lnTo>
                    <a:pt x="1273817" y="0"/>
                  </a:lnTo>
                  <a:lnTo>
                    <a:pt x="1902798" y="21142"/>
                  </a:lnTo>
                  <a:lnTo>
                    <a:pt x="2552920" y="639551"/>
                  </a:lnTo>
                  <a:lnTo>
                    <a:pt x="2685059" y="993683"/>
                  </a:lnTo>
                  <a:lnTo>
                    <a:pt x="2679773" y="998969"/>
                  </a:lnTo>
                </a:path>
              </a:pathLst>
            </a:custGeom>
            <a:gradFill flip="none"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5400000" scaled="1"/>
              <a:tileRect/>
            </a:gradFill>
            <a:ln w="762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000000"/>
                </a:solidFill>
              </a:endParaRPr>
            </a:p>
          </p:txBody>
        </p:sp>
        <p:sp>
          <p:nvSpPr>
            <p:cNvPr id="49" name="Freeform 48"/>
            <p:cNvSpPr/>
            <p:nvPr/>
          </p:nvSpPr>
          <p:spPr>
            <a:xfrm>
              <a:off x="750548" y="2001868"/>
              <a:ext cx="7605905" cy="729405"/>
            </a:xfrm>
            <a:custGeom>
              <a:avLst/>
              <a:gdLst>
                <a:gd name="connsiteX0" fmla="*/ 0 w 7605905"/>
                <a:gd name="connsiteY0" fmla="*/ 729406 h 729406"/>
                <a:gd name="connsiteX1" fmla="*/ 0 w 7605905"/>
                <a:gd name="connsiteY1" fmla="*/ 58141 h 729406"/>
                <a:gd name="connsiteX2" fmla="*/ 1041253 w 7605905"/>
                <a:gd name="connsiteY2" fmla="*/ 58141 h 729406"/>
                <a:gd name="connsiteX3" fmla="*/ 1331958 w 7605905"/>
                <a:gd name="connsiteY3" fmla="*/ 338275 h 729406"/>
                <a:gd name="connsiteX4" fmla="*/ 1897512 w 7605905"/>
                <a:gd name="connsiteY4" fmla="*/ 512698 h 729406"/>
                <a:gd name="connsiteX5" fmla="*/ 1897512 w 7605905"/>
                <a:gd name="connsiteY5" fmla="*/ 650123 h 729406"/>
                <a:gd name="connsiteX6" fmla="*/ 3160758 w 7605905"/>
                <a:gd name="connsiteY6" fmla="*/ 650123 h 729406"/>
                <a:gd name="connsiteX7" fmla="*/ 3160758 w 7605905"/>
                <a:gd name="connsiteY7" fmla="*/ 454557 h 729406"/>
                <a:gd name="connsiteX8" fmla="*/ 3467320 w 7605905"/>
                <a:gd name="connsiteY8" fmla="*/ 454557 h 729406"/>
                <a:gd name="connsiteX9" fmla="*/ 3467320 w 7605905"/>
                <a:gd name="connsiteY9" fmla="*/ 650123 h 729406"/>
                <a:gd name="connsiteX10" fmla="*/ 3467320 w 7605905"/>
                <a:gd name="connsiteY10" fmla="*/ 713549 h 729406"/>
                <a:gd name="connsiteX11" fmla="*/ 5925101 w 7605905"/>
                <a:gd name="connsiteY11" fmla="*/ 713549 h 729406"/>
                <a:gd name="connsiteX12" fmla="*/ 5930386 w 7605905"/>
                <a:gd name="connsiteY12" fmla="*/ 0 h 729406"/>
                <a:gd name="connsiteX13" fmla="*/ 6559366 w 7605905"/>
                <a:gd name="connsiteY13" fmla="*/ 5286 h 729406"/>
                <a:gd name="connsiteX14" fmla="*/ 6976925 w 7605905"/>
                <a:gd name="connsiteY14" fmla="*/ 554983 h 729406"/>
                <a:gd name="connsiteX15" fmla="*/ 7605905 w 7605905"/>
                <a:gd name="connsiteY15" fmla="*/ 697692 h 729406"/>
                <a:gd name="connsiteX16" fmla="*/ 7600620 w 7605905"/>
                <a:gd name="connsiteY16" fmla="*/ 718835 h 729406"/>
                <a:gd name="connsiteX17" fmla="*/ 7605905 w 7605905"/>
                <a:gd name="connsiteY17" fmla="*/ 729406 h 729406"/>
                <a:gd name="connsiteX18" fmla="*/ 0 w 7605905"/>
                <a:gd name="connsiteY18" fmla="*/ 729406 h 729406"/>
                <a:gd name="connsiteX0" fmla="*/ 0 w 7605905"/>
                <a:gd name="connsiteY0" fmla="*/ 729406 h 729406"/>
                <a:gd name="connsiteX1" fmla="*/ 0 w 7605905"/>
                <a:gd name="connsiteY1" fmla="*/ 58141 h 729406"/>
                <a:gd name="connsiteX2" fmla="*/ 1041253 w 7605905"/>
                <a:gd name="connsiteY2" fmla="*/ 58141 h 729406"/>
                <a:gd name="connsiteX3" fmla="*/ 1331958 w 7605905"/>
                <a:gd name="connsiteY3" fmla="*/ 338275 h 729406"/>
                <a:gd name="connsiteX4" fmla="*/ 1897512 w 7605905"/>
                <a:gd name="connsiteY4" fmla="*/ 512698 h 729406"/>
                <a:gd name="connsiteX5" fmla="*/ 1897512 w 7605905"/>
                <a:gd name="connsiteY5" fmla="*/ 650123 h 729406"/>
                <a:gd name="connsiteX6" fmla="*/ 3160758 w 7605905"/>
                <a:gd name="connsiteY6" fmla="*/ 650123 h 729406"/>
                <a:gd name="connsiteX7" fmla="*/ 3160758 w 7605905"/>
                <a:gd name="connsiteY7" fmla="*/ 454557 h 729406"/>
                <a:gd name="connsiteX8" fmla="*/ 3467320 w 7605905"/>
                <a:gd name="connsiteY8" fmla="*/ 454557 h 729406"/>
                <a:gd name="connsiteX9" fmla="*/ 3467320 w 7605905"/>
                <a:gd name="connsiteY9" fmla="*/ 650123 h 729406"/>
                <a:gd name="connsiteX10" fmla="*/ 3740340 w 7605905"/>
                <a:gd name="connsiteY10" fmla="*/ 656824 h 729406"/>
                <a:gd name="connsiteX11" fmla="*/ 5925101 w 7605905"/>
                <a:gd name="connsiteY11" fmla="*/ 713549 h 729406"/>
                <a:gd name="connsiteX12" fmla="*/ 5930386 w 7605905"/>
                <a:gd name="connsiteY12" fmla="*/ 0 h 729406"/>
                <a:gd name="connsiteX13" fmla="*/ 6559366 w 7605905"/>
                <a:gd name="connsiteY13" fmla="*/ 5286 h 729406"/>
                <a:gd name="connsiteX14" fmla="*/ 6976925 w 7605905"/>
                <a:gd name="connsiteY14" fmla="*/ 554983 h 729406"/>
                <a:gd name="connsiteX15" fmla="*/ 7605905 w 7605905"/>
                <a:gd name="connsiteY15" fmla="*/ 697692 h 729406"/>
                <a:gd name="connsiteX16" fmla="*/ 7600620 w 7605905"/>
                <a:gd name="connsiteY16" fmla="*/ 718835 h 729406"/>
                <a:gd name="connsiteX17" fmla="*/ 7605905 w 7605905"/>
                <a:gd name="connsiteY17" fmla="*/ 729406 h 729406"/>
                <a:gd name="connsiteX18" fmla="*/ 0 w 7605905"/>
                <a:gd name="connsiteY18" fmla="*/ 729406 h 729406"/>
                <a:gd name="connsiteX0" fmla="*/ 0 w 7605905"/>
                <a:gd name="connsiteY0" fmla="*/ 729406 h 729406"/>
                <a:gd name="connsiteX1" fmla="*/ 0 w 7605905"/>
                <a:gd name="connsiteY1" fmla="*/ 58141 h 729406"/>
                <a:gd name="connsiteX2" fmla="*/ 1041253 w 7605905"/>
                <a:gd name="connsiteY2" fmla="*/ 58141 h 729406"/>
                <a:gd name="connsiteX3" fmla="*/ 1331958 w 7605905"/>
                <a:gd name="connsiteY3" fmla="*/ 338275 h 729406"/>
                <a:gd name="connsiteX4" fmla="*/ 1897512 w 7605905"/>
                <a:gd name="connsiteY4" fmla="*/ 512698 h 729406"/>
                <a:gd name="connsiteX5" fmla="*/ 1897512 w 7605905"/>
                <a:gd name="connsiteY5" fmla="*/ 650123 h 729406"/>
                <a:gd name="connsiteX6" fmla="*/ 3160758 w 7605905"/>
                <a:gd name="connsiteY6" fmla="*/ 650123 h 729406"/>
                <a:gd name="connsiteX7" fmla="*/ 3160758 w 7605905"/>
                <a:gd name="connsiteY7" fmla="*/ 454557 h 729406"/>
                <a:gd name="connsiteX8" fmla="*/ 3467320 w 7605905"/>
                <a:gd name="connsiteY8" fmla="*/ 454557 h 729406"/>
                <a:gd name="connsiteX9" fmla="*/ 3467320 w 7605905"/>
                <a:gd name="connsiteY9" fmla="*/ 650123 h 729406"/>
                <a:gd name="connsiteX10" fmla="*/ 3740340 w 7605905"/>
                <a:gd name="connsiteY10" fmla="*/ 656824 h 729406"/>
                <a:gd name="connsiteX11" fmla="*/ 5938102 w 7605905"/>
                <a:gd name="connsiteY11" fmla="*/ 667138 h 729406"/>
                <a:gd name="connsiteX12" fmla="*/ 5930386 w 7605905"/>
                <a:gd name="connsiteY12" fmla="*/ 0 h 729406"/>
                <a:gd name="connsiteX13" fmla="*/ 6559366 w 7605905"/>
                <a:gd name="connsiteY13" fmla="*/ 5286 h 729406"/>
                <a:gd name="connsiteX14" fmla="*/ 6976925 w 7605905"/>
                <a:gd name="connsiteY14" fmla="*/ 554983 h 729406"/>
                <a:gd name="connsiteX15" fmla="*/ 7605905 w 7605905"/>
                <a:gd name="connsiteY15" fmla="*/ 697692 h 729406"/>
                <a:gd name="connsiteX16" fmla="*/ 7600620 w 7605905"/>
                <a:gd name="connsiteY16" fmla="*/ 718835 h 729406"/>
                <a:gd name="connsiteX17" fmla="*/ 7605905 w 7605905"/>
                <a:gd name="connsiteY17" fmla="*/ 729406 h 729406"/>
                <a:gd name="connsiteX18" fmla="*/ 0 w 7605905"/>
                <a:gd name="connsiteY18" fmla="*/ 729406 h 729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05905" h="729406">
                  <a:moveTo>
                    <a:pt x="0" y="729406"/>
                  </a:moveTo>
                  <a:lnTo>
                    <a:pt x="0" y="58141"/>
                  </a:lnTo>
                  <a:lnTo>
                    <a:pt x="1041253" y="58141"/>
                  </a:lnTo>
                  <a:lnTo>
                    <a:pt x="1331958" y="338275"/>
                  </a:lnTo>
                  <a:lnTo>
                    <a:pt x="1897512" y="512698"/>
                  </a:lnTo>
                  <a:lnTo>
                    <a:pt x="1897512" y="650123"/>
                  </a:lnTo>
                  <a:lnTo>
                    <a:pt x="3160758" y="650123"/>
                  </a:lnTo>
                  <a:lnTo>
                    <a:pt x="3160758" y="454557"/>
                  </a:lnTo>
                  <a:lnTo>
                    <a:pt x="3467320" y="454557"/>
                  </a:lnTo>
                  <a:lnTo>
                    <a:pt x="3467320" y="650123"/>
                  </a:lnTo>
                  <a:lnTo>
                    <a:pt x="3740340" y="656824"/>
                  </a:lnTo>
                  <a:lnTo>
                    <a:pt x="5938102" y="667138"/>
                  </a:lnTo>
                  <a:cubicBezTo>
                    <a:pt x="5939864" y="429288"/>
                    <a:pt x="5928624" y="237850"/>
                    <a:pt x="5930386" y="0"/>
                  </a:cubicBezTo>
                  <a:lnTo>
                    <a:pt x="6559366" y="5286"/>
                  </a:lnTo>
                  <a:lnTo>
                    <a:pt x="6976925" y="554983"/>
                  </a:lnTo>
                  <a:lnTo>
                    <a:pt x="7605905" y="697692"/>
                  </a:lnTo>
                  <a:lnTo>
                    <a:pt x="7600620" y="718835"/>
                  </a:lnTo>
                  <a:lnTo>
                    <a:pt x="7605905" y="729406"/>
                  </a:lnTo>
                  <a:lnTo>
                    <a:pt x="0" y="729406"/>
                  </a:lnTo>
                  <a:close/>
                </a:path>
              </a:pathLst>
            </a:custGeom>
            <a:ln w="76200">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2000" dirty="0">
                <a:solidFill>
                  <a:srgbClr val="000000"/>
                </a:solidFill>
              </a:endParaRPr>
            </a:p>
          </p:txBody>
        </p:sp>
      </p:grpSp>
      <p:sp>
        <p:nvSpPr>
          <p:cNvPr id="50" name="Freeform 49"/>
          <p:cNvSpPr/>
          <p:nvPr/>
        </p:nvSpPr>
        <p:spPr>
          <a:xfrm flipV="1">
            <a:off x="3874308" y="5072133"/>
            <a:ext cx="3842594" cy="601450"/>
          </a:xfrm>
          <a:custGeom>
            <a:avLst/>
            <a:gdLst>
              <a:gd name="connsiteX0" fmla="*/ 0 w 3842594"/>
              <a:gd name="connsiteY0" fmla="*/ 0 h 739977"/>
              <a:gd name="connsiteX1" fmla="*/ 528554 w 3842594"/>
              <a:gd name="connsiteY1" fmla="*/ 739977 h 739977"/>
              <a:gd name="connsiteX2" fmla="*/ 1395384 w 3842594"/>
              <a:gd name="connsiteY2" fmla="*/ 739977 h 739977"/>
              <a:gd name="connsiteX3" fmla="*/ 2309784 w 3842594"/>
              <a:gd name="connsiteY3" fmla="*/ 433415 h 739977"/>
              <a:gd name="connsiteX4" fmla="*/ 3398608 w 3842594"/>
              <a:gd name="connsiteY4" fmla="*/ 359418 h 739977"/>
              <a:gd name="connsiteX5" fmla="*/ 3842594 w 3842594"/>
              <a:gd name="connsiteY5" fmla="*/ 0 h 73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2594" h="739977">
                <a:moveTo>
                  <a:pt x="0" y="0"/>
                </a:moveTo>
                <a:lnTo>
                  <a:pt x="528554" y="739977"/>
                </a:lnTo>
                <a:lnTo>
                  <a:pt x="1395384" y="739977"/>
                </a:lnTo>
                <a:lnTo>
                  <a:pt x="2309784" y="433415"/>
                </a:lnTo>
                <a:lnTo>
                  <a:pt x="3398608" y="359418"/>
                </a:lnTo>
                <a:lnTo>
                  <a:pt x="3842594" y="0"/>
                </a:lnTo>
              </a:path>
            </a:pathLst>
          </a:custGeom>
          <a:gradFill flip="none" rotWithShape="1">
            <a:gsLst>
              <a:gs pos="0">
                <a:srgbClr val="336699">
                  <a:tint val="66000"/>
                  <a:satMod val="160000"/>
                </a:srgbClr>
              </a:gs>
              <a:gs pos="50000">
                <a:srgbClr val="336699">
                  <a:tint val="44500"/>
                  <a:satMod val="160000"/>
                </a:srgbClr>
              </a:gs>
              <a:gs pos="100000">
                <a:srgbClr val="336699">
                  <a:tint val="23500"/>
                  <a:satMod val="160000"/>
                </a:srgbClr>
              </a:gs>
            </a:gsLst>
            <a:lin ang="16200000" scaled="1"/>
            <a:tileRect/>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Line Callout 2 (No Border) 51"/>
          <p:cNvSpPr/>
          <p:nvPr/>
        </p:nvSpPr>
        <p:spPr>
          <a:xfrm>
            <a:off x="969433" y="3028361"/>
            <a:ext cx="880472" cy="448574"/>
          </a:xfrm>
          <a:prstGeom prst="callout2">
            <a:avLst>
              <a:gd name="adj1" fmla="val 18750"/>
              <a:gd name="adj2" fmla="val -8333"/>
              <a:gd name="adj3" fmla="val 18750"/>
              <a:gd name="adj4" fmla="val -16667"/>
              <a:gd name="adj5" fmla="val 231071"/>
              <a:gd name="adj6" fmla="val 18816"/>
            </a:avLst>
          </a:prstGeom>
          <a:noFill/>
          <a:ln w="12700">
            <a:solidFill>
              <a:srgbClr val="000000"/>
            </a:solidFill>
            <a:headEnd type="none" w="lg" len="lg"/>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6" name="Freeform 55"/>
          <p:cNvSpPr/>
          <p:nvPr/>
        </p:nvSpPr>
        <p:spPr>
          <a:xfrm flipV="1">
            <a:off x="2180289" y="5200044"/>
            <a:ext cx="2346784" cy="476864"/>
          </a:xfrm>
          <a:custGeom>
            <a:avLst/>
            <a:gdLst>
              <a:gd name="connsiteX0" fmla="*/ 0 w 2346784"/>
              <a:gd name="connsiteY0" fmla="*/ 0 h 586696"/>
              <a:gd name="connsiteX1" fmla="*/ 269563 w 2346784"/>
              <a:gd name="connsiteY1" fmla="*/ 480985 h 586696"/>
              <a:gd name="connsiteX2" fmla="*/ 776976 w 2346784"/>
              <a:gd name="connsiteY2" fmla="*/ 586696 h 586696"/>
              <a:gd name="connsiteX3" fmla="*/ 1548666 w 2346784"/>
              <a:gd name="connsiteY3" fmla="*/ 301276 h 586696"/>
              <a:gd name="connsiteX4" fmla="*/ 2177647 w 2346784"/>
              <a:gd name="connsiteY4" fmla="*/ 311847 h 586696"/>
              <a:gd name="connsiteX5" fmla="*/ 2346784 w 2346784"/>
              <a:gd name="connsiteY5" fmla="*/ 0 h 58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6784" h="586696">
                <a:moveTo>
                  <a:pt x="0" y="0"/>
                </a:moveTo>
                <a:lnTo>
                  <a:pt x="269563" y="480985"/>
                </a:lnTo>
                <a:lnTo>
                  <a:pt x="776976" y="586696"/>
                </a:lnTo>
                <a:lnTo>
                  <a:pt x="1548666" y="301276"/>
                </a:lnTo>
                <a:lnTo>
                  <a:pt x="2177647" y="311847"/>
                </a:lnTo>
                <a:lnTo>
                  <a:pt x="2346784" y="0"/>
                </a:lnTo>
              </a:path>
            </a:pathLst>
          </a:custGeom>
          <a:gradFill flip="none" rotWithShape="1">
            <a:gsLst>
              <a:gs pos="0">
                <a:schemeClr val="tx1">
                  <a:lumMod val="60000"/>
                  <a:lumOff val="40000"/>
                </a:schemeClr>
              </a:gs>
              <a:gs pos="50000">
                <a:schemeClr val="tx1">
                  <a:lumMod val="40000"/>
                  <a:lumOff val="60000"/>
                </a:schemeClr>
              </a:gs>
              <a:gs pos="100000">
                <a:schemeClr val="tx1">
                  <a:lumMod val="20000"/>
                  <a:lumOff val="80000"/>
                </a:schemeClr>
              </a:gs>
            </a:gsLst>
            <a:lin ang="16200000" scaled="1"/>
            <a:tileRect/>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Line Callout 2 (No Border) 57"/>
          <p:cNvSpPr/>
          <p:nvPr/>
        </p:nvSpPr>
        <p:spPr>
          <a:xfrm>
            <a:off x="2180289" y="4827896"/>
            <a:ext cx="1517652" cy="448574"/>
          </a:xfrm>
          <a:prstGeom prst="callout2">
            <a:avLst>
              <a:gd name="adj1" fmla="val 52262"/>
              <a:gd name="adj2" fmla="val 15944"/>
              <a:gd name="adj3" fmla="val 52262"/>
              <a:gd name="adj4" fmla="val 8245"/>
              <a:gd name="adj5" fmla="val 148609"/>
              <a:gd name="adj6" fmla="val 19060"/>
            </a:avLst>
          </a:prstGeom>
          <a:noFill/>
          <a:ln w="12700">
            <a:solidFill>
              <a:srgbClr val="000000"/>
            </a:solidFill>
            <a:headEnd type="none" w="lg" len="lg"/>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rgbClr val="000000"/>
                </a:solidFill>
              </a:rPr>
              <a:t>    Azure implementation</a:t>
            </a:r>
            <a:endParaRPr lang="en-US" sz="900" dirty="0">
              <a:solidFill>
                <a:srgbClr val="000000"/>
              </a:solidFill>
            </a:endParaRPr>
          </a:p>
        </p:txBody>
      </p:sp>
      <p:sp>
        <p:nvSpPr>
          <p:cNvPr id="60" name="Line Callout 2 (No Border) 59"/>
          <p:cNvSpPr/>
          <p:nvPr/>
        </p:nvSpPr>
        <p:spPr>
          <a:xfrm>
            <a:off x="3987082" y="4698106"/>
            <a:ext cx="2150361" cy="448574"/>
          </a:xfrm>
          <a:prstGeom prst="callout2">
            <a:avLst>
              <a:gd name="adj1" fmla="val 51084"/>
              <a:gd name="adj2" fmla="val 12238"/>
              <a:gd name="adj3" fmla="val 51083"/>
              <a:gd name="adj4" fmla="val 7856"/>
              <a:gd name="adj5" fmla="val 134894"/>
              <a:gd name="adj6" fmla="val 15492"/>
            </a:avLst>
          </a:prstGeom>
          <a:noFill/>
          <a:ln w="12700">
            <a:solidFill>
              <a:srgbClr val="000000"/>
            </a:solidFill>
            <a:headEnd type="none" w="lg" len="lg"/>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rgbClr val="000000"/>
                </a:solidFill>
              </a:rPr>
              <a:t>Desktop App-V implementation</a:t>
            </a:r>
            <a:endParaRPr lang="en-US" sz="900" dirty="0">
              <a:solidFill>
                <a:srgbClr val="000000"/>
              </a:solidFill>
            </a:endParaRPr>
          </a:p>
        </p:txBody>
      </p:sp>
      <p:sp>
        <p:nvSpPr>
          <p:cNvPr id="68" name="Line Callout 2 (No Border) 67"/>
          <p:cNvSpPr/>
          <p:nvPr/>
        </p:nvSpPr>
        <p:spPr>
          <a:xfrm>
            <a:off x="1278812" y="3283956"/>
            <a:ext cx="880472" cy="448574"/>
          </a:xfrm>
          <a:prstGeom prst="callout2">
            <a:avLst>
              <a:gd name="adj1" fmla="val 35246"/>
              <a:gd name="adj2" fmla="val 6074"/>
              <a:gd name="adj3" fmla="val 35246"/>
              <a:gd name="adj4" fmla="val -7062"/>
              <a:gd name="adj5" fmla="val 108932"/>
              <a:gd name="adj6" fmla="val 5107"/>
            </a:avLst>
          </a:prstGeom>
          <a:noFill/>
          <a:ln w="12700">
            <a:solidFill>
              <a:srgbClr val="000000"/>
            </a:solidFill>
            <a:headEnd type="none" w="lg" len="lg"/>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000000"/>
                </a:solidFill>
              </a:rPr>
              <a:t>Cloud Strategy</a:t>
            </a:r>
          </a:p>
        </p:txBody>
      </p:sp>
      <p:sp>
        <p:nvSpPr>
          <p:cNvPr id="69" name="Line Callout 2 (No Border) 68"/>
          <p:cNvSpPr/>
          <p:nvPr/>
        </p:nvSpPr>
        <p:spPr>
          <a:xfrm>
            <a:off x="6568047" y="3004732"/>
            <a:ext cx="880472" cy="448574"/>
          </a:xfrm>
          <a:prstGeom prst="callout2">
            <a:avLst>
              <a:gd name="adj1" fmla="val 18750"/>
              <a:gd name="adj2" fmla="val -8333"/>
              <a:gd name="adj3" fmla="val 18750"/>
              <a:gd name="adj4" fmla="val -16667"/>
              <a:gd name="adj5" fmla="val 206731"/>
              <a:gd name="adj6" fmla="val 21916"/>
            </a:avLst>
          </a:prstGeom>
          <a:noFill/>
          <a:ln w="12700">
            <a:solidFill>
              <a:srgbClr val="000000"/>
            </a:solidFill>
            <a:headEnd type="none" w="lg" len="lg"/>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0" name="Line Callout 2 (No Border) 69"/>
          <p:cNvSpPr/>
          <p:nvPr/>
        </p:nvSpPr>
        <p:spPr>
          <a:xfrm>
            <a:off x="4302525" y="3002857"/>
            <a:ext cx="1126250" cy="448574"/>
          </a:xfrm>
          <a:prstGeom prst="callout2">
            <a:avLst>
              <a:gd name="adj1" fmla="val 35246"/>
              <a:gd name="adj2" fmla="val 6074"/>
              <a:gd name="adj3" fmla="val 35246"/>
              <a:gd name="adj4" fmla="val -3308"/>
              <a:gd name="adj5" fmla="val 153048"/>
              <a:gd name="adj6" fmla="val 13043"/>
            </a:avLst>
          </a:prstGeom>
          <a:noFill/>
          <a:ln w="12700">
            <a:solidFill>
              <a:srgbClr val="000000"/>
            </a:solidFill>
            <a:headEnd type="none" w="lg" len="lg"/>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smtClean="0">
                <a:solidFill>
                  <a:srgbClr val="000000"/>
                </a:solidFill>
              </a:rPr>
              <a:t>Optimized Desktop Strategy</a:t>
            </a:r>
            <a:endParaRPr lang="en-US" sz="900" dirty="0">
              <a:solidFill>
                <a:srgbClr val="000000"/>
              </a:solidFill>
            </a:endParaRPr>
          </a:p>
        </p:txBody>
      </p:sp>
      <p:sp>
        <p:nvSpPr>
          <p:cNvPr id="71" name="Line Callout 2 (No Border) 70"/>
          <p:cNvSpPr/>
          <p:nvPr/>
        </p:nvSpPr>
        <p:spPr>
          <a:xfrm>
            <a:off x="2993836" y="2835382"/>
            <a:ext cx="880472" cy="448574"/>
          </a:xfrm>
          <a:prstGeom prst="callout2">
            <a:avLst>
              <a:gd name="adj1" fmla="val 35246"/>
              <a:gd name="adj2" fmla="val 6074"/>
              <a:gd name="adj3" fmla="val 35246"/>
              <a:gd name="adj4" fmla="val -7062"/>
              <a:gd name="adj5" fmla="val 134793"/>
              <a:gd name="adj6" fmla="val 9757"/>
            </a:avLst>
          </a:prstGeom>
          <a:noFill/>
          <a:ln w="12700">
            <a:solidFill>
              <a:srgbClr val="000000"/>
            </a:solidFill>
            <a:headEnd type="none" w="lg" len="lg"/>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000000"/>
                </a:solidFill>
              </a:rPr>
              <a:t>Cloud </a:t>
            </a:r>
            <a:r>
              <a:rPr lang="en-US" sz="900" dirty="0" smtClean="0">
                <a:solidFill>
                  <a:srgbClr val="000000"/>
                </a:solidFill>
              </a:rPr>
              <a:t>Value Realization</a:t>
            </a:r>
            <a:endParaRPr lang="en-US" sz="900" dirty="0">
              <a:solidFill>
                <a:srgbClr val="000000"/>
              </a:solidFill>
            </a:endParaRPr>
          </a:p>
        </p:txBody>
      </p:sp>
      <p:sp>
        <p:nvSpPr>
          <p:cNvPr id="72" name="Line Callout 2 (No Border) 71"/>
          <p:cNvSpPr/>
          <p:nvPr/>
        </p:nvSpPr>
        <p:spPr>
          <a:xfrm>
            <a:off x="7344765" y="3127933"/>
            <a:ext cx="1035757" cy="448574"/>
          </a:xfrm>
          <a:prstGeom prst="callout2">
            <a:avLst>
              <a:gd name="adj1" fmla="val 35246"/>
              <a:gd name="adj2" fmla="val 6074"/>
              <a:gd name="adj3" fmla="val 35246"/>
              <a:gd name="adj4" fmla="val -7062"/>
              <a:gd name="adj5" fmla="val 108932"/>
              <a:gd name="adj6" fmla="val 5107"/>
            </a:avLst>
          </a:prstGeom>
          <a:noFill/>
          <a:ln w="12700">
            <a:solidFill>
              <a:srgbClr val="000000"/>
            </a:solidFill>
            <a:headEnd type="none" w="lg" len="lg"/>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smtClean="0">
                <a:solidFill>
                  <a:srgbClr val="000000"/>
                </a:solidFill>
              </a:rPr>
              <a:t>Productivity Adoption Project</a:t>
            </a:r>
            <a:endParaRPr lang="en-US" sz="900" dirty="0">
              <a:solidFill>
                <a:srgbClr val="000000"/>
              </a:solidFill>
            </a:endParaRPr>
          </a:p>
        </p:txBody>
      </p:sp>
      <p:sp>
        <p:nvSpPr>
          <p:cNvPr id="73" name="Line Callout 2 (No Border) 72"/>
          <p:cNvSpPr/>
          <p:nvPr/>
        </p:nvSpPr>
        <p:spPr>
          <a:xfrm>
            <a:off x="3863869" y="3913367"/>
            <a:ext cx="880472" cy="448574"/>
          </a:xfrm>
          <a:prstGeom prst="callout2">
            <a:avLst>
              <a:gd name="adj1" fmla="val 20873"/>
              <a:gd name="adj2" fmla="val 516"/>
              <a:gd name="adj3" fmla="val 20873"/>
              <a:gd name="adj4" fmla="val -14633"/>
              <a:gd name="adj5" fmla="val 99135"/>
              <a:gd name="adj6" fmla="val 5106"/>
            </a:avLst>
          </a:prstGeom>
          <a:noFill/>
          <a:ln w="12700">
            <a:solidFill>
              <a:srgbClr val="000000"/>
            </a:solidFill>
            <a:headEnd type="none" w="lg" len="lg"/>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smtClean="0">
                <a:solidFill>
                  <a:srgbClr val="000000"/>
                </a:solidFill>
              </a:rPr>
              <a:t>EBC</a:t>
            </a:r>
          </a:p>
          <a:p>
            <a:endParaRPr lang="en-US" sz="900" dirty="0">
              <a:solidFill>
                <a:srgbClr val="000000"/>
              </a:solidFill>
            </a:endParaRPr>
          </a:p>
          <a:p>
            <a:endParaRPr lang="en-US" sz="900" dirty="0">
              <a:solidFill>
                <a:srgbClr val="000000"/>
              </a:solidFill>
            </a:endParaRPr>
          </a:p>
        </p:txBody>
      </p:sp>
      <p:sp>
        <p:nvSpPr>
          <p:cNvPr id="74" name="TextBox 73"/>
          <p:cNvSpPr txBox="1"/>
          <p:nvPr/>
        </p:nvSpPr>
        <p:spPr>
          <a:xfrm>
            <a:off x="917135" y="3046637"/>
            <a:ext cx="795089" cy="138499"/>
          </a:xfrm>
          <a:prstGeom prst="rect">
            <a:avLst/>
          </a:prstGeom>
          <a:noFill/>
        </p:spPr>
        <p:txBody>
          <a:bodyPr wrap="none" lIns="0" tIns="0" rIns="0" bIns="0" rtlCol="0">
            <a:spAutoFit/>
          </a:bodyPr>
          <a:lstStyle/>
          <a:p>
            <a:r>
              <a:rPr lang="en-US" sz="900" dirty="0">
                <a:solidFill>
                  <a:srgbClr val="000000"/>
                </a:solidFill>
              </a:rPr>
              <a:t>360 Assessment</a:t>
            </a:r>
          </a:p>
        </p:txBody>
      </p:sp>
      <p:sp>
        <p:nvSpPr>
          <p:cNvPr id="75" name="TextBox 74"/>
          <p:cNvSpPr txBox="1"/>
          <p:nvPr/>
        </p:nvSpPr>
        <p:spPr>
          <a:xfrm>
            <a:off x="5728045" y="2712196"/>
            <a:ext cx="2633734" cy="138499"/>
          </a:xfrm>
          <a:prstGeom prst="rect">
            <a:avLst/>
          </a:prstGeom>
          <a:noFill/>
        </p:spPr>
        <p:txBody>
          <a:bodyPr wrap="none" lIns="0" tIns="0" rIns="0" bIns="0" rtlCol="0">
            <a:spAutoFit/>
          </a:bodyPr>
          <a:lstStyle/>
          <a:p>
            <a:r>
              <a:rPr lang="en-US" sz="900" dirty="0" smtClean="0">
                <a:solidFill>
                  <a:srgbClr val="000000"/>
                </a:solidFill>
              </a:rPr>
              <a:t>Area represents relative effort expenditure over time</a:t>
            </a:r>
            <a:endParaRPr lang="en-US" sz="900" dirty="0">
              <a:solidFill>
                <a:srgbClr val="000000"/>
              </a:solidFill>
            </a:endParaRPr>
          </a:p>
        </p:txBody>
      </p:sp>
      <p:sp>
        <p:nvSpPr>
          <p:cNvPr id="76" name="5-Point Star 75"/>
          <p:cNvSpPr/>
          <p:nvPr/>
        </p:nvSpPr>
        <p:spPr>
          <a:xfrm>
            <a:off x="6571768" y="4189167"/>
            <a:ext cx="220384" cy="220384"/>
          </a:xfrm>
          <a:prstGeom prst="star5">
            <a:avLst/>
          </a:prstGeom>
          <a:solidFill>
            <a:schemeClr val="bg1"/>
          </a:solidFill>
          <a:ln>
            <a:solidFill>
              <a:srgbClr val="0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p:cNvSpPr txBox="1"/>
          <p:nvPr/>
        </p:nvSpPr>
        <p:spPr>
          <a:xfrm>
            <a:off x="6792152" y="4279946"/>
            <a:ext cx="370294" cy="138499"/>
          </a:xfrm>
          <a:prstGeom prst="rect">
            <a:avLst/>
          </a:prstGeom>
          <a:noFill/>
        </p:spPr>
        <p:txBody>
          <a:bodyPr wrap="none" lIns="0" tIns="0" rIns="0" bIns="0" rtlCol="0">
            <a:spAutoFit/>
          </a:bodyPr>
          <a:lstStyle/>
          <a:p>
            <a:r>
              <a:rPr lang="en-US" sz="900" dirty="0" smtClean="0">
                <a:solidFill>
                  <a:srgbClr val="000000"/>
                </a:solidFill>
              </a:rPr>
              <a:t>Merger</a:t>
            </a:r>
            <a:endParaRPr lang="en-US" sz="900" dirty="0">
              <a:solidFill>
                <a:srgbClr val="000000"/>
              </a:solidFill>
            </a:endParaRPr>
          </a:p>
        </p:txBody>
      </p:sp>
      <p:sp>
        <p:nvSpPr>
          <p:cNvPr id="78" name="TextBox 77"/>
          <p:cNvSpPr txBox="1"/>
          <p:nvPr/>
        </p:nvSpPr>
        <p:spPr>
          <a:xfrm>
            <a:off x="6517306" y="3017931"/>
            <a:ext cx="1384995" cy="138499"/>
          </a:xfrm>
          <a:prstGeom prst="rect">
            <a:avLst/>
          </a:prstGeom>
          <a:noFill/>
        </p:spPr>
        <p:txBody>
          <a:bodyPr wrap="none" lIns="0" tIns="0" rIns="0" bIns="0" rtlCol="0">
            <a:spAutoFit/>
          </a:bodyPr>
          <a:lstStyle/>
          <a:p>
            <a:r>
              <a:rPr lang="en-US" sz="900" dirty="0" smtClean="0">
                <a:solidFill>
                  <a:srgbClr val="000000"/>
                </a:solidFill>
              </a:rPr>
              <a:t>Acquisition 360 Assessment</a:t>
            </a:r>
            <a:endParaRPr lang="en-US" sz="900" dirty="0">
              <a:solidFill>
                <a:srgbClr val="000000"/>
              </a:solidFill>
            </a:endParaRPr>
          </a:p>
        </p:txBody>
      </p:sp>
      <p:sp>
        <p:nvSpPr>
          <p:cNvPr id="79" name="TextBox 78"/>
          <p:cNvSpPr txBox="1"/>
          <p:nvPr/>
        </p:nvSpPr>
        <p:spPr>
          <a:xfrm>
            <a:off x="869998" y="2670250"/>
            <a:ext cx="981038" cy="138499"/>
          </a:xfrm>
          <a:prstGeom prst="rect">
            <a:avLst/>
          </a:prstGeom>
          <a:noFill/>
        </p:spPr>
        <p:txBody>
          <a:bodyPr wrap="none" lIns="0" tIns="0" rIns="0" bIns="0" rtlCol="0">
            <a:spAutoFit/>
          </a:bodyPr>
          <a:lstStyle/>
          <a:p>
            <a:r>
              <a:rPr lang="en-US" sz="900" dirty="0" smtClean="0">
                <a:solidFill>
                  <a:srgbClr val="000000"/>
                </a:solidFill>
              </a:rPr>
              <a:t>Enterprise Architect</a:t>
            </a:r>
            <a:endParaRPr lang="en-US" sz="900" dirty="0">
              <a:solidFill>
                <a:srgbClr val="000000"/>
              </a:solidFill>
            </a:endParaRPr>
          </a:p>
        </p:txBody>
      </p:sp>
      <p:sp>
        <p:nvSpPr>
          <p:cNvPr id="80" name="Snip Single Corner Rectangle 79"/>
          <p:cNvSpPr/>
          <p:nvPr/>
        </p:nvSpPr>
        <p:spPr>
          <a:xfrm flipV="1">
            <a:off x="1939635" y="5676637"/>
            <a:ext cx="1397544" cy="311972"/>
          </a:xfrm>
          <a:prstGeom prst="snip1Rect">
            <a:avLst>
              <a:gd name="adj" fmla="val 50000"/>
            </a:avLst>
          </a:prstGeom>
          <a:solidFill>
            <a:schemeClr val="accent2">
              <a:lumMod val="50000"/>
              <a:tint val="66000"/>
              <a:satMod val="16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solidFill>
            </a:endParaRPr>
          </a:p>
        </p:txBody>
      </p:sp>
      <p:sp>
        <p:nvSpPr>
          <p:cNvPr id="81" name="Snip Single Corner Rectangle 80"/>
          <p:cNvSpPr/>
          <p:nvPr/>
        </p:nvSpPr>
        <p:spPr>
          <a:xfrm flipV="1">
            <a:off x="753035" y="5676637"/>
            <a:ext cx="1397544" cy="311972"/>
          </a:xfrm>
          <a:prstGeom prst="snip1Rect">
            <a:avLst>
              <a:gd name="adj" fmla="val 50000"/>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p:cNvSpPr txBox="1"/>
          <p:nvPr/>
        </p:nvSpPr>
        <p:spPr>
          <a:xfrm>
            <a:off x="869998" y="5766698"/>
            <a:ext cx="907300" cy="138499"/>
          </a:xfrm>
          <a:prstGeom prst="rect">
            <a:avLst/>
          </a:prstGeom>
          <a:noFill/>
        </p:spPr>
        <p:txBody>
          <a:bodyPr wrap="none" lIns="0" tIns="0" rIns="0" bIns="0" rtlCol="0">
            <a:spAutoFit/>
          </a:bodyPr>
          <a:lstStyle/>
          <a:p>
            <a:r>
              <a:rPr lang="en-US" sz="900" dirty="0" smtClean="0">
                <a:solidFill>
                  <a:srgbClr val="000000"/>
                </a:solidFill>
              </a:rPr>
              <a:t>Microsoft Services</a:t>
            </a:r>
            <a:endParaRPr lang="en-US" sz="900" dirty="0">
              <a:solidFill>
                <a:srgbClr val="000000"/>
              </a:solidFill>
            </a:endParaRPr>
          </a:p>
        </p:txBody>
      </p:sp>
      <p:sp>
        <p:nvSpPr>
          <p:cNvPr id="83" name="TextBox 82"/>
          <p:cNvSpPr txBox="1"/>
          <p:nvPr/>
        </p:nvSpPr>
        <p:spPr>
          <a:xfrm>
            <a:off x="2266645" y="5787689"/>
            <a:ext cx="859210" cy="138499"/>
          </a:xfrm>
          <a:prstGeom prst="rect">
            <a:avLst/>
          </a:prstGeom>
          <a:noFill/>
        </p:spPr>
        <p:txBody>
          <a:bodyPr wrap="none" lIns="0" tIns="0" rIns="0" bIns="0" rtlCol="0">
            <a:spAutoFit/>
          </a:bodyPr>
          <a:lstStyle/>
          <a:p>
            <a:r>
              <a:rPr lang="en-US" sz="900" dirty="0" smtClean="0">
                <a:solidFill>
                  <a:srgbClr val="000000"/>
                </a:solidFill>
              </a:rPr>
              <a:t>Partner of choice</a:t>
            </a:r>
            <a:endParaRPr lang="en-US" sz="900" dirty="0">
              <a:solidFill>
                <a:srgbClr val="000000"/>
              </a:solidFill>
            </a:endParaRPr>
          </a:p>
        </p:txBody>
      </p:sp>
    </p:spTree>
    <p:extLst>
      <p:ext uri="{BB962C8B-B14F-4D97-AF65-F5344CB8AC3E}">
        <p14:creationId xmlns:p14="http://schemas.microsoft.com/office/powerpoint/2010/main" val="185037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Prescribing the Experience</a:t>
            </a:r>
            <a:endParaRPr lang="en-US" dirty="0"/>
          </a:p>
        </p:txBody>
      </p:sp>
      <p:sp>
        <p:nvSpPr>
          <p:cNvPr id="16" name="TextBox 15"/>
          <p:cNvSpPr txBox="1"/>
          <p:nvPr/>
        </p:nvSpPr>
        <p:spPr>
          <a:xfrm>
            <a:off x="2933700" y="1337497"/>
            <a:ext cx="5306876" cy="553998"/>
          </a:xfrm>
          <a:prstGeom prst="rect">
            <a:avLst/>
          </a:prstGeom>
          <a:noFill/>
        </p:spPr>
        <p:txBody>
          <a:bodyPr wrap="square" lIns="0" tIns="0" rIns="0" bIns="0" rtlCol="0">
            <a:spAutoFit/>
          </a:bodyPr>
          <a:lstStyle>
            <a:defPPr>
              <a:defRPr lang="en-US"/>
            </a:defPPr>
            <a:lvl1pPr marL="285750" lvl="0" indent="-285750">
              <a:buFont typeface="Arial" pitchFamily="34" charset="0"/>
              <a:buChar char="•"/>
            </a:lvl1pPr>
          </a:lstStyle>
          <a:p>
            <a:pPr marL="0" indent="0">
              <a:buNone/>
            </a:pPr>
            <a:endParaRPr lang="en-US" dirty="0"/>
          </a:p>
          <a:p>
            <a:endParaRPr lang="en-US" dirty="0"/>
          </a:p>
        </p:txBody>
      </p:sp>
      <p:sp>
        <p:nvSpPr>
          <p:cNvPr id="47" name="TextBox 46"/>
          <p:cNvSpPr txBox="1"/>
          <p:nvPr/>
        </p:nvSpPr>
        <p:spPr>
          <a:xfrm>
            <a:off x="4135678" y="2900222"/>
            <a:ext cx="4251676" cy="430887"/>
          </a:xfrm>
          <a:prstGeom prst="rect">
            <a:avLst/>
          </a:prstGeom>
          <a:noFill/>
        </p:spPr>
        <p:txBody>
          <a:bodyPr wrap="square" lIns="0" tIns="0" rIns="0" bIns="0" rtlCol="0">
            <a:spAutoFit/>
          </a:bodyPr>
          <a:lstStyle/>
          <a:p>
            <a:r>
              <a:rPr lang="en-US" sz="1400" dirty="0" smtClean="0"/>
              <a:t>Completed early in the program and updated regularly to reflect business strategy and priorities.</a:t>
            </a:r>
          </a:p>
        </p:txBody>
      </p:sp>
      <p:sp>
        <p:nvSpPr>
          <p:cNvPr id="4" name="Rounded Rectangle 3"/>
          <p:cNvSpPr/>
          <p:nvPr/>
        </p:nvSpPr>
        <p:spPr>
          <a:xfrm>
            <a:off x="1055872" y="2793958"/>
            <a:ext cx="2430278" cy="643414"/>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Assessments</a:t>
            </a:r>
            <a:endParaRPr lang="en-US" dirty="0"/>
          </a:p>
        </p:txBody>
      </p:sp>
      <p:sp>
        <p:nvSpPr>
          <p:cNvPr id="20" name="TextBox 19"/>
          <p:cNvSpPr txBox="1"/>
          <p:nvPr/>
        </p:nvSpPr>
        <p:spPr>
          <a:xfrm>
            <a:off x="4135676" y="4582509"/>
            <a:ext cx="4251676" cy="646331"/>
          </a:xfrm>
          <a:prstGeom prst="rect">
            <a:avLst/>
          </a:prstGeom>
          <a:noFill/>
        </p:spPr>
        <p:txBody>
          <a:bodyPr wrap="square" lIns="0" tIns="0" rIns="0" bIns="0" rtlCol="0">
            <a:spAutoFit/>
          </a:bodyPr>
          <a:lstStyle/>
          <a:p>
            <a:r>
              <a:rPr lang="en-US" sz="1400" dirty="0" smtClean="0"/>
              <a:t>Change programs and roadmaps are clearly aligned with benefits analysis to ensure prioritization of actions to maximize investments.</a:t>
            </a:r>
          </a:p>
        </p:txBody>
      </p:sp>
      <p:sp>
        <p:nvSpPr>
          <p:cNvPr id="15" name="Rounded Rectangle 14"/>
          <p:cNvSpPr/>
          <p:nvPr/>
        </p:nvSpPr>
        <p:spPr>
          <a:xfrm>
            <a:off x="1052428" y="4583967"/>
            <a:ext cx="2430278" cy="643414"/>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Traceability</a:t>
            </a:r>
            <a:endParaRPr lang="en-US" dirty="0"/>
          </a:p>
        </p:txBody>
      </p:sp>
      <p:sp>
        <p:nvSpPr>
          <p:cNvPr id="19" name="TextBox 18"/>
          <p:cNvSpPr txBox="1"/>
          <p:nvPr/>
        </p:nvSpPr>
        <p:spPr>
          <a:xfrm>
            <a:off x="4135676" y="3686775"/>
            <a:ext cx="4251676" cy="646331"/>
          </a:xfrm>
          <a:prstGeom prst="rect">
            <a:avLst/>
          </a:prstGeom>
          <a:noFill/>
        </p:spPr>
        <p:txBody>
          <a:bodyPr wrap="square" lIns="0" tIns="0" rIns="0" bIns="0" rtlCol="0">
            <a:spAutoFit/>
          </a:bodyPr>
          <a:lstStyle/>
          <a:p>
            <a:r>
              <a:rPr lang="en-US" sz="1400" dirty="0" smtClean="0"/>
              <a:t>Clear definition of the information to be captured at key points in the VRF to ensure consistency and completeness.</a:t>
            </a:r>
          </a:p>
        </p:txBody>
      </p:sp>
      <p:sp>
        <p:nvSpPr>
          <p:cNvPr id="17" name="Rounded Rectangle 16"/>
          <p:cNvSpPr/>
          <p:nvPr/>
        </p:nvSpPr>
        <p:spPr>
          <a:xfrm>
            <a:off x="1052428" y="3688233"/>
            <a:ext cx="2430278" cy="643414"/>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US" dirty="0"/>
              <a:t>Information Milestones</a:t>
            </a:r>
          </a:p>
        </p:txBody>
      </p:sp>
      <p:sp>
        <p:nvSpPr>
          <p:cNvPr id="21" name="TextBox 20"/>
          <p:cNvSpPr txBox="1"/>
          <p:nvPr/>
        </p:nvSpPr>
        <p:spPr>
          <a:xfrm>
            <a:off x="4135678" y="5478244"/>
            <a:ext cx="4251676" cy="646331"/>
          </a:xfrm>
          <a:prstGeom prst="rect">
            <a:avLst/>
          </a:prstGeom>
          <a:noFill/>
        </p:spPr>
        <p:txBody>
          <a:bodyPr wrap="square" lIns="0" tIns="0" rIns="0" bIns="0" rtlCol="0">
            <a:spAutoFit/>
          </a:bodyPr>
          <a:lstStyle/>
          <a:p>
            <a:r>
              <a:rPr lang="en-US" sz="1400" dirty="0" smtClean="0"/>
              <a:t>The programmatic delivery of value begins with assessments of opportunities and progresses all the way through to ensuring effective adoption.</a:t>
            </a:r>
          </a:p>
        </p:txBody>
      </p:sp>
      <p:sp>
        <p:nvSpPr>
          <p:cNvPr id="18" name="Rounded Rectangle 17"/>
          <p:cNvSpPr/>
          <p:nvPr/>
        </p:nvSpPr>
        <p:spPr>
          <a:xfrm>
            <a:off x="1055872" y="5479702"/>
            <a:ext cx="2430278" cy="643414"/>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Value Driven Program of Change</a:t>
            </a:r>
            <a:endParaRPr lang="en-US" dirty="0"/>
          </a:p>
        </p:txBody>
      </p:sp>
      <p:sp>
        <p:nvSpPr>
          <p:cNvPr id="25" name="TextBox 24"/>
          <p:cNvSpPr txBox="1"/>
          <p:nvPr/>
        </p:nvSpPr>
        <p:spPr>
          <a:xfrm>
            <a:off x="2267982" y="1232302"/>
            <a:ext cx="6088471" cy="738664"/>
          </a:xfrm>
          <a:prstGeom prst="rect">
            <a:avLst/>
          </a:prstGeom>
          <a:noFill/>
        </p:spPr>
        <p:txBody>
          <a:bodyPr wrap="square" lIns="0" tIns="0" rIns="0" bIns="0" rtlCol="0">
            <a:spAutoFit/>
          </a:bodyPr>
          <a:lstStyle/>
          <a:p>
            <a:r>
              <a:rPr lang="en-US" sz="1600" dirty="0"/>
              <a:t>The Value </a:t>
            </a:r>
            <a:r>
              <a:rPr lang="en-US" sz="1600" dirty="0" smtClean="0"/>
              <a:t>Realization </a:t>
            </a:r>
            <a:r>
              <a:rPr lang="en-US" sz="1600" dirty="0"/>
              <a:t>Framework prescribes certain activities and outcomes to ensure delivery of the value defined in the Enterprise Strategy Program.</a:t>
            </a:r>
          </a:p>
        </p:txBody>
      </p:sp>
      <p:pic>
        <p:nvPicPr>
          <p:cNvPr id="14"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9400" y="954396"/>
            <a:ext cx="1480298" cy="1480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180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VRF Differentiation</a:t>
            </a:r>
            <a:endParaRPr lang="en-US" dirty="0"/>
          </a:p>
        </p:txBody>
      </p:sp>
      <p:sp>
        <p:nvSpPr>
          <p:cNvPr id="16" name="TextBox 15"/>
          <p:cNvSpPr txBox="1"/>
          <p:nvPr/>
        </p:nvSpPr>
        <p:spPr>
          <a:xfrm>
            <a:off x="2933700" y="1337497"/>
            <a:ext cx="5306876" cy="553998"/>
          </a:xfrm>
          <a:prstGeom prst="rect">
            <a:avLst/>
          </a:prstGeom>
          <a:noFill/>
        </p:spPr>
        <p:txBody>
          <a:bodyPr wrap="square" lIns="0" tIns="0" rIns="0" bIns="0" rtlCol="0">
            <a:spAutoFit/>
          </a:bodyPr>
          <a:lstStyle>
            <a:defPPr>
              <a:defRPr lang="en-US"/>
            </a:defPPr>
            <a:lvl1pPr marL="285750" lvl="0" indent="-285750">
              <a:buFont typeface="Arial" pitchFamily="34" charset="0"/>
              <a:buChar char="•"/>
            </a:lvl1pPr>
          </a:lstStyle>
          <a:p>
            <a:pPr marL="0" indent="0">
              <a:buNone/>
            </a:pPr>
            <a:endParaRPr lang="en-US" dirty="0"/>
          </a:p>
          <a:p>
            <a:endParaRPr lang="en-US" dirty="0"/>
          </a:p>
        </p:txBody>
      </p:sp>
      <p:sp>
        <p:nvSpPr>
          <p:cNvPr id="4" name="Rounded Rectangle 3"/>
          <p:cNvSpPr/>
          <p:nvPr/>
        </p:nvSpPr>
        <p:spPr>
          <a:xfrm>
            <a:off x="1055872" y="2793958"/>
            <a:ext cx="2430278" cy="643414"/>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US" dirty="0"/>
              <a:t>Value </a:t>
            </a:r>
          </a:p>
          <a:p>
            <a:pPr algn="ctr"/>
            <a:r>
              <a:rPr lang="en-US" dirty="0"/>
              <a:t>Prediction</a:t>
            </a:r>
          </a:p>
        </p:txBody>
      </p:sp>
      <p:sp>
        <p:nvSpPr>
          <p:cNvPr id="15" name="Rounded Rectangle 14"/>
          <p:cNvSpPr/>
          <p:nvPr/>
        </p:nvSpPr>
        <p:spPr>
          <a:xfrm>
            <a:off x="1052428" y="5107842"/>
            <a:ext cx="2430278" cy="643414"/>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US" dirty="0"/>
              <a:t>Value </a:t>
            </a:r>
          </a:p>
          <a:p>
            <a:pPr algn="ctr"/>
            <a:r>
              <a:rPr lang="en-US" dirty="0"/>
              <a:t>Realization</a:t>
            </a:r>
          </a:p>
        </p:txBody>
      </p:sp>
      <p:sp>
        <p:nvSpPr>
          <p:cNvPr id="17" name="Rounded Rectangle 16"/>
          <p:cNvSpPr/>
          <p:nvPr/>
        </p:nvSpPr>
        <p:spPr>
          <a:xfrm>
            <a:off x="1052428" y="3950900"/>
            <a:ext cx="2430278" cy="643414"/>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US" dirty="0"/>
              <a:t>Value Driven Program of Change</a:t>
            </a:r>
          </a:p>
        </p:txBody>
      </p:sp>
      <p:sp>
        <p:nvSpPr>
          <p:cNvPr id="25" name="TextBox 24"/>
          <p:cNvSpPr txBox="1"/>
          <p:nvPr/>
        </p:nvSpPr>
        <p:spPr>
          <a:xfrm>
            <a:off x="2267982" y="1232302"/>
            <a:ext cx="6088471" cy="984885"/>
          </a:xfrm>
          <a:prstGeom prst="rect">
            <a:avLst/>
          </a:prstGeom>
          <a:noFill/>
        </p:spPr>
        <p:txBody>
          <a:bodyPr wrap="square" lIns="0" tIns="0" rIns="0" bIns="0" rtlCol="0">
            <a:spAutoFit/>
          </a:bodyPr>
          <a:lstStyle/>
          <a:p>
            <a:r>
              <a:rPr lang="en-US" sz="1600" dirty="0"/>
              <a:t>The Value </a:t>
            </a:r>
            <a:r>
              <a:rPr lang="en-US" sz="1600" dirty="0" smtClean="0"/>
              <a:t>Realization </a:t>
            </a:r>
            <a:r>
              <a:rPr lang="en-US" sz="1600" dirty="0"/>
              <a:t>Framework </a:t>
            </a:r>
            <a:r>
              <a:rPr lang="en-US" sz="1600" dirty="0" smtClean="0"/>
              <a:t>differs from many of the other frameworks and methodologies used in this business through the use of structured data, analytical models and clear methods to provide measurable value in clear business terms for IT investments.</a:t>
            </a:r>
            <a:endParaRPr lang="en-US" sz="1600" dirty="0"/>
          </a:p>
        </p:txBody>
      </p:sp>
      <p:sp>
        <p:nvSpPr>
          <p:cNvPr id="14" name="Rectangle 13"/>
          <p:cNvSpPr/>
          <p:nvPr/>
        </p:nvSpPr>
        <p:spPr>
          <a:xfrm>
            <a:off x="3741901" y="2743386"/>
            <a:ext cx="4179044" cy="738664"/>
          </a:xfrm>
          <a:prstGeom prst="rect">
            <a:avLst/>
          </a:prstGeom>
        </p:spPr>
        <p:txBody>
          <a:bodyPr wrap="square">
            <a:spAutoFit/>
          </a:bodyPr>
          <a:lstStyle/>
          <a:p>
            <a:pPr marL="285750" indent="-285750">
              <a:buFont typeface="Arial" pitchFamily="34" charset="0"/>
              <a:buChar char="•"/>
            </a:pPr>
            <a:r>
              <a:rPr lang="en-US" sz="1400" dirty="0"/>
              <a:t>Extrapolation from incomplete information</a:t>
            </a:r>
          </a:p>
          <a:p>
            <a:pPr marL="285750" indent="-285750">
              <a:buFont typeface="Arial" pitchFamily="34" charset="0"/>
              <a:buChar char="•"/>
            </a:pPr>
            <a:endParaRPr lang="en-US" sz="1400" dirty="0"/>
          </a:p>
          <a:p>
            <a:pPr marL="285750" indent="-285750">
              <a:buFont typeface="Arial" pitchFamily="34" charset="0"/>
              <a:buChar char="•"/>
            </a:pPr>
            <a:r>
              <a:rPr lang="en-US" sz="1400" dirty="0"/>
              <a:t>Accurate diagnosis</a:t>
            </a:r>
          </a:p>
        </p:txBody>
      </p:sp>
      <p:sp>
        <p:nvSpPr>
          <p:cNvPr id="22" name="Rectangle 21"/>
          <p:cNvSpPr/>
          <p:nvPr/>
        </p:nvSpPr>
        <p:spPr>
          <a:xfrm>
            <a:off x="3741901" y="3912800"/>
            <a:ext cx="2740201" cy="738664"/>
          </a:xfrm>
          <a:prstGeom prst="rect">
            <a:avLst/>
          </a:prstGeom>
        </p:spPr>
        <p:txBody>
          <a:bodyPr wrap="square">
            <a:spAutoFit/>
          </a:bodyPr>
          <a:lstStyle/>
          <a:p>
            <a:pPr marL="285750" indent="-285750">
              <a:buFont typeface="Arial" pitchFamily="34" charset="0"/>
              <a:buChar char="•"/>
            </a:pPr>
            <a:r>
              <a:rPr lang="en-US" sz="1400" dirty="0"/>
              <a:t>Reduce time to value  </a:t>
            </a:r>
          </a:p>
          <a:p>
            <a:pPr marL="285750" indent="-285750">
              <a:buFont typeface="Arial" pitchFamily="34" charset="0"/>
              <a:buChar char="•"/>
            </a:pPr>
            <a:endParaRPr lang="en-US" sz="1400" dirty="0"/>
          </a:p>
          <a:p>
            <a:pPr marL="285750" indent="-285750">
              <a:buFont typeface="Arial" pitchFamily="34" charset="0"/>
              <a:buChar char="•"/>
            </a:pPr>
            <a:r>
              <a:rPr lang="en-US" sz="1400" dirty="0"/>
              <a:t>Improved success rate</a:t>
            </a:r>
          </a:p>
        </p:txBody>
      </p:sp>
      <p:sp>
        <p:nvSpPr>
          <p:cNvPr id="23" name="Rectangle 22"/>
          <p:cNvSpPr/>
          <p:nvPr/>
        </p:nvSpPr>
        <p:spPr>
          <a:xfrm>
            <a:off x="3741901" y="5073736"/>
            <a:ext cx="4802024" cy="738664"/>
          </a:xfrm>
          <a:prstGeom prst="rect">
            <a:avLst/>
          </a:prstGeom>
        </p:spPr>
        <p:txBody>
          <a:bodyPr wrap="square">
            <a:spAutoFit/>
          </a:bodyPr>
          <a:lstStyle/>
          <a:p>
            <a:pPr marL="285750" indent="-285750">
              <a:buFont typeface="Arial" pitchFamily="34" charset="0"/>
              <a:buChar char="•"/>
            </a:pPr>
            <a:r>
              <a:rPr lang="en-US" sz="1400" dirty="0"/>
              <a:t>Success is based on business KPIs</a:t>
            </a:r>
          </a:p>
          <a:p>
            <a:pPr marL="285750" indent="-285750">
              <a:buFont typeface="Arial" pitchFamily="34" charset="0"/>
              <a:buChar char="•"/>
            </a:pPr>
            <a:endParaRPr lang="en-US" sz="1400" dirty="0"/>
          </a:p>
          <a:p>
            <a:pPr marL="285750" indent="-285750">
              <a:buFont typeface="Arial" pitchFamily="34" charset="0"/>
              <a:buChar char="•"/>
            </a:pPr>
            <a:r>
              <a:rPr lang="en-US" sz="1400" dirty="0"/>
              <a:t>Data provides feedback into value prediction</a:t>
            </a:r>
          </a:p>
        </p:txBody>
      </p:sp>
      <p:pic>
        <p:nvPicPr>
          <p:cNvPr id="12"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9400" y="954396"/>
            <a:ext cx="1480298" cy="1480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681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513293" y="2854838"/>
            <a:ext cx="7996526" cy="555626"/>
          </a:xfrm>
        </p:spPr>
        <p:txBody>
          <a:bodyPr/>
          <a:lstStyle/>
          <a:p>
            <a:r>
              <a:rPr lang="en-US" dirty="0" smtClean="0"/>
              <a:t>Value Realization Framework</a:t>
            </a:r>
            <a:endParaRPr lang="en-US" dirty="0"/>
          </a:p>
        </p:txBody>
      </p:sp>
      <p:sp>
        <p:nvSpPr>
          <p:cNvPr id="12" name="Text Placeholder 11"/>
          <p:cNvSpPr>
            <a:spLocks noGrp="1"/>
          </p:cNvSpPr>
          <p:nvPr>
            <p:ph type="body" sz="quarter" idx="10"/>
          </p:nvPr>
        </p:nvSpPr>
        <p:spPr>
          <a:xfrm>
            <a:off x="513292" y="4828870"/>
            <a:ext cx="4096807" cy="738664"/>
          </a:xfrm>
        </p:spPr>
        <p:txBody>
          <a:bodyPr/>
          <a:lstStyle/>
          <a:p>
            <a:r>
              <a:rPr lang="en-US" sz="2400" b="1" dirty="0" smtClean="0"/>
              <a:t>Architecture – Level 2</a:t>
            </a:r>
            <a:endParaRPr lang="en-US" sz="2400" b="1" dirty="0"/>
          </a:p>
        </p:txBody>
      </p:sp>
    </p:spTree>
    <p:extLst>
      <p:ext uri="{BB962C8B-B14F-4D97-AF65-F5344CB8AC3E}">
        <p14:creationId xmlns:p14="http://schemas.microsoft.com/office/powerpoint/2010/main" val="249277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9145" y="954396"/>
            <a:ext cx="1481046" cy="1481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514350" y="360402"/>
            <a:ext cx="8239024" cy="509171"/>
          </a:xfrm>
        </p:spPr>
        <p:txBody>
          <a:bodyPr/>
          <a:lstStyle/>
          <a:p>
            <a:r>
              <a:rPr lang="en-US" dirty="0" smtClean="0"/>
              <a:t>Overview</a:t>
            </a:r>
            <a:endParaRPr lang="en-US" dirty="0"/>
          </a:p>
        </p:txBody>
      </p:sp>
      <p:sp>
        <p:nvSpPr>
          <p:cNvPr id="47" name="TextBox 46"/>
          <p:cNvSpPr txBox="1"/>
          <p:nvPr/>
        </p:nvSpPr>
        <p:spPr>
          <a:xfrm>
            <a:off x="4135678" y="2795334"/>
            <a:ext cx="4627322" cy="646331"/>
          </a:xfrm>
          <a:prstGeom prst="rect">
            <a:avLst/>
          </a:prstGeom>
          <a:noFill/>
        </p:spPr>
        <p:txBody>
          <a:bodyPr wrap="square" lIns="0" tIns="0" rIns="0" bIns="0" rtlCol="0">
            <a:spAutoFit/>
          </a:bodyPr>
          <a:lstStyle/>
          <a:p>
            <a:r>
              <a:rPr lang="en-US" sz="1400" dirty="0" smtClean="0"/>
              <a:t>Describes the architecture at a high level from a number of different viewpoints to provide context to understand why VRF is structured as it is.</a:t>
            </a:r>
          </a:p>
        </p:txBody>
      </p:sp>
      <p:sp>
        <p:nvSpPr>
          <p:cNvPr id="4" name="Rounded Rectangle 3"/>
          <p:cNvSpPr/>
          <p:nvPr/>
        </p:nvSpPr>
        <p:spPr>
          <a:xfrm>
            <a:off x="1055872" y="2796792"/>
            <a:ext cx="2430278" cy="643414"/>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Strata</a:t>
            </a:r>
            <a:endParaRPr lang="en-US" dirty="0"/>
          </a:p>
        </p:txBody>
      </p:sp>
      <p:sp>
        <p:nvSpPr>
          <p:cNvPr id="20" name="TextBox 19"/>
          <p:cNvSpPr txBox="1"/>
          <p:nvPr/>
        </p:nvSpPr>
        <p:spPr>
          <a:xfrm>
            <a:off x="4135676" y="4505400"/>
            <a:ext cx="4627322" cy="646331"/>
          </a:xfrm>
          <a:prstGeom prst="rect">
            <a:avLst/>
          </a:prstGeom>
          <a:noFill/>
        </p:spPr>
        <p:txBody>
          <a:bodyPr wrap="square" lIns="0" tIns="0" rIns="0" bIns="0" rtlCol="0">
            <a:spAutoFit/>
          </a:bodyPr>
          <a:lstStyle/>
          <a:p>
            <a:r>
              <a:rPr lang="en-US" sz="1400" dirty="0" smtClean="0"/>
              <a:t>Information is core to VRF. This section looks at the high level information model behind the core visualizations, diagrams and models.</a:t>
            </a:r>
          </a:p>
        </p:txBody>
      </p:sp>
      <p:sp>
        <p:nvSpPr>
          <p:cNvPr id="15" name="Rounded Rectangle 14"/>
          <p:cNvSpPr/>
          <p:nvPr/>
        </p:nvSpPr>
        <p:spPr>
          <a:xfrm>
            <a:off x="1055872" y="4505400"/>
            <a:ext cx="2430278" cy="643414"/>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Information architecture</a:t>
            </a:r>
            <a:endParaRPr lang="en-US" dirty="0"/>
          </a:p>
        </p:txBody>
      </p:sp>
      <p:sp>
        <p:nvSpPr>
          <p:cNvPr id="19" name="TextBox 18"/>
          <p:cNvSpPr txBox="1"/>
          <p:nvPr/>
        </p:nvSpPr>
        <p:spPr>
          <a:xfrm>
            <a:off x="4135676" y="3651096"/>
            <a:ext cx="4627322" cy="646331"/>
          </a:xfrm>
          <a:prstGeom prst="rect">
            <a:avLst/>
          </a:prstGeom>
          <a:noFill/>
        </p:spPr>
        <p:txBody>
          <a:bodyPr wrap="square" lIns="0" tIns="0" rIns="0" bIns="0" rtlCol="0">
            <a:spAutoFit/>
          </a:bodyPr>
          <a:lstStyle/>
          <a:p>
            <a:r>
              <a:rPr lang="en-US" sz="1400" dirty="0" smtClean="0"/>
              <a:t>A small set of visualizations, diagrams and models are used consistently throughout VRF to document business and IT analysis and provide traceability.</a:t>
            </a:r>
          </a:p>
        </p:txBody>
      </p:sp>
      <p:sp>
        <p:nvSpPr>
          <p:cNvPr id="17" name="Rounded Rectangle 16"/>
          <p:cNvSpPr/>
          <p:nvPr/>
        </p:nvSpPr>
        <p:spPr>
          <a:xfrm>
            <a:off x="1055872" y="3651096"/>
            <a:ext cx="2430278" cy="643414"/>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Visualization, Diagrams and Models</a:t>
            </a:r>
            <a:endParaRPr lang="en-US" dirty="0"/>
          </a:p>
        </p:txBody>
      </p:sp>
      <p:sp>
        <p:nvSpPr>
          <p:cNvPr id="21" name="TextBox 20"/>
          <p:cNvSpPr txBox="1"/>
          <p:nvPr/>
        </p:nvSpPr>
        <p:spPr>
          <a:xfrm>
            <a:off x="4135678" y="5359705"/>
            <a:ext cx="4627322" cy="861774"/>
          </a:xfrm>
          <a:prstGeom prst="rect">
            <a:avLst/>
          </a:prstGeom>
          <a:noFill/>
        </p:spPr>
        <p:txBody>
          <a:bodyPr wrap="square" lIns="0" tIns="0" rIns="0" bIns="0" rtlCol="0">
            <a:spAutoFit/>
          </a:bodyPr>
          <a:lstStyle/>
          <a:p>
            <a:r>
              <a:rPr lang="en-US" sz="1400" dirty="0"/>
              <a:t>For each segment and phase this </a:t>
            </a:r>
            <a:r>
              <a:rPr lang="en-US" sz="1400" dirty="0" smtClean="0"/>
              <a:t>describes the generic process between the information milestones and the specification for contractual deliverables and SME generated content.</a:t>
            </a:r>
          </a:p>
        </p:txBody>
      </p:sp>
      <p:sp>
        <p:nvSpPr>
          <p:cNvPr id="18" name="Rounded Rectangle 17"/>
          <p:cNvSpPr/>
          <p:nvPr/>
        </p:nvSpPr>
        <p:spPr>
          <a:xfrm>
            <a:off x="1055872" y="5359705"/>
            <a:ext cx="2430278" cy="643414"/>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Phases and Activities</a:t>
            </a:r>
            <a:endParaRPr lang="en-US" dirty="0"/>
          </a:p>
        </p:txBody>
      </p:sp>
      <p:sp>
        <p:nvSpPr>
          <p:cNvPr id="25" name="TextBox 24"/>
          <p:cNvSpPr txBox="1"/>
          <p:nvPr/>
        </p:nvSpPr>
        <p:spPr>
          <a:xfrm>
            <a:off x="2691442" y="1232302"/>
            <a:ext cx="5665011" cy="738664"/>
          </a:xfrm>
          <a:prstGeom prst="rect">
            <a:avLst/>
          </a:prstGeom>
          <a:noFill/>
        </p:spPr>
        <p:txBody>
          <a:bodyPr wrap="square" lIns="0" tIns="0" rIns="0" bIns="0" rtlCol="0">
            <a:spAutoFit/>
          </a:bodyPr>
          <a:lstStyle/>
          <a:p>
            <a:r>
              <a:rPr lang="en-US" sz="1600" dirty="0" smtClean="0"/>
              <a:t>This presentation drills into the first layer of the architecture of VRF to explain the key concepts, define the core information model, key representations and high level processes.</a:t>
            </a:r>
            <a:endParaRPr lang="en-US" sz="1600" dirty="0"/>
          </a:p>
        </p:txBody>
      </p:sp>
    </p:spTree>
    <p:extLst>
      <p:ext uri="{BB962C8B-B14F-4D97-AF65-F5344CB8AC3E}">
        <p14:creationId xmlns:p14="http://schemas.microsoft.com/office/powerpoint/2010/main" val="108706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154904" y="1889775"/>
            <a:ext cx="4053634" cy="2590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6"/>
          <p:cNvSpPr>
            <a:spLocks noGrp="1"/>
          </p:cNvSpPr>
          <p:nvPr>
            <p:ph type="title"/>
          </p:nvPr>
        </p:nvSpPr>
        <p:spPr/>
        <p:txBody>
          <a:bodyPr/>
          <a:lstStyle/>
          <a:p>
            <a:r>
              <a:rPr lang="en-US" dirty="0" smtClean="0"/>
              <a:t>Naming Conventions</a:t>
            </a:r>
            <a:endParaRPr lang="en-US" dirty="0"/>
          </a:p>
        </p:txBody>
      </p:sp>
      <p:sp>
        <p:nvSpPr>
          <p:cNvPr id="43" name="Line Callout 2 (No Border) 42"/>
          <p:cNvSpPr/>
          <p:nvPr/>
        </p:nvSpPr>
        <p:spPr>
          <a:xfrm>
            <a:off x="5465393" y="5362973"/>
            <a:ext cx="1481959" cy="383582"/>
          </a:xfrm>
          <a:prstGeom prst="callout2">
            <a:avLst>
              <a:gd name="adj1" fmla="val 18750"/>
              <a:gd name="adj2" fmla="val -8333"/>
              <a:gd name="adj3" fmla="val 18750"/>
              <a:gd name="adj4" fmla="val -16667"/>
              <a:gd name="adj5" fmla="val -172465"/>
              <a:gd name="adj6" fmla="val -54469"/>
            </a:avLst>
          </a:prstGeom>
          <a:solidFill>
            <a:schemeClr val="bg1"/>
          </a:solidFill>
          <a:ln>
            <a:solidFill>
              <a:schemeClr val="bg1">
                <a:lumMod val="50000"/>
              </a:schemeClr>
            </a:solidFill>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dirty="0" smtClean="0">
                <a:solidFill>
                  <a:srgbClr val="000000"/>
                </a:solidFill>
              </a:rPr>
              <a:t>VRF Enablers</a:t>
            </a:r>
          </a:p>
          <a:p>
            <a:endParaRPr lang="en-US" dirty="0">
              <a:solidFill>
                <a:srgbClr val="000000"/>
              </a:solidFill>
            </a:endParaRPr>
          </a:p>
        </p:txBody>
      </p:sp>
      <p:sp>
        <p:nvSpPr>
          <p:cNvPr id="5" name="Oval 4"/>
          <p:cNvSpPr/>
          <p:nvPr/>
        </p:nvSpPr>
        <p:spPr>
          <a:xfrm>
            <a:off x="2543518" y="4014951"/>
            <a:ext cx="3647090" cy="683173"/>
          </a:xfrm>
          <a:prstGeom prst="ellipse">
            <a:avLst/>
          </a:prstGeom>
          <a:noFill/>
          <a:ln>
            <a:solidFill>
              <a:schemeClr val="bg1">
                <a:lumMod val="50000"/>
              </a:schemeClr>
            </a:solidFill>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44" name="Line Callout 2 (No Border) 43"/>
          <p:cNvSpPr/>
          <p:nvPr/>
        </p:nvSpPr>
        <p:spPr>
          <a:xfrm>
            <a:off x="5598606" y="1374905"/>
            <a:ext cx="3163564" cy="383582"/>
          </a:xfrm>
          <a:prstGeom prst="callout2">
            <a:avLst>
              <a:gd name="adj1" fmla="val 18750"/>
              <a:gd name="adj2" fmla="val -8333"/>
              <a:gd name="adj3" fmla="val 18750"/>
              <a:gd name="adj4" fmla="val -16667"/>
              <a:gd name="adj5" fmla="val 278319"/>
              <a:gd name="adj6" fmla="val -32622"/>
            </a:avLst>
          </a:prstGeom>
          <a:solidFill>
            <a:schemeClr val="bg1"/>
          </a:solidFill>
          <a:ln>
            <a:solidFill>
              <a:schemeClr val="bg1">
                <a:lumMod val="50000"/>
              </a:schemeClr>
            </a:solidFill>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dirty="0" smtClean="0">
                <a:solidFill>
                  <a:srgbClr val="000000"/>
                </a:solidFill>
              </a:rPr>
              <a:t>VRF Segment</a:t>
            </a:r>
          </a:p>
          <a:p>
            <a:r>
              <a:rPr lang="en-US" sz="1400" dirty="0">
                <a:solidFill>
                  <a:srgbClr val="000000"/>
                </a:solidFill>
              </a:rPr>
              <a:t>The 3 major types of work performed in an Enterprise Strategy Program</a:t>
            </a:r>
          </a:p>
          <a:p>
            <a:endParaRPr lang="en-US" dirty="0">
              <a:solidFill>
                <a:srgbClr val="000000"/>
              </a:solidFill>
            </a:endParaRPr>
          </a:p>
        </p:txBody>
      </p:sp>
      <p:sp>
        <p:nvSpPr>
          <p:cNvPr id="52" name="Line Callout 2 (No Border) 51"/>
          <p:cNvSpPr/>
          <p:nvPr/>
        </p:nvSpPr>
        <p:spPr>
          <a:xfrm>
            <a:off x="6947352" y="1999661"/>
            <a:ext cx="1818276" cy="499196"/>
          </a:xfrm>
          <a:prstGeom prst="callout2">
            <a:avLst>
              <a:gd name="adj1" fmla="val 37699"/>
              <a:gd name="adj2" fmla="val -6021"/>
              <a:gd name="adj3" fmla="val 37700"/>
              <a:gd name="adj4" fmla="val -15511"/>
              <a:gd name="adj5" fmla="val 135458"/>
              <a:gd name="adj6" fmla="val -77769"/>
            </a:avLst>
          </a:prstGeom>
          <a:solidFill>
            <a:schemeClr val="bg1"/>
          </a:solidFill>
          <a:ln>
            <a:solidFill>
              <a:schemeClr val="bg1">
                <a:lumMod val="50000"/>
              </a:schemeClr>
            </a:solidFill>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r>
              <a:rPr lang="en-US" dirty="0" smtClean="0">
                <a:solidFill>
                  <a:srgbClr val="000000"/>
                </a:solidFill>
              </a:rPr>
              <a:t>Phase</a:t>
            </a:r>
          </a:p>
          <a:p>
            <a:r>
              <a:rPr lang="en-US" sz="1400" dirty="0" smtClean="0">
                <a:solidFill>
                  <a:srgbClr val="000000"/>
                </a:solidFill>
              </a:rPr>
              <a:t>Phases are subdivided into </a:t>
            </a:r>
            <a:r>
              <a:rPr lang="en-US" dirty="0" smtClean="0">
                <a:solidFill>
                  <a:srgbClr val="000000"/>
                </a:solidFill>
              </a:rPr>
              <a:t>Activities </a:t>
            </a:r>
            <a:r>
              <a:rPr lang="en-US" sz="1400" dirty="0" smtClean="0">
                <a:solidFill>
                  <a:srgbClr val="000000"/>
                </a:solidFill>
              </a:rPr>
              <a:t>which are then broken down into </a:t>
            </a:r>
            <a:r>
              <a:rPr lang="en-US" dirty="0" smtClean="0">
                <a:solidFill>
                  <a:srgbClr val="000000"/>
                </a:solidFill>
              </a:rPr>
              <a:t>Tasks</a:t>
            </a:r>
            <a:endParaRPr lang="en-US" sz="1400" dirty="0" smtClean="0">
              <a:solidFill>
                <a:srgbClr val="000000"/>
              </a:solidFill>
            </a:endParaRPr>
          </a:p>
          <a:p>
            <a:endParaRPr lang="en-US" dirty="0">
              <a:solidFill>
                <a:srgbClr val="000000"/>
              </a:solidFill>
            </a:endParaRPr>
          </a:p>
        </p:txBody>
      </p:sp>
      <p:sp>
        <p:nvSpPr>
          <p:cNvPr id="55" name="Line Callout 2 (No Border) 54"/>
          <p:cNvSpPr/>
          <p:nvPr/>
        </p:nvSpPr>
        <p:spPr>
          <a:xfrm>
            <a:off x="6947352" y="4508358"/>
            <a:ext cx="1481959" cy="383582"/>
          </a:xfrm>
          <a:prstGeom prst="callout2">
            <a:avLst>
              <a:gd name="adj1" fmla="val -127429"/>
              <a:gd name="adj2" fmla="val -5423"/>
              <a:gd name="adj3" fmla="val -127734"/>
              <a:gd name="adj4" fmla="val -17736"/>
              <a:gd name="adj5" fmla="val -264615"/>
              <a:gd name="adj6" fmla="val -123283"/>
            </a:avLst>
          </a:prstGeom>
          <a:solidFill>
            <a:schemeClr val="bg1"/>
          </a:solidFill>
          <a:ln>
            <a:solidFill>
              <a:schemeClr val="bg1">
                <a:lumMod val="50000"/>
              </a:schemeClr>
            </a:solidFill>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dirty="0" smtClean="0">
                <a:solidFill>
                  <a:srgbClr val="000000"/>
                </a:solidFill>
              </a:rPr>
              <a:t>Information Milestone</a:t>
            </a:r>
          </a:p>
          <a:p>
            <a:r>
              <a:rPr lang="en-US" sz="1400" dirty="0" smtClean="0">
                <a:solidFill>
                  <a:srgbClr val="000000"/>
                </a:solidFill>
              </a:rPr>
              <a:t>Typically only defined for the end of a segment or phase.</a:t>
            </a:r>
          </a:p>
          <a:p>
            <a:endParaRPr lang="en-US" dirty="0">
              <a:solidFill>
                <a:srgbClr val="000000"/>
              </a:solidFill>
            </a:endParaRPr>
          </a:p>
        </p:txBody>
      </p:sp>
      <p:sp>
        <p:nvSpPr>
          <p:cNvPr id="56" name="Oval 55"/>
          <p:cNvSpPr/>
          <p:nvPr/>
        </p:nvSpPr>
        <p:spPr>
          <a:xfrm>
            <a:off x="1843673" y="3662561"/>
            <a:ext cx="1571880" cy="267723"/>
          </a:xfrm>
          <a:prstGeom prst="ellipse">
            <a:avLst/>
          </a:prstGeom>
          <a:noFill/>
          <a:ln>
            <a:solidFill>
              <a:schemeClr val="bg1">
                <a:lumMod val="50000"/>
              </a:schemeClr>
            </a:solidFill>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57" name="Line Callout 2 (No Border) 56"/>
          <p:cNvSpPr/>
          <p:nvPr/>
        </p:nvSpPr>
        <p:spPr>
          <a:xfrm>
            <a:off x="361714" y="4369185"/>
            <a:ext cx="1481959" cy="383582"/>
          </a:xfrm>
          <a:prstGeom prst="callout2">
            <a:avLst>
              <a:gd name="adj1" fmla="val 23424"/>
              <a:gd name="adj2" fmla="val 99948"/>
              <a:gd name="adj3" fmla="val 23424"/>
              <a:gd name="adj4" fmla="val 111577"/>
              <a:gd name="adj5" fmla="val -114037"/>
              <a:gd name="adj6" fmla="val 119144"/>
            </a:avLst>
          </a:prstGeom>
          <a:solidFill>
            <a:schemeClr val="bg1"/>
          </a:solidFill>
          <a:ln>
            <a:solidFill>
              <a:schemeClr val="bg1">
                <a:lumMod val="50000"/>
              </a:schemeClr>
            </a:solidFill>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r"/>
            <a:endParaRPr lang="en-US" dirty="0" smtClean="0">
              <a:solidFill>
                <a:srgbClr val="000000"/>
              </a:solidFill>
            </a:endParaRPr>
          </a:p>
          <a:p>
            <a:pPr algn="r"/>
            <a:endParaRPr lang="en-US" dirty="0">
              <a:solidFill>
                <a:srgbClr val="000000"/>
              </a:solidFill>
            </a:endParaRPr>
          </a:p>
          <a:p>
            <a:pPr algn="r"/>
            <a:endParaRPr lang="en-US" dirty="0" smtClean="0">
              <a:solidFill>
                <a:srgbClr val="000000"/>
              </a:solidFill>
            </a:endParaRPr>
          </a:p>
          <a:p>
            <a:pPr algn="r"/>
            <a:r>
              <a:rPr lang="en-US" dirty="0" smtClean="0">
                <a:solidFill>
                  <a:srgbClr val="000000"/>
                </a:solidFill>
              </a:rPr>
              <a:t>Deliverables</a:t>
            </a:r>
          </a:p>
          <a:p>
            <a:pPr algn="r"/>
            <a:r>
              <a:rPr lang="en-US" sz="1400" dirty="0">
                <a:solidFill>
                  <a:srgbClr val="000000"/>
                </a:solidFill>
              </a:rPr>
              <a:t>Prescribed deliverables at key information milestones</a:t>
            </a:r>
          </a:p>
          <a:p>
            <a:pPr algn="r"/>
            <a:endParaRPr lang="en-US" dirty="0">
              <a:solidFill>
                <a:srgbClr val="000000"/>
              </a:solidFill>
            </a:endParaRPr>
          </a:p>
        </p:txBody>
      </p:sp>
      <p:sp>
        <p:nvSpPr>
          <p:cNvPr id="12" name="Oval 11"/>
          <p:cNvSpPr/>
          <p:nvPr/>
        </p:nvSpPr>
        <p:spPr>
          <a:xfrm>
            <a:off x="3059998" y="1791916"/>
            <a:ext cx="1571880" cy="267723"/>
          </a:xfrm>
          <a:prstGeom prst="ellipse">
            <a:avLst/>
          </a:prstGeom>
          <a:noFill/>
          <a:ln>
            <a:solidFill>
              <a:schemeClr val="bg1">
                <a:lumMod val="50000"/>
              </a:schemeClr>
            </a:solidFill>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13" name="Line Callout 2 (No Border) 12"/>
          <p:cNvSpPr/>
          <p:nvPr/>
        </p:nvSpPr>
        <p:spPr>
          <a:xfrm>
            <a:off x="208723" y="2249259"/>
            <a:ext cx="2067338" cy="383582"/>
          </a:xfrm>
          <a:prstGeom prst="callout2">
            <a:avLst>
              <a:gd name="adj1" fmla="val 23424"/>
              <a:gd name="adj2" fmla="val 99948"/>
              <a:gd name="adj3" fmla="val 23424"/>
              <a:gd name="adj4" fmla="val 113265"/>
              <a:gd name="adj5" fmla="val -79618"/>
              <a:gd name="adj6" fmla="val 141511"/>
            </a:avLst>
          </a:prstGeom>
          <a:solidFill>
            <a:schemeClr val="bg1"/>
          </a:solidFill>
          <a:ln>
            <a:solidFill>
              <a:schemeClr val="bg1">
                <a:lumMod val="50000"/>
              </a:schemeClr>
            </a:solidFill>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r"/>
            <a:r>
              <a:rPr lang="en-US" dirty="0" smtClean="0">
                <a:solidFill>
                  <a:srgbClr val="000000"/>
                </a:solidFill>
              </a:rPr>
              <a:t>Desired outcome</a:t>
            </a:r>
          </a:p>
          <a:p>
            <a:pPr algn="r"/>
            <a:r>
              <a:rPr lang="en-US" sz="1400" dirty="0">
                <a:solidFill>
                  <a:srgbClr val="000000"/>
                </a:solidFill>
              </a:rPr>
              <a:t>The end of a segment provides the information necessary to make an informed decision</a:t>
            </a:r>
          </a:p>
          <a:p>
            <a:pPr algn="r"/>
            <a:endParaRPr lang="en-US" dirty="0">
              <a:solidFill>
                <a:srgbClr val="000000"/>
              </a:solidFill>
            </a:endParaRPr>
          </a:p>
        </p:txBody>
      </p:sp>
    </p:spTree>
    <p:extLst>
      <p:ext uri="{BB962C8B-B14F-4D97-AF65-F5344CB8AC3E}">
        <p14:creationId xmlns:p14="http://schemas.microsoft.com/office/powerpoint/2010/main" val="238324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Key Concepts for Content Creators</a:t>
            </a:r>
            <a:endParaRPr lang="en-US" dirty="0"/>
          </a:p>
        </p:txBody>
      </p:sp>
      <p:grpSp>
        <p:nvGrpSpPr>
          <p:cNvPr id="5" name="Group 4"/>
          <p:cNvGrpSpPr/>
          <p:nvPr/>
        </p:nvGrpSpPr>
        <p:grpSpPr>
          <a:xfrm rot="1239162">
            <a:off x="-2370292" y="914400"/>
            <a:ext cx="8134630" cy="8063208"/>
            <a:chOff x="-3274996" y="914400"/>
            <a:chExt cx="8134630" cy="8063208"/>
          </a:xfrm>
        </p:grpSpPr>
        <p:sp>
          <p:nvSpPr>
            <p:cNvPr id="43" name="Circular Arrow 42"/>
            <p:cNvSpPr/>
            <p:nvPr/>
          </p:nvSpPr>
          <p:spPr>
            <a:xfrm>
              <a:off x="-2369442" y="1826535"/>
              <a:ext cx="6323522" cy="6268002"/>
            </a:xfrm>
            <a:prstGeom prst="circularArrow">
              <a:avLst>
                <a:gd name="adj1" fmla="val 6865"/>
                <a:gd name="adj2" fmla="val 340068"/>
                <a:gd name="adj3" fmla="val 19665657"/>
                <a:gd name="adj4" fmla="val 14986208"/>
                <a:gd name="adj5" fmla="val 3676"/>
              </a:avLst>
            </a:prstGeom>
            <a:solidFill>
              <a:schemeClr val="bg1">
                <a:lumMod val="50000"/>
              </a:schemeClr>
            </a:solidFill>
            <a:ln w="19050">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000" dirty="0">
                <a:solidFill>
                  <a:srgbClr val="000000"/>
                </a:solidFill>
              </a:endParaRPr>
            </a:p>
          </p:txBody>
        </p:sp>
        <p:sp>
          <p:nvSpPr>
            <p:cNvPr id="44" name="Circular Arrow 43"/>
            <p:cNvSpPr/>
            <p:nvPr/>
          </p:nvSpPr>
          <p:spPr>
            <a:xfrm>
              <a:off x="-2850320" y="1369335"/>
              <a:ext cx="7285278" cy="7221314"/>
            </a:xfrm>
            <a:prstGeom prst="circularArrow">
              <a:avLst>
                <a:gd name="adj1" fmla="val 6865"/>
                <a:gd name="adj2" fmla="val 340068"/>
                <a:gd name="adj3" fmla="val 19665657"/>
                <a:gd name="adj4" fmla="val 14991440"/>
                <a:gd name="adj5" fmla="val 3374"/>
              </a:avLst>
            </a:prstGeom>
            <a:solidFill>
              <a:schemeClr val="tx1">
                <a:lumMod val="60000"/>
                <a:lumOff val="40000"/>
              </a:schemeClr>
            </a:solidFill>
            <a:ln w="19050">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000" dirty="0">
                <a:solidFill>
                  <a:srgbClr val="000000"/>
                </a:solidFill>
              </a:endParaRPr>
            </a:p>
          </p:txBody>
        </p:sp>
        <p:sp>
          <p:nvSpPr>
            <p:cNvPr id="52" name="Circular Arrow 51"/>
            <p:cNvSpPr/>
            <p:nvPr/>
          </p:nvSpPr>
          <p:spPr>
            <a:xfrm>
              <a:off x="-3274996" y="914400"/>
              <a:ext cx="8134630" cy="8063208"/>
            </a:xfrm>
            <a:prstGeom prst="circularArrow">
              <a:avLst>
                <a:gd name="adj1" fmla="val 5996"/>
                <a:gd name="adj2" fmla="val 305486"/>
                <a:gd name="adj3" fmla="val 19669422"/>
                <a:gd name="adj4" fmla="val 14978765"/>
                <a:gd name="adj5" fmla="val 2783"/>
              </a:avLst>
            </a:prstGeom>
            <a:solidFill>
              <a:schemeClr val="bg1">
                <a:lumMod val="50000"/>
              </a:schemeClr>
            </a:solidFill>
            <a:ln w="19050">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000" dirty="0">
                <a:solidFill>
                  <a:srgbClr val="000000"/>
                </a:solidFill>
              </a:endParaRPr>
            </a:p>
          </p:txBody>
        </p:sp>
        <p:sp>
          <p:nvSpPr>
            <p:cNvPr id="54" name="Circular Arrow 53"/>
            <p:cNvSpPr/>
            <p:nvPr/>
          </p:nvSpPr>
          <p:spPr>
            <a:xfrm>
              <a:off x="-1925536" y="2266544"/>
              <a:ext cx="5435710" cy="5387984"/>
            </a:xfrm>
            <a:prstGeom prst="circularArrow">
              <a:avLst>
                <a:gd name="adj1" fmla="val 7980"/>
                <a:gd name="adj2" fmla="val 340068"/>
                <a:gd name="adj3" fmla="val 19672521"/>
                <a:gd name="adj4" fmla="val 14981760"/>
                <a:gd name="adj5" fmla="val 3990"/>
              </a:avLst>
            </a:prstGeom>
            <a:solidFill>
              <a:schemeClr val="tx1">
                <a:lumMod val="60000"/>
                <a:lumOff val="40000"/>
              </a:schemeClr>
            </a:solidFill>
            <a:ln w="19050">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000" dirty="0">
                <a:solidFill>
                  <a:srgbClr val="000000"/>
                </a:solidFill>
              </a:endParaRPr>
            </a:p>
          </p:txBody>
        </p:sp>
      </p:grpSp>
      <p:sp>
        <p:nvSpPr>
          <p:cNvPr id="6" name="Rectangle 5"/>
          <p:cNvSpPr/>
          <p:nvPr/>
        </p:nvSpPr>
        <p:spPr>
          <a:xfrm>
            <a:off x="202023" y="920870"/>
            <a:ext cx="1551108" cy="430572"/>
          </a:xfrm>
          <a:prstGeom prst="rect">
            <a:avLst/>
          </a:prstGeom>
          <a:solidFill>
            <a:schemeClr val="bg1">
              <a:lumMod val="50000"/>
            </a:schemeClr>
          </a:solidFill>
          <a:ln w="19050">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a:solidFill>
                  <a:schemeClr val="bg1"/>
                </a:solidFill>
              </a:rPr>
              <a:t>Business</a:t>
            </a:r>
          </a:p>
        </p:txBody>
      </p:sp>
      <p:sp>
        <p:nvSpPr>
          <p:cNvPr id="55" name="Rectangle 54"/>
          <p:cNvSpPr/>
          <p:nvPr/>
        </p:nvSpPr>
        <p:spPr>
          <a:xfrm>
            <a:off x="202023" y="1374732"/>
            <a:ext cx="1551108" cy="467629"/>
          </a:xfrm>
          <a:prstGeom prst="rect">
            <a:avLst/>
          </a:prstGeom>
          <a:solidFill>
            <a:schemeClr val="tx1">
              <a:lumMod val="60000"/>
              <a:lumOff val="40000"/>
            </a:schemeClr>
          </a:solidFill>
          <a:ln w="19050">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bg1"/>
                </a:solidFill>
              </a:rPr>
              <a:t>Organization</a:t>
            </a:r>
            <a:endParaRPr lang="en-US" dirty="0">
              <a:solidFill>
                <a:schemeClr val="bg1"/>
              </a:solidFill>
            </a:endParaRPr>
          </a:p>
        </p:txBody>
      </p:sp>
      <p:sp>
        <p:nvSpPr>
          <p:cNvPr id="56" name="Rectangle 55"/>
          <p:cNvSpPr/>
          <p:nvPr/>
        </p:nvSpPr>
        <p:spPr>
          <a:xfrm>
            <a:off x="202023" y="1861626"/>
            <a:ext cx="1551108" cy="392400"/>
          </a:xfrm>
          <a:prstGeom prst="rect">
            <a:avLst/>
          </a:prstGeom>
          <a:solidFill>
            <a:schemeClr val="bg1">
              <a:lumMod val="50000"/>
            </a:schemeClr>
          </a:solidFill>
          <a:ln w="19050">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bg1"/>
                </a:solidFill>
              </a:rPr>
              <a:t>IT</a:t>
            </a:r>
            <a:endParaRPr lang="en-US" dirty="0">
              <a:solidFill>
                <a:schemeClr val="bg1"/>
              </a:solidFill>
            </a:endParaRPr>
          </a:p>
        </p:txBody>
      </p:sp>
      <p:sp>
        <p:nvSpPr>
          <p:cNvPr id="57" name="Rectangle 56"/>
          <p:cNvSpPr/>
          <p:nvPr/>
        </p:nvSpPr>
        <p:spPr>
          <a:xfrm>
            <a:off x="202023" y="2273473"/>
            <a:ext cx="1551108" cy="410965"/>
          </a:xfrm>
          <a:prstGeom prst="rect">
            <a:avLst/>
          </a:prstGeom>
          <a:solidFill>
            <a:schemeClr val="tx1">
              <a:lumMod val="60000"/>
              <a:lumOff val="40000"/>
            </a:schemeClr>
          </a:solidFill>
          <a:ln w="19050">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bg1"/>
                </a:solidFill>
              </a:rPr>
              <a:t>Microsoft</a:t>
            </a:r>
            <a:endParaRPr lang="en-US" dirty="0">
              <a:solidFill>
                <a:schemeClr val="bg1"/>
              </a:solidFill>
            </a:endParaRPr>
          </a:p>
        </p:txBody>
      </p:sp>
      <p:pic>
        <p:nvPicPr>
          <p:cNvPr id="1026"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5616" y="3287937"/>
            <a:ext cx="4871362" cy="2984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823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Key Concepts for Content Creators</a:t>
            </a:r>
            <a:endParaRPr lang="en-US" dirty="0"/>
          </a:p>
        </p:txBody>
      </p:sp>
      <p:grpSp>
        <p:nvGrpSpPr>
          <p:cNvPr id="5" name="Group 4"/>
          <p:cNvGrpSpPr/>
          <p:nvPr/>
        </p:nvGrpSpPr>
        <p:grpSpPr>
          <a:xfrm rot="1239162">
            <a:off x="-2370292" y="914400"/>
            <a:ext cx="8134630" cy="8063208"/>
            <a:chOff x="-3274996" y="914400"/>
            <a:chExt cx="8134630" cy="8063208"/>
          </a:xfrm>
        </p:grpSpPr>
        <p:sp>
          <p:nvSpPr>
            <p:cNvPr id="43" name="Circular Arrow 42"/>
            <p:cNvSpPr/>
            <p:nvPr/>
          </p:nvSpPr>
          <p:spPr>
            <a:xfrm>
              <a:off x="-2369442" y="1826535"/>
              <a:ext cx="6323522" cy="6268002"/>
            </a:xfrm>
            <a:prstGeom prst="circularArrow">
              <a:avLst>
                <a:gd name="adj1" fmla="val 6865"/>
                <a:gd name="adj2" fmla="val 340068"/>
                <a:gd name="adj3" fmla="val 19665657"/>
                <a:gd name="adj4" fmla="val 14986208"/>
                <a:gd name="adj5" fmla="val 3676"/>
              </a:avLst>
            </a:prstGeom>
            <a:solidFill>
              <a:schemeClr val="bg1">
                <a:lumMod val="50000"/>
              </a:schemeClr>
            </a:solidFill>
            <a:ln w="19050">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000" dirty="0">
                <a:solidFill>
                  <a:srgbClr val="000000"/>
                </a:solidFill>
              </a:endParaRPr>
            </a:p>
          </p:txBody>
        </p:sp>
        <p:sp>
          <p:nvSpPr>
            <p:cNvPr id="44" name="Circular Arrow 43"/>
            <p:cNvSpPr/>
            <p:nvPr/>
          </p:nvSpPr>
          <p:spPr>
            <a:xfrm>
              <a:off x="-2850320" y="1369335"/>
              <a:ext cx="7285278" cy="7221314"/>
            </a:xfrm>
            <a:prstGeom prst="circularArrow">
              <a:avLst>
                <a:gd name="adj1" fmla="val 6865"/>
                <a:gd name="adj2" fmla="val 340068"/>
                <a:gd name="adj3" fmla="val 19665657"/>
                <a:gd name="adj4" fmla="val 14991440"/>
                <a:gd name="adj5" fmla="val 3374"/>
              </a:avLst>
            </a:prstGeom>
            <a:solidFill>
              <a:schemeClr val="tx1">
                <a:lumMod val="60000"/>
                <a:lumOff val="40000"/>
              </a:schemeClr>
            </a:solidFill>
            <a:ln w="19050">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000" dirty="0">
                <a:solidFill>
                  <a:srgbClr val="000000"/>
                </a:solidFill>
              </a:endParaRPr>
            </a:p>
          </p:txBody>
        </p:sp>
        <p:sp>
          <p:nvSpPr>
            <p:cNvPr id="52" name="Circular Arrow 51"/>
            <p:cNvSpPr/>
            <p:nvPr/>
          </p:nvSpPr>
          <p:spPr>
            <a:xfrm>
              <a:off x="-3274996" y="914400"/>
              <a:ext cx="8134630" cy="8063208"/>
            </a:xfrm>
            <a:prstGeom prst="circularArrow">
              <a:avLst>
                <a:gd name="adj1" fmla="val 5996"/>
                <a:gd name="adj2" fmla="val 305486"/>
                <a:gd name="adj3" fmla="val 19669422"/>
                <a:gd name="adj4" fmla="val 14978765"/>
                <a:gd name="adj5" fmla="val 2783"/>
              </a:avLst>
            </a:prstGeom>
            <a:solidFill>
              <a:schemeClr val="bg1">
                <a:lumMod val="50000"/>
              </a:schemeClr>
            </a:solidFill>
            <a:ln w="19050">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000" dirty="0">
                <a:solidFill>
                  <a:srgbClr val="000000"/>
                </a:solidFill>
              </a:endParaRPr>
            </a:p>
          </p:txBody>
        </p:sp>
        <p:sp>
          <p:nvSpPr>
            <p:cNvPr id="54" name="Circular Arrow 53"/>
            <p:cNvSpPr/>
            <p:nvPr/>
          </p:nvSpPr>
          <p:spPr>
            <a:xfrm>
              <a:off x="-1925536" y="2266544"/>
              <a:ext cx="5435710" cy="5387984"/>
            </a:xfrm>
            <a:prstGeom prst="circularArrow">
              <a:avLst>
                <a:gd name="adj1" fmla="val 7980"/>
                <a:gd name="adj2" fmla="val 340068"/>
                <a:gd name="adj3" fmla="val 19672521"/>
                <a:gd name="adj4" fmla="val 14981760"/>
                <a:gd name="adj5" fmla="val 3990"/>
              </a:avLst>
            </a:prstGeom>
            <a:solidFill>
              <a:schemeClr val="tx1">
                <a:lumMod val="60000"/>
                <a:lumOff val="40000"/>
              </a:schemeClr>
            </a:solidFill>
            <a:ln w="19050">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000" dirty="0">
                <a:solidFill>
                  <a:srgbClr val="000000"/>
                </a:solidFill>
              </a:endParaRPr>
            </a:p>
          </p:txBody>
        </p:sp>
      </p:grpSp>
      <p:sp>
        <p:nvSpPr>
          <p:cNvPr id="6" name="Rectangle 5"/>
          <p:cNvSpPr/>
          <p:nvPr/>
        </p:nvSpPr>
        <p:spPr>
          <a:xfrm>
            <a:off x="202023" y="920870"/>
            <a:ext cx="1551108" cy="430572"/>
          </a:xfrm>
          <a:prstGeom prst="rect">
            <a:avLst/>
          </a:prstGeom>
          <a:solidFill>
            <a:schemeClr val="bg1">
              <a:lumMod val="50000"/>
            </a:schemeClr>
          </a:solidFill>
          <a:ln w="19050">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a:solidFill>
                  <a:schemeClr val="bg1"/>
                </a:solidFill>
              </a:rPr>
              <a:t>Business</a:t>
            </a:r>
          </a:p>
        </p:txBody>
      </p:sp>
      <p:sp>
        <p:nvSpPr>
          <p:cNvPr id="55" name="Rectangle 54"/>
          <p:cNvSpPr/>
          <p:nvPr/>
        </p:nvSpPr>
        <p:spPr>
          <a:xfrm>
            <a:off x="202023" y="1374732"/>
            <a:ext cx="1551108" cy="467629"/>
          </a:xfrm>
          <a:prstGeom prst="rect">
            <a:avLst/>
          </a:prstGeom>
          <a:solidFill>
            <a:schemeClr val="tx1">
              <a:lumMod val="60000"/>
              <a:lumOff val="40000"/>
            </a:schemeClr>
          </a:solidFill>
          <a:ln w="19050">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bg1"/>
                </a:solidFill>
              </a:rPr>
              <a:t>Organization</a:t>
            </a:r>
            <a:endParaRPr lang="en-US" dirty="0">
              <a:solidFill>
                <a:schemeClr val="bg1"/>
              </a:solidFill>
            </a:endParaRPr>
          </a:p>
        </p:txBody>
      </p:sp>
      <p:sp>
        <p:nvSpPr>
          <p:cNvPr id="56" name="Rectangle 55"/>
          <p:cNvSpPr/>
          <p:nvPr/>
        </p:nvSpPr>
        <p:spPr>
          <a:xfrm>
            <a:off x="202023" y="1861626"/>
            <a:ext cx="1551108" cy="392400"/>
          </a:xfrm>
          <a:prstGeom prst="rect">
            <a:avLst/>
          </a:prstGeom>
          <a:solidFill>
            <a:schemeClr val="bg1">
              <a:lumMod val="50000"/>
            </a:schemeClr>
          </a:solidFill>
          <a:ln w="19050">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bg1"/>
                </a:solidFill>
              </a:rPr>
              <a:t>IT</a:t>
            </a:r>
            <a:endParaRPr lang="en-US" dirty="0">
              <a:solidFill>
                <a:schemeClr val="bg1"/>
              </a:solidFill>
            </a:endParaRPr>
          </a:p>
        </p:txBody>
      </p:sp>
      <p:sp>
        <p:nvSpPr>
          <p:cNvPr id="57" name="Rectangle 56"/>
          <p:cNvSpPr/>
          <p:nvPr/>
        </p:nvSpPr>
        <p:spPr>
          <a:xfrm>
            <a:off x="202023" y="2273473"/>
            <a:ext cx="1551108" cy="410965"/>
          </a:xfrm>
          <a:prstGeom prst="rect">
            <a:avLst/>
          </a:prstGeom>
          <a:solidFill>
            <a:schemeClr val="tx1">
              <a:lumMod val="60000"/>
              <a:lumOff val="40000"/>
            </a:schemeClr>
          </a:solidFill>
          <a:ln w="19050">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bg1"/>
                </a:solidFill>
              </a:rPr>
              <a:t>Microsoft</a:t>
            </a:r>
            <a:endParaRPr lang="en-US" dirty="0">
              <a:solidFill>
                <a:schemeClr val="bg1"/>
              </a:solidFill>
            </a:endParaRPr>
          </a:p>
        </p:txBody>
      </p:sp>
      <p:sp>
        <p:nvSpPr>
          <p:cNvPr id="8" name="Rectangle 7"/>
          <p:cNvSpPr/>
          <p:nvPr/>
        </p:nvSpPr>
        <p:spPr>
          <a:xfrm rot="21094160">
            <a:off x="3993756" y="4434476"/>
            <a:ext cx="1757532" cy="53647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Opportunities</a:t>
            </a:r>
            <a:endParaRPr lang="en-US" dirty="0"/>
          </a:p>
        </p:txBody>
      </p:sp>
      <p:sp>
        <p:nvSpPr>
          <p:cNvPr id="58" name="Rectangle 57"/>
          <p:cNvSpPr/>
          <p:nvPr/>
        </p:nvSpPr>
        <p:spPr>
          <a:xfrm rot="18548966">
            <a:off x="2730206" y="2239796"/>
            <a:ext cx="1872000" cy="536476"/>
          </a:xfrm>
          <a:prstGeom prst="rect">
            <a:avLst/>
          </a:prstGeom>
          <a:ln w="76200">
            <a:noFill/>
          </a:ln>
          <a:effectLst>
            <a:softEdge rad="31750"/>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a:solidFill>
                  <a:srgbClr val="000000"/>
                </a:solidFill>
              </a:rPr>
              <a:t>Data Collection</a:t>
            </a:r>
          </a:p>
        </p:txBody>
      </p:sp>
      <p:sp>
        <p:nvSpPr>
          <p:cNvPr id="59" name="Rectangle 58"/>
          <p:cNvSpPr/>
          <p:nvPr/>
        </p:nvSpPr>
        <p:spPr>
          <a:xfrm rot="19439556">
            <a:off x="3296521" y="2827201"/>
            <a:ext cx="1872000" cy="536476"/>
          </a:xfrm>
          <a:prstGeom prst="rect">
            <a:avLst/>
          </a:prstGeom>
          <a:ln w="76200">
            <a:noFill/>
          </a:ln>
          <a:effectLst>
            <a:softEdge rad="31750"/>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a:solidFill>
                  <a:srgbClr val="000000"/>
                </a:solidFill>
              </a:rPr>
              <a:t>Models</a:t>
            </a:r>
          </a:p>
        </p:txBody>
      </p:sp>
      <p:sp>
        <p:nvSpPr>
          <p:cNvPr id="60" name="Rectangle 59"/>
          <p:cNvSpPr/>
          <p:nvPr/>
        </p:nvSpPr>
        <p:spPr>
          <a:xfrm rot="20159994">
            <a:off x="3689894" y="3510458"/>
            <a:ext cx="1872000" cy="536476"/>
          </a:xfrm>
          <a:prstGeom prst="rect">
            <a:avLst/>
          </a:prstGeom>
          <a:ln w="76200">
            <a:noFill/>
          </a:ln>
          <a:effectLst>
            <a:softEdge rad="31750"/>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a:solidFill>
                  <a:srgbClr val="000000"/>
                </a:solidFill>
              </a:rPr>
              <a:t>Analysis</a:t>
            </a:r>
          </a:p>
        </p:txBody>
      </p:sp>
      <p:sp>
        <p:nvSpPr>
          <p:cNvPr id="9" name="Line Callout 2 (No Border) 8"/>
          <p:cNvSpPr/>
          <p:nvPr/>
        </p:nvSpPr>
        <p:spPr>
          <a:xfrm>
            <a:off x="6367069" y="1153899"/>
            <a:ext cx="2339185" cy="1046324"/>
          </a:xfrm>
          <a:prstGeom prst="callout2">
            <a:avLst>
              <a:gd name="adj1" fmla="val 18750"/>
              <a:gd name="adj2" fmla="val -8333"/>
              <a:gd name="adj3" fmla="val 18750"/>
              <a:gd name="adj4" fmla="val -16667"/>
              <a:gd name="adj5" fmla="val 66945"/>
              <a:gd name="adj6" fmla="val -90416"/>
            </a:avLst>
          </a:prstGeom>
          <a:noFill/>
          <a:ln>
            <a:solidFill>
              <a:schemeClr val="tx1">
                <a:lumMod val="50000"/>
              </a:schemeClr>
            </a:solidFill>
            <a:tailEnd type="oval" w="lg" len="lg"/>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2">
                    <a:lumMod val="10000"/>
                  </a:schemeClr>
                </a:solidFill>
              </a:rPr>
              <a:t>What information do you need to do a high quality assessment?</a:t>
            </a:r>
            <a:endParaRPr lang="en-US" dirty="0">
              <a:solidFill>
                <a:schemeClr val="bg2">
                  <a:lumMod val="10000"/>
                </a:schemeClr>
              </a:solidFill>
            </a:endParaRPr>
          </a:p>
        </p:txBody>
      </p:sp>
      <p:sp>
        <p:nvSpPr>
          <p:cNvPr id="61" name="Line Callout 2 (No Border) 60"/>
          <p:cNvSpPr/>
          <p:nvPr/>
        </p:nvSpPr>
        <p:spPr>
          <a:xfrm>
            <a:off x="6367069" y="2375663"/>
            <a:ext cx="2339185" cy="814655"/>
          </a:xfrm>
          <a:prstGeom prst="callout2">
            <a:avLst>
              <a:gd name="adj1" fmla="val 18750"/>
              <a:gd name="adj2" fmla="val -8333"/>
              <a:gd name="adj3" fmla="val 18750"/>
              <a:gd name="adj4" fmla="val -16667"/>
              <a:gd name="adj5" fmla="val 27412"/>
              <a:gd name="adj6" fmla="val -60723"/>
            </a:avLst>
          </a:prstGeom>
          <a:noFill/>
          <a:ln>
            <a:solidFill>
              <a:schemeClr val="tx1">
                <a:lumMod val="50000"/>
              </a:schemeClr>
            </a:solidFill>
            <a:tailEnd type="oval" w="lg" len="lg"/>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2">
                    <a:lumMod val="10000"/>
                  </a:schemeClr>
                </a:solidFill>
              </a:rPr>
              <a:t>What is the structure of the data you are collecting?</a:t>
            </a:r>
            <a:endParaRPr lang="en-US" dirty="0">
              <a:solidFill>
                <a:schemeClr val="bg2">
                  <a:lumMod val="10000"/>
                </a:schemeClr>
              </a:solidFill>
            </a:endParaRPr>
          </a:p>
        </p:txBody>
      </p:sp>
      <p:sp>
        <p:nvSpPr>
          <p:cNvPr id="62" name="Line Callout 2 (No Border) 61"/>
          <p:cNvSpPr/>
          <p:nvPr/>
        </p:nvSpPr>
        <p:spPr>
          <a:xfrm>
            <a:off x="6367069" y="3365758"/>
            <a:ext cx="2339185" cy="555673"/>
          </a:xfrm>
          <a:prstGeom prst="callout2">
            <a:avLst>
              <a:gd name="adj1" fmla="val 18750"/>
              <a:gd name="adj2" fmla="val -8333"/>
              <a:gd name="adj3" fmla="val 18750"/>
              <a:gd name="adj4" fmla="val -16667"/>
              <a:gd name="adj5" fmla="val 8581"/>
              <a:gd name="adj6" fmla="val -40180"/>
            </a:avLst>
          </a:prstGeom>
          <a:noFill/>
          <a:ln>
            <a:solidFill>
              <a:schemeClr val="tx1">
                <a:lumMod val="50000"/>
              </a:schemeClr>
            </a:solidFill>
            <a:tailEnd type="oval" w="lg" len="lg"/>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2">
                    <a:lumMod val="10000"/>
                  </a:schemeClr>
                </a:solidFill>
              </a:rPr>
              <a:t>What questions do you want answered?</a:t>
            </a:r>
            <a:endParaRPr lang="en-US" dirty="0">
              <a:solidFill>
                <a:schemeClr val="bg2">
                  <a:lumMod val="10000"/>
                </a:schemeClr>
              </a:solidFill>
            </a:endParaRPr>
          </a:p>
        </p:txBody>
      </p:sp>
      <p:sp>
        <p:nvSpPr>
          <p:cNvPr id="63" name="Line Callout 2 (No Border) 62"/>
          <p:cNvSpPr/>
          <p:nvPr/>
        </p:nvSpPr>
        <p:spPr>
          <a:xfrm>
            <a:off x="6367070" y="4096872"/>
            <a:ext cx="2339185" cy="814350"/>
          </a:xfrm>
          <a:prstGeom prst="callout2">
            <a:avLst>
              <a:gd name="adj1" fmla="val 18750"/>
              <a:gd name="adj2" fmla="val -8333"/>
              <a:gd name="adj3" fmla="val 17820"/>
              <a:gd name="adj4" fmla="val -16667"/>
              <a:gd name="adj5" fmla="val 59766"/>
              <a:gd name="adj6" fmla="val -27272"/>
            </a:avLst>
          </a:prstGeom>
          <a:noFill/>
          <a:ln>
            <a:solidFill>
              <a:schemeClr val="tx1">
                <a:lumMod val="50000"/>
              </a:schemeClr>
            </a:solidFill>
            <a:tailEnd type="oval" w="lg" len="lg"/>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2">
                    <a:lumMod val="10000"/>
                  </a:schemeClr>
                </a:solidFill>
              </a:rPr>
              <a:t>What opportunity patterns do our platforms address?</a:t>
            </a:r>
            <a:endParaRPr lang="en-US" dirty="0">
              <a:solidFill>
                <a:schemeClr val="bg2">
                  <a:lumMod val="10000"/>
                </a:schemeClr>
              </a:solidFill>
            </a:endParaRPr>
          </a:p>
        </p:txBody>
      </p:sp>
      <p:sp>
        <p:nvSpPr>
          <p:cNvPr id="10" name="TextBox 9"/>
          <p:cNvSpPr txBox="1"/>
          <p:nvPr/>
        </p:nvSpPr>
        <p:spPr>
          <a:xfrm>
            <a:off x="6223673" y="5536781"/>
            <a:ext cx="2625975" cy="276999"/>
          </a:xfrm>
          <a:prstGeom prst="rect">
            <a:avLst/>
          </a:prstGeom>
          <a:noFill/>
        </p:spPr>
        <p:txBody>
          <a:bodyPr wrap="none" lIns="0" tIns="0" rIns="0" bIns="0" rtlCol="0">
            <a:spAutoFit/>
          </a:bodyPr>
          <a:lstStyle/>
          <a:p>
            <a:r>
              <a:rPr lang="en-US" dirty="0">
                <a:solidFill>
                  <a:schemeClr val="bg2">
                    <a:lumMod val="10000"/>
                  </a:schemeClr>
                </a:solidFill>
              </a:rPr>
              <a:t>Now package this for VRF.</a:t>
            </a:r>
          </a:p>
        </p:txBody>
      </p:sp>
      <p:pic>
        <p:nvPicPr>
          <p:cNvPr id="22"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5616" y="3287937"/>
            <a:ext cx="4871362" cy="2984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3202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p:cNvSpPr txBox="1"/>
          <p:nvPr/>
        </p:nvSpPr>
        <p:spPr>
          <a:xfrm>
            <a:off x="1937578" y="1933826"/>
            <a:ext cx="6172752" cy="2377574"/>
          </a:xfrm>
          <a:prstGeom prst="rect">
            <a:avLst/>
          </a:prstGeom>
          <a:solidFill>
            <a:schemeClr val="accent4">
              <a:shade val="51000"/>
              <a:satMod val="130000"/>
            </a:schemeClr>
          </a:solidFill>
          <a:ln>
            <a:noFill/>
          </a:ln>
          <a:effectLst/>
        </p:spPr>
        <p:style>
          <a:lnRef idx="1">
            <a:schemeClr val="accent4"/>
          </a:lnRef>
          <a:fillRef idx="3">
            <a:schemeClr val="accent4"/>
          </a:fillRef>
          <a:effectRef idx="2">
            <a:schemeClr val="accent4"/>
          </a:effectRef>
          <a:fontRef idx="minor">
            <a:schemeClr val="lt1"/>
          </a:fontRef>
        </p:style>
        <p:txBody>
          <a:bodyPr wrap="square" lIns="0" tIns="0" rIns="0" bIns="0" rtlCol="0">
            <a:spAutoFit/>
          </a:bodyPr>
          <a:lstStyle/>
          <a:p>
            <a:pPr algn="ctr"/>
            <a:r>
              <a:rPr lang="en-US" sz="3200" b="1" dirty="0" smtClean="0">
                <a:solidFill>
                  <a:schemeClr val="bg1"/>
                </a:solidFill>
              </a:rPr>
              <a:t>Value Realization Framework</a:t>
            </a:r>
          </a:p>
          <a:p>
            <a:pPr algn="ctr"/>
            <a:r>
              <a:rPr lang="en-US" sz="1600" b="1" dirty="0" smtClean="0">
                <a:solidFill>
                  <a:schemeClr val="bg1"/>
                </a:solidFill>
              </a:rPr>
              <a:t>Includes component library (MAPF)</a:t>
            </a:r>
          </a:p>
          <a:p>
            <a:pPr algn="ctr"/>
            <a:endParaRPr lang="en-US" sz="1600" b="1" dirty="0" smtClean="0">
              <a:solidFill>
                <a:schemeClr val="bg1"/>
              </a:solidFill>
            </a:endParaRPr>
          </a:p>
          <a:p>
            <a:pPr algn="ctr"/>
            <a:endParaRPr lang="en-US" sz="1600" b="1" dirty="0">
              <a:solidFill>
                <a:schemeClr val="bg1"/>
              </a:solidFill>
            </a:endParaRPr>
          </a:p>
          <a:p>
            <a:pPr algn="ctr"/>
            <a:endParaRPr lang="en-US" sz="1600" b="1" dirty="0">
              <a:solidFill>
                <a:schemeClr val="bg1"/>
              </a:solidFill>
            </a:endParaRPr>
          </a:p>
          <a:p>
            <a:pPr algn="ctr"/>
            <a:endParaRPr lang="en-US" sz="1600" b="1" dirty="0" smtClean="0">
              <a:solidFill>
                <a:schemeClr val="bg1"/>
              </a:solidFill>
            </a:endParaRPr>
          </a:p>
          <a:p>
            <a:pPr algn="ctr"/>
            <a:endParaRPr lang="en-US" sz="1600" b="1" dirty="0">
              <a:solidFill>
                <a:schemeClr val="bg1"/>
              </a:solidFill>
            </a:endParaRPr>
          </a:p>
          <a:p>
            <a:pPr algn="ctr"/>
            <a:endParaRPr lang="en-US" sz="1600" b="1" dirty="0" smtClean="0">
              <a:solidFill>
                <a:schemeClr val="bg1"/>
              </a:solidFill>
            </a:endParaRPr>
          </a:p>
          <a:p>
            <a:pPr algn="ctr"/>
            <a:endParaRPr lang="en-US" sz="1050" b="1" dirty="0" smtClean="0">
              <a:solidFill>
                <a:schemeClr val="bg1"/>
              </a:solidFill>
            </a:endParaRPr>
          </a:p>
        </p:txBody>
      </p:sp>
      <p:sp>
        <p:nvSpPr>
          <p:cNvPr id="3" name="Title 2"/>
          <p:cNvSpPr>
            <a:spLocks noGrp="1"/>
          </p:cNvSpPr>
          <p:nvPr>
            <p:ph type="title"/>
          </p:nvPr>
        </p:nvSpPr>
        <p:spPr/>
        <p:txBody>
          <a:bodyPr/>
          <a:lstStyle/>
          <a:p>
            <a:r>
              <a:rPr lang="en-US" dirty="0" smtClean="0"/>
              <a:t>Positioning VRF</a:t>
            </a:r>
            <a:endParaRPr lang="en-US" dirty="0"/>
          </a:p>
        </p:txBody>
      </p:sp>
      <p:cxnSp>
        <p:nvCxnSpPr>
          <p:cNvPr id="55" name="Straight Arrow Connector 54"/>
          <p:cNvCxnSpPr/>
          <p:nvPr/>
        </p:nvCxnSpPr>
        <p:spPr>
          <a:xfrm flipV="1">
            <a:off x="838200" y="5413582"/>
            <a:ext cx="7490791" cy="0"/>
          </a:xfrm>
          <a:prstGeom prst="straightConnector1">
            <a:avLst/>
          </a:prstGeom>
          <a:ln>
            <a:tailEnd type="arrow"/>
          </a:ln>
          <a:effectLst/>
        </p:spPr>
        <p:style>
          <a:lnRef idx="2">
            <a:schemeClr val="accent6"/>
          </a:lnRef>
          <a:fillRef idx="0">
            <a:schemeClr val="accent6"/>
          </a:fillRef>
          <a:effectRef idx="1">
            <a:schemeClr val="accent6"/>
          </a:effectRef>
          <a:fontRef idx="minor">
            <a:schemeClr val="tx1"/>
          </a:fontRef>
        </p:style>
      </p:cxnSp>
      <p:cxnSp>
        <p:nvCxnSpPr>
          <p:cNvPr id="56" name="Straight Arrow Connector 55"/>
          <p:cNvCxnSpPr/>
          <p:nvPr/>
        </p:nvCxnSpPr>
        <p:spPr>
          <a:xfrm flipV="1">
            <a:off x="1870625" y="1437930"/>
            <a:ext cx="0" cy="4194315"/>
          </a:xfrm>
          <a:prstGeom prst="straightConnector1">
            <a:avLst/>
          </a:prstGeom>
          <a:ln>
            <a:tailEnd type="arrow"/>
          </a:ln>
          <a:effectLst/>
        </p:spPr>
        <p:style>
          <a:lnRef idx="2">
            <a:schemeClr val="accent6"/>
          </a:lnRef>
          <a:fillRef idx="0">
            <a:schemeClr val="accent6"/>
          </a:fillRef>
          <a:effectRef idx="1">
            <a:schemeClr val="accent6"/>
          </a:effectRef>
          <a:fontRef idx="minor">
            <a:schemeClr val="tx1"/>
          </a:fontRef>
        </p:style>
      </p:cxnSp>
      <p:sp>
        <p:nvSpPr>
          <p:cNvPr id="57" name="TextBox 56"/>
          <p:cNvSpPr txBox="1"/>
          <p:nvPr/>
        </p:nvSpPr>
        <p:spPr>
          <a:xfrm>
            <a:off x="1969566" y="5492448"/>
            <a:ext cx="742191" cy="246221"/>
          </a:xfrm>
          <a:prstGeom prst="rect">
            <a:avLst/>
          </a:prstGeom>
          <a:noFill/>
        </p:spPr>
        <p:txBody>
          <a:bodyPr wrap="none" lIns="0" tIns="0" rIns="0" bIns="0" rtlCol="0">
            <a:spAutoFit/>
          </a:bodyPr>
          <a:lstStyle/>
          <a:p>
            <a:r>
              <a:rPr lang="en-US" sz="1600" dirty="0" smtClean="0">
                <a:gradFill>
                  <a:gsLst>
                    <a:gs pos="0">
                      <a:schemeClr val="tx1"/>
                    </a:gs>
                    <a:gs pos="86000">
                      <a:schemeClr val="tx1"/>
                    </a:gs>
                  </a:gsLst>
                  <a:lin ang="5400000" scaled="0"/>
                </a:gradFill>
              </a:rPr>
              <a:t>Strategy</a:t>
            </a:r>
          </a:p>
        </p:txBody>
      </p:sp>
      <p:sp>
        <p:nvSpPr>
          <p:cNvPr id="58" name="TextBox 57"/>
          <p:cNvSpPr txBox="1"/>
          <p:nvPr/>
        </p:nvSpPr>
        <p:spPr>
          <a:xfrm>
            <a:off x="4732289" y="5492448"/>
            <a:ext cx="452047" cy="246221"/>
          </a:xfrm>
          <a:prstGeom prst="rect">
            <a:avLst/>
          </a:prstGeom>
          <a:noFill/>
        </p:spPr>
        <p:txBody>
          <a:bodyPr wrap="none" lIns="0" tIns="0" rIns="0" bIns="0" rtlCol="0">
            <a:spAutoFit/>
          </a:bodyPr>
          <a:lstStyle/>
          <a:p>
            <a:r>
              <a:rPr lang="en-US" sz="1600" dirty="0" smtClean="0">
                <a:gradFill>
                  <a:gsLst>
                    <a:gs pos="0">
                      <a:schemeClr val="tx1"/>
                    </a:gs>
                    <a:gs pos="86000">
                      <a:schemeClr val="tx1"/>
                    </a:gs>
                  </a:gsLst>
                  <a:lin ang="5400000" scaled="0"/>
                </a:gradFill>
              </a:rPr>
              <a:t>Build</a:t>
            </a:r>
          </a:p>
        </p:txBody>
      </p:sp>
      <p:sp>
        <p:nvSpPr>
          <p:cNvPr id="59" name="TextBox 58"/>
          <p:cNvSpPr txBox="1"/>
          <p:nvPr/>
        </p:nvSpPr>
        <p:spPr>
          <a:xfrm>
            <a:off x="5485950" y="5492448"/>
            <a:ext cx="743793" cy="246221"/>
          </a:xfrm>
          <a:prstGeom prst="rect">
            <a:avLst/>
          </a:prstGeom>
          <a:noFill/>
        </p:spPr>
        <p:txBody>
          <a:bodyPr wrap="none" lIns="0" tIns="0" rIns="0" bIns="0" rtlCol="0">
            <a:spAutoFit/>
          </a:bodyPr>
          <a:lstStyle/>
          <a:p>
            <a:r>
              <a:rPr lang="en-US" sz="1600" dirty="0" smtClean="0">
                <a:gradFill>
                  <a:gsLst>
                    <a:gs pos="0">
                      <a:schemeClr val="tx1"/>
                    </a:gs>
                    <a:gs pos="86000">
                      <a:schemeClr val="tx1"/>
                    </a:gs>
                  </a:gsLst>
                  <a:lin ang="5400000" scaled="0"/>
                </a:gradFill>
              </a:rPr>
              <a:t>Stabilize</a:t>
            </a:r>
          </a:p>
        </p:txBody>
      </p:sp>
      <p:sp>
        <p:nvSpPr>
          <p:cNvPr id="60" name="TextBox 59"/>
          <p:cNvSpPr txBox="1"/>
          <p:nvPr/>
        </p:nvSpPr>
        <p:spPr>
          <a:xfrm>
            <a:off x="6531357" y="5492448"/>
            <a:ext cx="637995" cy="246221"/>
          </a:xfrm>
          <a:prstGeom prst="rect">
            <a:avLst/>
          </a:prstGeom>
          <a:noFill/>
        </p:spPr>
        <p:txBody>
          <a:bodyPr wrap="none" lIns="0" tIns="0" rIns="0" bIns="0" rtlCol="0">
            <a:spAutoFit/>
          </a:bodyPr>
          <a:lstStyle/>
          <a:p>
            <a:r>
              <a:rPr lang="en-US" sz="1600" dirty="0" smtClean="0">
                <a:gradFill>
                  <a:gsLst>
                    <a:gs pos="0">
                      <a:schemeClr val="tx1"/>
                    </a:gs>
                    <a:gs pos="86000">
                      <a:schemeClr val="tx1"/>
                    </a:gs>
                  </a:gsLst>
                  <a:lin ang="5400000" scaled="0"/>
                </a:gradFill>
              </a:rPr>
              <a:t>Deploy</a:t>
            </a:r>
          </a:p>
        </p:txBody>
      </p:sp>
      <p:sp>
        <p:nvSpPr>
          <p:cNvPr id="61" name="TextBox 60"/>
          <p:cNvSpPr txBox="1"/>
          <p:nvPr/>
        </p:nvSpPr>
        <p:spPr>
          <a:xfrm>
            <a:off x="254605" y="4880897"/>
            <a:ext cx="1496752" cy="276999"/>
          </a:xfrm>
          <a:prstGeom prst="rect">
            <a:avLst/>
          </a:prstGeom>
          <a:noFill/>
        </p:spPr>
        <p:txBody>
          <a:bodyPr wrap="square" lIns="0" tIns="0" rIns="0" bIns="0" rtlCol="0">
            <a:spAutoFit/>
          </a:bodyPr>
          <a:lstStyle/>
          <a:p>
            <a:pPr algn="r"/>
            <a:r>
              <a:rPr lang="en-US" dirty="0" smtClean="0">
                <a:gradFill>
                  <a:gsLst>
                    <a:gs pos="0">
                      <a:schemeClr val="tx1"/>
                    </a:gs>
                    <a:gs pos="86000">
                      <a:schemeClr val="tx1"/>
                    </a:gs>
                  </a:gsLst>
                  <a:lin ang="5400000" scaled="0"/>
                </a:gradFill>
              </a:rPr>
              <a:t>Project </a:t>
            </a:r>
          </a:p>
        </p:txBody>
      </p:sp>
      <p:sp>
        <p:nvSpPr>
          <p:cNvPr id="62" name="TextBox 61"/>
          <p:cNvSpPr txBox="1"/>
          <p:nvPr/>
        </p:nvSpPr>
        <p:spPr>
          <a:xfrm>
            <a:off x="855032" y="2077176"/>
            <a:ext cx="884922" cy="553998"/>
          </a:xfrm>
          <a:prstGeom prst="rect">
            <a:avLst/>
          </a:prstGeom>
          <a:noFill/>
        </p:spPr>
        <p:txBody>
          <a:bodyPr wrap="none" lIns="0" tIns="0" rIns="0" bIns="0" rtlCol="0">
            <a:spAutoFit/>
          </a:bodyPr>
          <a:lstStyle/>
          <a:p>
            <a:pPr algn="r"/>
            <a:r>
              <a:rPr lang="en-US" dirty="0" smtClean="0">
                <a:gradFill>
                  <a:gsLst>
                    <a:gs pos="0">
                      <a:schemeClr val="tx1"/>
                    </a:gs>
                    <a:gs pos="86000">
                      <a:schemeClr val="tx1"/>
                    </a:gs>
                  </a:gsLst>
                  <a:lin ang="5400000" scaled="0"/>
                </a:gradFill>
              </a:rPr>
              <a:t>Strategic</a:t>
            </a:r>
          </a:p>
          <a:p>
            <a:pPr algn="r"/>
            <a:r>
              <a:rPr lang="en-US" dirty="0" smtClean="0">
                <a:gradFill>
                  <a:gsLst>
                    <a:gs pos="0">
                      <a:schemeClr val="tx1"/>
                    </a:gs>
                    <a:gs pos="86000">
                      <a:schemeClr val="tx1"/>
                    </a:gs>
                  </a:gsLst>
                  <a:lin ang="5400000" scaled="0"/>
                </a:gradFill>
              </a:rPr>
              <a:t>Planning</a:t>
            </a:r>
          </a:p>
        </p:txBody>
      </p:sp>
      <p:sp>
        <p:nvSpPr>
          <p:cNvPr id="65" name="TextBox 64"/>
          <p:cNvSpPr txBox="1"/>
          <p:nvPr/>
        </p:nvSpPr>
        <p:spPr>
          <a:xfrm>
            <a:off x="4045954" y="5492448"/>
            <a:ext cx="384721" cy="246221"/>
          </a:xfrm>
          <a:prstGeom prst="rect">
            <a:avLst/>
          </a:prstGeom>
          <a:noFill/>
        </p:spPr>
        <p:txBody>
          <a:bodyPr wrap="none" lIns="0" tIns="0" rIns="0" bIns="0" rtlCol="0">
            <a:spAutoFit/>
          </a:bodyPr>
          <a:lstStyle/>
          <a:p>
            <a:r>
              <a:rPr lang="en-US" sz="1600" dirty="0" smtClean="0">
                <a:gradFill>
                  <a:gsLst>
                    <a:gs pos="0">
                      <a:schemeClr val="tx1"/>
                    </a:gs>
                    <a:gs pos="86000">
                      <a:schemeClr val="tx1"/>
                    </a:gs>
                  </a:gsLst>
                  <a:lin ang="5400000" scaled="0"/>
                </a:gradFill>
              </a:rPr>
              <a:t>Plan</a:t>
            </a:r>
          </a:p>
        </p:txBody>
      </p:sp>
      <p:sp>
        <p:nvSpPr>
          <p:cNvPr id="66" name="TextBox 65"/>
          <p:cNvSpPr txBox="1"/>
          <p:nvPr/>
        </p:nvSpPr>
        <p:spPr>
          <a:xfrm>
            <a:off x="280736" y="3534167"/>
            <a:ext cx="1496752" cy="276999"/>
          </a:xfrm>
          <a:prstGeom prst="rect">
            <a:avLst/>
          </a:prstGeom>
          <a:noFill/>
        </p:spPr>
        <p:txBody>
          <a:bodyPr wrap="square" lIns="0" tIns="0" rIns="0" bIns="0" rtlCol="0">
            <a:spAutoFit/>
          </a:bodyPr>
          <a:lstStyle/>
          <a:p>
            <a:pPr algn="r"/>
            <a:r>
              <a:rPr lang="en-US" dirty="0" smtClean="0">
                <a:gradFill>
                  <a:gsLst>
                    <a:gs pos="0">
                      <a:schemeClr val="tx1"/>
                    </a:gs>
                    <a:gs pos="86000">
                      <a:schemeClr val="tx1"/>
                    </a:gs>
                  </a:gsLst>
                  <a:lin ang="5400000" scaled="0"/>
                </a:gradFill>
              </a:rPr>
              <a:t>Program</a:t>
            </a:r>
          </a:p>
        </p:txBody>
      </p:sp>
      <p:sp>
        <p:nvSpPr>
          <p:cNvPr id="67" name="TextBox 66"/>
          <p:cNvSpPr txBox="1"/>
          <p:nvPr/>
        </p:nvSpPr>
        <p:spPr>
          <a:xfrm>
            <a:off x="7470968" y="5492448"/>
            <a:ext cx="561051" cy="246221"/>
          </a:xfrm>
          <a:prstGeom prst="rect">
            <a:avLst/>
          </a:prstGeom>
          <a:noFill/>
        </p:spPr>
        <p:txBody>
          <a:bodyPr wrap="none" lIns="0" tIns="0" rIns="0" bIns="0" rtlCol="0">
            <a:spAutoFit/>
          </a:bodyPr>
          <a:lstStyle/>
          <a:p>
            <a:r>
              <a:rPr lang="en-US" sz="1600" dirty="0" smtClean="0">
                <a:gradFill>
                  <a:gsLst>
                    <a:gs pos="0">
                      <a:schemeClr val="tx1"/>
                    </a:gs>
                    <a:gs pos="86000">
                      <a:schemeClr val="tx1"/>
                    </a:gs>
                  </a:gsLst>
                  <a:lin ang="5400000" scaled="0"/>
                </a:gradFill>
              </a:rPr>
              <a:t>Adopt</a:t>
            </a:r>
          </a:p>
        </p:txBody>
      </p:sp>
      <p:sp>
        <p:nvSpPr>
          <p:cNvPr id="68" name="TextBox 67"/>
          <p:cNvSpPr txBox="1"/>
          <p:nvPr/>
        </p:nvSpPr>
        <p:spPr>
          <a:xfrm>
            <a:off x="4111634" y="5891910"/>
            <a:ext cx="1506823" cy="276999"/>
          </a:xfrm>
          <a:prstGeom prst="rect">
            <a:avLst/>
          </a:prstGeom>
          <a:noFill/>
        </p:spPr>
        <p:txBody>
          <a:bodyPr wrap="none" lIns="0" tIns="0" rIns="0" bIns="0" rtlCol="0">
            <a:spAutoFit/>
          </a:bodyPr>
          <a:lstStyle/>
          <a:p>
            <a:r>
              <a:rPr lang="en-US" dirty="0" smtClean="0">
                <a:gradFill>
                  <a:gsLst>
                    <a:gs pos="0">
                      <a:schemeClr val="tx1"/>
                    </a:gs>
                    <a:gs pos="86000">
                      <a:schemeClr val="tx1"/>
                    </a:gs>
                  </a:gsLst>
                  <a:lin ang="5400000" scaled="0"/>
                </a:gradFill>
              </a:rPr>
              <a:t>Lifecycle phase</a:t>
            </a:r>
          </a:p>
        </p:txBody>
      </p:sp>
      <p:sp>
        <p:nvSpPr>
          <p:cNvPr id="69" name="TextBox 68"/>
          <p:cNvSpPr txBox="1"/>
          <p:nvPr/>
        </p:nvSpPr>
        <p:spPr>
          <a:xfrm rot="16200000">
            <a:off x="249444" y="3516638"/>
            <a:ext cx="607539" cy="276999"/>
          </a:xfrm>
          <a:prstGeom prst="rect">
            <a:avLst/>
          </a:prstGeom>
          <a:noFill/>
        </p:spPr>
        <p:txBody>
          <a:bodyPr wrap="none" lIns="0" tIns="0" rIns="0" bIns="0" rtlCol="0">
            <a:spAutoFit/>
          </a:bodyPr>
          <a:lstStyle/>
          <a:p>
            <a:r>
              <a:rPr lang="en-US" dirty="0" smtClean="0">
                <a:gradFill>
                  <a:gsLst>
                    <a:gs pos="0">
                      <a:schemeClr val="tx1"/>
                    </a:gs>
                    <a:gs pos="86000">
                      <a:schemeClr val="tx1"/>
                    </a:gs>
                  </a:gsLst>
                  <a:lin ang="5400000" scaled="0"/>
                </a:gradFill>
              </a:rPr>
              <a:t>Scope</a:t>
            </a:r>
          </a:p>
        </p:txBody>
      </p:sp>
      <p:sp>
        <p:nvSpPr>
          <p:cNvPr id="70" name="Snip Single Corner Rectangle 69"/>
          <p:cNvSpPr/>
          <p:nvPr/>
        </p:nvSpPr>
        <p:spPr bwMode="auto">
          <a:xfrm flipH="1">
            <a:off x="2862468" y="3162391"/>
            <a:ext cx="5247861" cy="2251191"/>
          </a:xfrm>
          <a:prstGeom prst="snip1Rect">
            <a:avLst>
              <a:gd name="adj" fmla="val 50000"/>
            </a:avLst>
          </a:prstGeom>
          <a:solidFill>
            <a:schemeClr val="accent3">
              <a:lumMod val="75000"/>
            </a:schemeClr>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solidFill>
                  <a:schemeClr val="bg1"/>
                </a:solidFill>
              </a:rPr>
              <a:t>SDM and MOF</a:t>
            </a:r>
          </a:p>
          <a:p>
            <a:pPr algn="ctr" defTabSz="914099"/>
            <a:endParaRPr lang="en-US" sz="2400" b="1" dirty="0">
              <a:solidFill>
                <a:schemeClr val="bg1"/>
              </a:solidFill>
            </a:endParaRPr>
          </a:p>
        </p:txBody>
      </p:sp>
      <p:sp>
        <p:nvSpPr>
          <p:cNvPr id="19" name="TextBox 18"/>
          <p:cNvSpPr txBox="1"/>
          <p:nvPr/>
        </p:nvSpPr>
        <p:spPr>
          <a:xfrm>
            <a:off x="3013371" y="5507138"/>
            <a:ext cx="730969" cy="246221"/>
          </a:xfrm>
          <a:prstGeom prst="rect">
            <a:avLst/>
          </a:prstGeom>
          <a:noFill/>
        </p:spPr>
        <p:txBody>
          <a:bodyPr wrap="none" lIns="0" tIns="0" rIns="0" bIns="0" rtlCol="0">
            <a:spAutoFit/>
          </a:bodyPr>
          <a:lstStyle/>
          <a:p>
            <a:r>
              <a:rPr lang="en-US" sz="1600" dirty="0" smtClean="0">
                <a:gradFill>
                  <a:gsLst>
                    <a:gs pos="0">
                      <a:schemeClr val="tx1"/>
                    </a:gs>
                    <a:gs pos="86000">
                      <a:schemeClr val="tx1"/>
                    </a:gs>
                  </a:gsLst>
                  <a:lin ang="5400000" scaled="0"/>
                </a:gradFill>
              </a:rPr>
              <a:t>Envision</a:t>
            </a:r>
          </a:p>
        </p:txBody>
      </p:sp>
    </p:spTree>
    <p:extLst>
      <p:ext uri="{BB962C8B-B14F-4D97-AF65-F5344CB8AC3E}">
        <p14:creationId xmlns:p14="http://schemas.microsoft.com/office/powerpoint/2010/main" val="110702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5733" y="1271173"/>
            <a:ext cx="6849245" cy="3693319"/>
          </a:xfrm>
          <a:prstGeom prst="rect">
            <a:avLst/>
          </a:prstGeom>
          <a:noFill/>
        </p:spPr>
        <p:txBody>
          <a:bodyPr wrap="square" lIns="0" tIns="0" rIns="0" bIns="0" rtlCol="0">
            <a:spAutoFit/>
          </a:bodyPr>
          <a:lstStyle/>
          <a:p>
            <a:pPr marL="285750" lvl="0" indent="-285750">
              <a:spcAft>
                <a:spcPts val="1200"/>
              </a:spcAft>
              <a:buFont typeface="Arial" pitchFamily="34" charset="0"/>
              <a:buChar char="•"/>
            </a:pPr>
            <a:r>
              <a:rPr lang="en-US" sz="2000" dirty="0" smtClean="0"/>
              <a:t>Business strategy and goals may be well understood but traceability is not clearly demonstrated in the IT Strategy, prioritization of activities and level of investment</a:t>
            </a:r>
          </a:p>
          <a:p>
            <a:pPr marL="285750" lvl="0" indent="-285750">
              <a:spcAft>
                <a:spcPts val="1200"/>
              </a:spcAft>
              <a:buFont typeface="Arial" pitchFamily="34" charset="0"/>
              <a:buChar char="•"/>
            </a:pPr>
            <a:r>
              <a:rPr lang="en-US" sz="2000" dirty="0" smtClean="0"/>
              <a:t>Value prediction is based on “best guesses” with little if any basis in historical evidence</a:t>
            </a:r>
          </a:p>
          <a:p>
            <a:pPr marL="285750" lvl="0" indent="-285750">
              <a:spcAft>
                <a:spcPts val="1200"/>
              </a:spcAft>
              <a:buFont typeface="Arial" pitchFamily="34" charset="0"/>
              <a:buChar char="•"/>
            </a:pPr>
            <a:r>
              <a:rPr lang="en-US" sz="2000" dirty="0" smtClean="0"/>
              <a:t>Value realized from IT investments is seldom measured and as such the value of IT is unknown</a:t>
            </a:r>
          </a:p>
          <a:p>
            <a:pPr marL="285750" lvl="0" indent="-285750">
              <a:spcAft>
                <a:spcPts val="1200"/>
              </a:spcAft>
              <a:buFont typeface="Arial" pitchFamily="34" charset="0"/>
              <a:buChar char="•"/>
            </a:pPr>
            <a:r>
              <a:rPr lang="en-US" sz="2000" dirty="0" smtClean="0"/>
              <a:t>IT activity is slow to reflect changes in the business strategy</a:t>
            </a:r>
          </a:p>
          <a:p>
            <a:pPr marL="285750" lvl="0" indent="-285750">
              <a:spcAft>
                <a:spcPts val="1200"/>
              </a:spcAft>
              <a:buFont typeface="Arial" pitchFamily="34" charset="0"/>
              <a:buChar char="•"/>
            </a:pPr>
            <a:r>
              <a:rPr lang="en-US" sz="2000" dirty="0"/>
              <a:t>Customer’s do not believe they get the full ROI from their Microsoft investment</a:t>
            </a:r>
          </a:p>
        </p:txBody>
      </p:sp>
      <p:sp>
        <p:nvSpPr>
          <p:cNvPr id="3" name="Title 2"/>
          <p:cNvSpPr>
            <a:spLocks noGrp="1"/>
          </p:cNvSpPr>
          <p:nvPr>
            <p:ph type="title"/>
          </p:nvPr>
        </p:nvSpPr>
        <p:spPr/>
        <p:txBody>
          <a:bodyPr/>
          <a:lstStyle/>
          <a:p>
            <a:r>
              <a:rPr lang="en-US" dirty="0" smtClean="0"/>
              <a:t>The Problem</a:t>
            </a:r>
            <a:endParaRPr lang="en-US" dirty="0"/>
          </a:p>
        </p:txBody>
      </p:sp>
    </p:spTree>
    <p:extLst>
      <p:ext uri="{BB962C8B-B14F-4D97-AF65-F5344CB8AC3E}">
        <p14:creationId xmlns:p14="http://schemas.microsoft.com/office/powerpoint/2010/main" val="45756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VRF 1.0    </a:t>
            </a:r>
            <a:br>
              <a:rPr lang="en-US" dirty="0" smtClean="0"/>
            </a:br>
            <a:r>
              <a:rPr lang="en-US" sz="2800" dirty="0" smtClean="0"/>
              <a:t>Jan 2011</a:t>
            </a:r>
            <a:endParaRPr lang="en-US" sz="2800" dirty="0"/>
          </a:p>
        </p:txBody>
      </p:sp>
      <p:grpSp>
        <p:nvGrpSpPr>
          <p:cNvPr id="4" name="Group 3"/>
          <p:cNvGrpSpPr/>
          <p:nvPr/>
        </p:nvGrpSpPr>
        <p:grpSpPr>
          <a:xfrm>
            <a:off x="4653768" y="1770739"/>
            <a:ext cx="1821912" cy="1483355"/>
            <a:chOff x="5892150" y="1770739"/>
            <a:chExt cx="2481305" cy="1483355"/>
          </a:xfrm>
        </p:grpSpPr>
        <p:sp>
          <p:nvSpPr>
            <p:cNvPr id="66" name="Rectangle 65"/>
            <p:cNvSpPr/>
            <p:nvPr/>
          </p:nvSpPr>
          <p:spPr>
            <a:xfrm>
              <a:off x="5892150" y="2503848"/>
              <a:ext cx="828000" cy="750246"/>
            </a:xfrm>
            <a:prstGeom prst="rect">
              <a:avLst/>
            </a:prstGeom>
            <a:gradFill>
              <a:gsLst>
                <a:gs pos="0">
                  <a:schemeClr val="accent4">
                    <a:shade val="51000"/>
                    <a:satMod val="130000"/>
                    <a:alpha val="80000"/>
                    <a:lumMod val="50000"/>
                    <a:lumOff val="50000"/>
                  </a:schemeClr>
                </a:gs>
                <a:gs pos="80000">
                  <a:schemeClr val="accent4">
                    <a:shade val="93000"/>
                    <a:satMod val="130000"/>
                  </a:schemeClr>
                </a:gs>
                <a:gs pos="100000">
                  <a:schemeClr val="accent4">
                    <a:shade val="94000"/>
                    <a:satMod val="135000"/>
                  </a:schemeClr>
                </a:gs>
              </a:gsLst>
            </a:gradFill>
            <a:ln w="76200">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700" b="1" dirty="0" smtClean="0">
                  <a:solidFill>
                    <a:schemeClr val="bg1"/>
                  </a:solidFill>
                </a:rPr>
                <a:t>Deploy</a:t>
              </a:r>
              <a:endParaRPr lang="en-US" sz="700" b="1" dirty="0">
                <a:solidFill>
                  <a:schemeClr val="bg1"/>
                </a:solidFill>
              </a:endParaRPr>
            </a:p>
          </p:txBody>
        </p:sp>
        <p:sp>
          <p:nvSpPr>
            <p:cNvPr id="67" name="Rectangle 66"/>
            <p:cNvSpPr/>
            <p:nvPr/>
          </p:nvSpPr>
          <p:spPr>
            <a:xfrm>
              <a:off x="6718802" y="2503848"/>
              <a:ext cx="828000" cy="750246"/>
            </a:xfrm>
            <a:prstGeom prst="rect">
              <a:avLst/>
            </a:prstGeom>
            <a:gradFill>
              <a:gsLst>
                <a:gs pos="0">
                  <a:schemeClr val="accent4">
                    <a:shade val="51000"/>
                    <a:satMod val="130000"/>
                    <a:alpha val="80000"/>
                    <a:lumMod val="50000"/>
                    <a:lumOff val="50000"/>
                  </a:schemeClr>
                </a:gs>
                <a:gs pos="80000">
                  <a:schemeClr val="accent4">
                    <a:shade val="93000"/>
                    <a:satMod val="130000"/>
                  </a:schemeClr>
                </a:gs>
                <a:gs pos="100000">
                  <a:schemeClr val="accent4">
                    <a:shade val="94000"/>
                    <a:satMod val="135000"/>
                  </a:schemeClr>
                </a:gs>
              </a:gsLst>
            </a:gradFill>
            <a:ln w="76200">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700" b="1" dirty="0" smtClean="0">
                  <a:solidFill>
                    <a:schemeClr val="bg1"/>
                  </a:solidFill>
                </a:rPr>
                <a:t>Adopt</a:t>
              </a:r>
              <a:endParaRPr lang="en-US" sz="700" b="1" dirty="0">
                <a:solidFill>
                  <a:schemeClr val="bg1"/>
                </a:solidFill>
              </a:endParaRPr>
            </a:p>
          </p:txBody>
        </p:sp>
        <p:sp>
          <p:nvSpPr>
            <p:cNvPr id="68" name="Rectangle 67"/>
            <p:cNvSpPr/>
            <p:nvPr/>
          </p:nvSpPr>
          <p:spPr>
            <a:xfrm>
              <a:off x="7545455" y="2503848"/>
              <a:ext cx="828000" cy="750246"/>
            </a:xfrm>
            <a:prstGeom prst="rect">
              <a:avLst/>
            </a:prstGeom>
            <a:gradFill>
              <a:gsLst>
                <a:gs pos="0">
                  <a:schemeClr val="accent4">
                    <a:shade val="51000"/>
                    <a:satMod val="130000"/>
                    <a:alpha val="80000"/>
                    <a:lumMod val="50000"/>
                    <a:lumOff val="50000"/>
                  </a:schemeClr>
                </a:gs>
                <a:gs pos="80000">
                  <a:schemeClr val="accent4">
                    <a:shade val="93000"/>
                    <a:satMod val="130000"/>
                  </a:schemeClr>
                </a:gs>
                <a:gs pos="100000">
                  <a:schemeClr val="accent4">
                    <a:shade val="94000"/>
                    <a:satMod val="135000"/>
                  </a:schemeClr>
                </a:gs>
              </a:gsLst>
            </a:gradFill>
            <a:ln w="76200">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700" b="1" dirty="0" smtClean="0">
                  <a:solidFill>
                    <a:schemeClr val="bg1"/>
                  </a:solidFill>
                </a:rPr>
                <a:t>Measure</a:t>
              </a:r>
              <a:endParaRPr lang="en-US" sz="700" b="1" dirty="0">
                <a:solidFill>
                  <a:schemeClr val="bg1"/>
                </a:solidFill>
              </a:endParaRPr>
            </a:p>
          </p:txBody>
        </p:sp>
        <p:sp>
          <p:nvSpPr>
            <p:cNvPr id="31" name="Rectangle 30"/>
            <p:cNvSpPr/>
            <p:nvPr/>
          </p:nvSpPr>
          <p:spPr>
            <a:xfrm>
              <a:off x="5892150" y="1770739"/>
              <a:ext cx="2481305" cy="727368"/>
            </a:xfrm>
            <a:prstGeom prst="rect">
              <a:avLst/>
            </a:prstGeom>
            <a:ln w="76200">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b="1" dirty="0" smtClean="0">
                  <a:solidFill>
                    <a:schemeClr val="bg1"/>
                  </a:solidFill>
                </a:rPr>
                <a:t>Value Realization</a:t>
              </a:r>
              <a:endParaRPr lang="en-US" sz="1400" b="1" dirty="0">
                <a:solidFill>
                  <a:schemeClr val="bg1"/>
                </a:solidFill>
              </a:endParaRPr>
            </a:p>
          </p:txBody>
        </p:sp>
      </p:grpSp>
      <p:grpSp>
        <p:nvGrpSpPr>
          <p:cNvPr id="3" name="Group 2"/>
          <p:cNvGrpSpPr/>
          <p:nvPr/>
        </p:nvGrpSpPr>
        <p:grpSpPr>
          <a:xfrm>
            <a:off x="2727059" y="1770739"/>
            <a:ext cx="1821912" cy="1483355"/>
            <a:chOff x="3334916" y="1770739"/>
            <a:chExt cx="2481305" cy="1483355"/>
          </a:xfrm>
        </p:grpSpPr>
        <p:sp>
          <p:nvSpPr>
            <p:cNvPr id="63" name="Rectangle 62"/>
            <p:cNvSpPr/>
            <p:nvPr/>
          </p:nvSpPr>
          <p:spPr>
            <a:xfrm>
              <a:off x="3334916" y="2503848"/>
              <a:ext cx="828000" cy="750246"/>
            </a:xfrm>
            <a:prstGeom prst="rect">
              <a:avLst/>
            </a:prstGeom>
            <a:gradFill>
              <a:gsLst>
                <a:gs pos="0">
                  <a:schemeClr val="accent1">
                    <a:shade val="51000"/>
                    <a:satMod val="130000"/>
                    <a:alpha val="80000"/>
                    <a:lumMod val="50000"/>
                    <a:lumOff val="50000"/>
                  </a:schemeClr>
                </a:gs>
                <a:gs pos="80000">
                  <a:schemeClr val="accent1">
                    <a:shade val="93000"/>
                    <a:satMod val="130000"/>
                  </a:schemeClr>
                </a:gs>
                <a:gs pos="100000">
                  <a:schemeClr val="accent1">
                    <a:shade val="94000"/>
                    <a:satMod val="135000"/>
                  </a:schemeClr>
                </a:gs>
              </a:gsLst>
            </a:grad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b="1" dirty="0" smtClean="0">
                  <a:solidFill>
                    <a:schemeClr val="bg1"/>
                  </a:solidFill>
                </a:rPr>
                <a:t>Define</a:t>
              </a:r>
              <a:endParaRPr lang="en-US" sz="700" b="1" dirty="0">
                <a:solidFill>
                  <a:schemeClr val="bg1"/>
                </a:solidFill>
              </a:endParaRPr>
            </a:p>
          </p:txBody>
        </p:sp>
        <p:sp>
          <p:nvSpPr>
            <p:cNvPr id="64" name="Rectangle 63"/>
            <p:cNvSpPr/>
            <p:nvPr/>
          </p:nvSpPr>
          <p:spPr>
            <a:xfrm>
              <a:off x="4161568" y="2503848"/>
              <a:ext cx="828000" cy="750246"/>
            </a:xfrm>
            <a:prstGeom prst="rect">
              <a:avLst/>
            </a:prstGeom>
            <a:gradFill>
              <a:gsLst>
                <a:gs pos="0">
                  <a:schemeClr val="accent1">
                    <a:shade val="51000"/>
                    <a:satMod val="130000"/>
                    <a:alpha val="80000"/>
                    <a:lumMod val="50000"/>
                    <a:lumOff val="50000"/>
                  </a:schemeClr>
                </a:gs>
                <a:gs pos="80000">
                  <a:schemeClr val="accent1">
                    <a:shade val="93000"/>
                    <a:satMod val="130000"/>
                  </a:schemeClr>
                </a:gs>
                <a:gs pos="100000">
                  <a:schemeClr val="accent1">
                    <a:shade val="94000"/>
                    <a:satMod val="135000"/>
                  </a:schemeClr>
                </a:gs>
              </a:gsLst>
            </a:grad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b="1" dirty="0" smtClean="0">
                  <a:solidFill>
                    <a:schemeClr val="bg1"/>
                  </a:solidFill>
                </a:rPr>
                <a:t>Explore</a:t>
              </a:r>
              <a:endParaRPr lang="en-US" sz="700" b="1" dirty="0">
                <a:solidFill>
                  <a:schemeClr val="bg1"/>
                </a:solidFill>
              </a:endParaRPr>
            </a:p>
          </p:txBody>
        </p:sp>
        <p:sp>
          <p:nvSpPr>
            <p:cNvPr id="65" name="Rectangle 64"/>
            <p:cNvSpPr/>
            <p:nvPr/>
          </p:nvSpPr>
          <p:spPr>
            <a:xfrm>
              <a:off x="4988221" y="2503848"/>
              <a:ext cx="828000" cy="750246"/>
            </a:xfrm>
            <a:prstGeom prst="rect">
              <a:avLst/>
            </a:prstGeom>
            <a:gradFill>
              <a:gsLst>
                <a:gs pos="0">
                  <a:schemeClr val="accent1">
                    <a:shade val="51000"/>
                    <a:satMod val="130000"/>
                    <a:alpha val="80000"/>
                    <a:lumMod val="50000"/>
                    <a:lumOff val="50000"/>
                  </a:schemeClr>
                </a:gs>
                <a:gs pos="80000">
                  <a:schemeClr val="accent1">
                    <a:shade val="93000"/>
                    <a:satMod val="130000"/>
                  </a:schemeClr>
                </a:gs>
                <a:gs pos="100000">
                  <a:schemeClr val="accent1">
                    <a:shade val="94000"/>
                    <a:satMod val="135000"/>
                  </a:schemeClr>
                </a:gs>
              </a:gsLst>
            </a:grad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b="1" dirty="0" smtClean="0">
                  <a:solidFill>
                    <a:schemeClr val="bg1"/>
                  </a:solidFill>
                </a:rPr>
                <a:t>Plan</a:t>
              </a:r>
              <a:endParaRPr lang="en-US" sz="700" b="1" dirty="0">
                <a:solidFill>
                  <a:schemeClr val="bg1"/>
                </a:solidFill>
              </a:endParaRPr>
            </a:p>
          </p:txBody>
        </p:sp>
        <p:sp>
          <p:nvSpPr>
            <p:cNvPr id="32" name="Rectangle 31"/>
            <p:cNvSpPr/>
            <p:nvPr/>
          </p:nvSpPr>
          <p:spPr>
            <a:xfrm>
              <a:off x="3334916" y="1770739"/>
              <a:ext cx="2481305" cy="727368"/>
            </a:xfrm>
            <a:prstGeom prst="rect">
              <a:avLst/>
            </a:prstGeom>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rPr>
                <a:t>Initiative Planning</a:t>
              </a:r>
              <a:endParaRPr lang="en-US" sz="1400" b="1" dirty="0">
                <a:solidFill>
                  <a:schemeClr val="bg1"/>
                </a:solidFill>
              </a:endParaRPr>
            </a:p>
          </p:txBody>
        </p:sp>
      </p:grpSp>
      <p:grpSp>
        <p:nvGrpSpPr>
          <p:cNvPr id="2" name="Group 1"/>
          <p:cNvGrpSpPr/>
          <p:nvPr/>
        </p:nvGrpSpPr>
        <p:grpSpPr>
          <a:xfrm>
            <a:off x="802016" y="1770739"/>
            <a:ext cx="1821912" cy="1483355"/>
            <a:chOff x="723318" y="1770739"/>
            <a:chExt cx="2481305" cy="1483355"/>
          </a:xfrm>
        </p:grpSpPr>
        <p:sp>
          <p:nvSpPr>
            <p:cNvPr id="57" name="Rectangle 56"/>
            <p:cNvSpPr/>
            <p:nvPr/>
          </p:nvSpPr>
          <p:spPr>
            <a:xfrm>
              <a:off x="723318" y="2503848"/>
              <a:ext cx="828000" cy="750246"/>
            </a:xfrm>
            <a:prstGeom prst="rect">
              <a:avLst/>
            </a:prstGeom>
            <a:gradFill>
              <a:gsLst>
                <a:gs pos="0">
                  <a:schemeClr val="accent5">
                    <a:shade val="51000"/>
                    <a:satMod val="130000"/>
                    <a:alpha val="80000"/>
                    <a:lumMod val="50000"/>
                    <a:lumOff val="50000"/>
                  </a:schemeClr>
                </a:gs>
                <a:gs pos="80000">
                  <a:schemeClr val="accent5">
                    <a:shade val="93000"/>
                    <a:satMod val="130000"/>
                  </a:schemeClr>
                </a:gs>
                <a:gs pos="100000">
                  <a:schemeClr val="accent5">
                    <a:shade val="94000"/>
                    <a:satMod val="135000"/>
                  </a:schemeClr>
                </a:gs>
              </a:gsLst>
            </a:gradFill>
            <a:ln w="76200">
              <a:solidFill>
                <a:schemeClr val="bg1"/>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700" b="1" dirty="0" smtClean="0">
                  <a:solidFill>
                    <a:schemeClr val="bg1"/>
                  </a:solidFill>
                </a:rPr>
                <a:t>Context</a:t>
              </a:r>
              <a:endParaRPr lang="en-US" sz="700" b="1" dirty="0">
                <a:solidFill>
                  <a:schemeClr val="bg1"/>
                </a:solidFill>
              </a:endParaRPr>
            </a:p>
          </p:txBody>
        </p:sp>
        <p:sp>
          <p:nvSpPr>
            <p:cNvPr id="58" name="Rectangle 57"/>
            <p:cNvSpPr/>
            <p:nvPr/>
          </p:nvSpPr>
          <p:spPr>
            <a:xfrm>
              <a:off x="1549970" y="2503848"/>
              <a:ext cx="828000" cy="750246"/>
            </a:xfrm>
            <a:prstGeom prst="rect">
              <a:avLst/>
            </a:prstGeom>
            <a:gradFill>
              <a:gsLst>
                <a:gs pos="0">
                  <a:schemeClr val="accent5">
                    <a:shade val="51000"/>
                    <a:satMod val="130000"/>
                    <a:alpha val="80000"/>
                    <a:lumMod val="50000"/>
                    <a:lumOff val="50000"/>
                  </a:schemeClr>
                </a:gs>
                <a:gs pos="80000">
                  <a:schemeClr val="accent5">
                    <a:shade val="93000"/>
                    <a:satMod val="130000"/>
                  </a:schemeClr>
                </a:gs>
                <a:gs pos="100000">
                  <a:schemeClr val="accent5">
                    <a:shade val="94000"/>
                    <a:satMod val="135000"/>
                  </a:schemeClr>
                </a:gs>
              </a:gsLst>
            </a:gradFill>
            <a:ln w="76200">
              <a:solidFill>
                <a:schemeClr val="bg1"/>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700" b="1" dirty="0" smtClean="0">
                  <a:solidFill>
                    <a:schemeClr val="bg1"/>
                  </a:solidFill>
                </a:rPr>
                <a:t>Assess</a:t>
              </a:r>
              <a:endParaRPr lang="en-US" sz="700" b="1" dirty="0">
                <a:solidFill>
                  <a:schemeClr val="bg1"/>
                </a:solidFill>
              </a:endParaRPr>
            </a:p>
          </p:txBody>
        </p:sp>
        <p:sp>
          <p:nvSpPr>
            <p:cNvPr id="62" name="Rectangle 61"/>
            <p:cNvSpPr/>
            <p:nvPr/>
          </p:nvSpPr>
          <p:spPr>
            <a:xfrm>
              <a:off x="2376623" y="2503848"/>
              <a:ext cx="828000" cy="750246"/>
            </a:xfrm>
            <a:prstGeom prst="rect">
              <a:avLst/>
            </a:prstGeom>
            <a:gradFill>
              <a:gsLst>
                <a:gs pos="0">
                  <a:schemeClr val="accent5">
                    <a:shade val="51000"/>
                    <a:satMod val="130000"/>
                    <a:alpha val="80000"/>
                    <a:lumMod val="50000"/>
                    <a:lumOff val="50000"/>
                  </a:schemeClr>
                </a:gs>
                <a:gs pos="80000">
                  <a:schemeClr val="accent5">
                    <a:shade val="93000"/>
                    <a:satMod val="130000"/>
                  </a:schemeClr>
                </a:gs>
                <a:gs pos="100000">
                  <a:schemeClr val="accent5">
                    <a:shade val="94000"/>
                    <a:satMod val="135000"/>
                  </a:schemeClr>
                </a:gs>
              </a:gsLst>
            </a:gradFill>
            <a:ln w="76200">
              <a:solidFill>
                <a:schemeClr val="bg1"/>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700" b="1" dirty="0" smtClean="0">
                  <a:solidFill>
                    <a:schemeClr val="bg1"/>
                  </a:solidFill>
                </a:rPr>
                <a:t>Prioritize</a:t>
              </a:r>
              <a:endParaRPr lang="en-US" sz="700" b="1" dirty="0">
                <a:solidFill>
                  <a:schemeClr val="bg1"/>
                </a:solidFill>
              </a:endParaRPr>
            </a:p>
          </p:txBody>
        </p:sp>
        <p:sp>
          <p:nvSpPr>
            <p:cNvPr id="33" name="Rectangle 32"/>
            <p:cNvSpPr/>
            <p:nvPr/>
          </p:nvSpPr>
          <p:spPr>
            <a:xfrm>
              <a:off x="723318" y="1770739"/>
              <a:ext cx="2481305" cy="727368"/>
            </a:xfrm>
            <a:prstGeom prst="rect">
              <a:avLst/>
            </a:prstGeom>
            <a:ln w="76200">
              <a:solidFill>
                <a:schemeClr val="bg1"/>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smtClean="0">
                  <a:solidFill>
                    <a:schemeClr val="bg1"/>
                  </a:solidFill>
                </a:rPr>
                <a:t>360 Assessment</a:t>
              </a:r>
              <a:endParaRPr lang="en-US" sz="1400" b="1" dirty="0">
                <a:solidFill>
                  <a:schemeClr val="bg1"/>
                </a:solidFill>
              </a:endParaRPr>
            </a:p>
          </p:txBody>
        </p:sp>
      </p:grpSp>
      <p:grpSp>
        <p:nvGrpSpPr>
          <p:cNvPr id="12" name="Group 11"/>
          <p:cNvGrpSpPr/>
          <p:nvPr/>
        </p:nvGrpSpPr>
        <p:grpSpPr>
          <a:xfrm>
            <a:off x="2623929" y="1805004"/>
            <a:ext cx="3851751" cy="2847622"/>
            <a:chOff x="2623929" y="1174403"/>
            <a:chExt cx="3851751" cy="4888801"/>
          </a:xfrm>
        </p:grpSpPr>
        <p:cxnSp>
          <p:nvCxnSpPr>
            <p:cNvPr id="35" name="Straight Connector 34"/>
            <p:cNvCxnSpPr/>
            <p:nvPr/>
          </p:nvCxnSpPr>
          <p:spPr>
            <a:xfrm>
              <a:off x="4548971" y="1174403"/>
              <a:ext cx="0" cy="4888800"/>
            </a:xfrm>
            <a:prstGeom prst="line">
              <a:avLst/>
            </a:prstGeom>
            <a:ln/>
            <a:effectLst/>
          </p:spPr>
          <p:style>
            <a:lnRef idx="2">
              <a:schemeClr val="accent2"/>
            </a:lnRef>
            <a:fillRef idx="0">
              <a:schemeClr val="accent2"/>
            </a:fillRef>
            <a:effectRef idx="1">
              <a:schemeClr val="accent2"/>
            </a:effectRef>
            <a:fontRef idx="minor">
              <a:schemeClr val="tx1"/>
            </a:fontRef>
          </p:style>
        </p:cxnSp>
        <p:cxnSp>
          <p:nvCxnSpPr>
            <p:cNvPr id="39" name="Straight Connector 38"/>
            <p:cNvCxnSpPr/>
            <p:nvPr/>
          </p:nvCxnSpPr>
          <p:spPr>
            <a:xfrm flipH="1">
              <a:off x="6472606" y="1174403"/>
              <a:ext cx="3074" cy="4888800"/>
            </a:xfrm>
            <a:prstGeom prst="line">
              <a:avLst/>
            </a:prstGeom>
            <a:ln/>
            <a:effectLst/>
          </p:spPr>
          <p:style>
            <a:lnRef idx="2">
              <a:schemeClr val="accent4"/>
            </a:lnRef>
            <a:fillRef idx="0">
              <a:schemeClr val="accent4"/>
            </a:fillRef>
            <a:effectRef idx="1">
              <a:schemeClr val="accent4"/>
            </a:effectRef>
            <a:fontRef idx="minor">
              <a:schemeClr val="tx1"/>
            </a:fontRef>
          </p:style>
        </p:cxnSp>
        <p:cxnSp>
          <p:nvCxnSpPr>
            <p:cNvPr id="40" name="Straight Connector 39"/>
            <p:cNvCxnSpPr/>
            <p:nvPr/>
          </p:nvCxnSpPr>
          <p:spPr>
            <a:xfrm flipV="1">
              <a:off x="2623929" y="1174404"/>
              <a:ext cx="0" cy="4888800"/>
            </a:xfrm>
            <a:prstGeom prst="line">
              <a:avLst/>
            </a:prstGeom>
            <a:ln/>
            <a:effectLst/>
          </p:spPr>
          <p:style>
            <a:lnRef idx="2">
              <a:schemeClr val="accent5"/>
            </a:lnRef>
            <a:fillRef idx="0">
              <a:schemeClr val="accent5"/>
            </a:fillRef>
            <a:effectRef idx="1">
              <a:schemeClr val="accent5"/>
            </a:effectRef>
            <a:fontRef idx="minor">
              <a:schemeClr val="tx1"/>
            </a:fontRef>
          </p:style>
        </p:cxnSp>
      </p:grpSp>
      <p:sp>
        <p:nvSpPr>
          <p:cNvPr id="36" name="TextBox 35"/>
          <p:cNvSpPr txBox="1"/>
          <p:nvPr/>
        </p:nvSpPr>
        <p:spPr>
          <a:xfrm>
            <a:off x="6586633" y="3539500"/>
            <a:ext cx="2352285" cy="1436291"/>
          </a:xfrm>
          <a:prstGeom prst="rect">
            <a:avLst/>
          </a:prstGeom>
          <a:noFill/>
        </p:spPr>
        <p:txBody>
          <a:bodyPr wrap="square" rtlCol="0">
            <a:spAutoFit/>
          </a:bodyPr>
          <a:lstStyle/>
          <a:p>
            <a:pPr marL="171450" indent="-171450">
              <a:spcBef>
                <a:spcPts val="200"/>
              </a:spcBef>
              <a:buFont typeface="Arial" pitchFamily="34" charset="0"/>
              <a:buChar char="•"/>
              <a:defRPr/>
            </a:pPr>
            <a:r>
              <a:rPr lang="en-US" sz="1200" dirty="0" smtClean="0">
                <a:solidFill>
                  <a:schemeClr val="dk1"/>
                </a:solidFill>
              </a:rPr>
              <a:t>MAPF adopted as VRF Component Library</a:t>
            </a:r>
          </a:p>
          <a:p>
            <a:pPr marL="171450" indent="-171450">
              <a:spcBef>
                <a:spcPts val="200"/>
              </a:spcBef>
              <a:buFont typeface="Arial" pitchFamily="34" charset="0"/>
              <a:buChar char="•"/>
              <a:defRPr/>
            </a:pPr>
            <a:r>
              <a:rPr lang="en-US" sz="1200" dirty="0" smtClean="0">
                <a:solidFill>
                  <a:schemeClr val="dk1"/>
                </a:solidFill>
              </a:rPr>
              <a:t>VRF data model defined </a:t>
            </a:r>
          </a:p>
          <a:p>
            <a:pPr marL="171450" indent="-171450">
              <a:spcBef>
                <a:spcPts val="200"/>
              </a:spcBef>
              <a:buFont typeface="Arial" pitchFamily="34" charset="0"/>
              <a:buChar char="•"/>
              <a:defRPr/>
            </a:pPr>
            <a:r>
              <a:rPr lang="en-US" sz="1200" dirty="0" smtClean="0">
                <a:solidFill>
                  <a:schemeClr val="dk1"/>
                </a:solidFill>
              </a:rPr>
              <a:t>Standard Engagement Governance approach refactored from EAVR and S&amp;P.</a:t>
            </a:r>
          </a:p>
        </p:txBody>
      </p:sp>
      <p:grpSp>
        <p:nvGrpSpPr>
          <p:cNvPr id="6" name="Group 5"/>
          <p:cNvGrpSpPr/>
          <p:nvPr/>
        </p:nvGrpSpPr>
        <p:grpSpPr>
          <a:xfrm>
            <a:off x="6544026" y="1811743"/>
            <a:ext cx="2394892" cy="652627"/>
            <a:chOff x="-2042038" y="407145"/>
            <a:chExt cx="5140050" cy="736270"/>
          </a:xfrm>
        </p:grpSpPr>
        <p:sp>
          <p:nvSpPr>
            <p:cNvPr id="47" name="Flowchart: Delay 46"/>
            <p:cNvSpPr/>
            <p:nvPr/>
          </p:nvSpPr>
          <p:spPr>
            <a:xfrm>
              <a:off x="1465564" y="407145"/>
              <a:ext cx="1632448" cy="736270"/>
            </a:xfrm>
            <a:prstGeom prst="flowChartDelay">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Ins="0" rtlCol="0" anchor="ctr"/>
            <a:lstStyle/>
            <a:p>
              <a:r>
                <a:rPr lang="en-CA" sz="900" b="1" dirty="0" smtClean="0">
                  <a:solidFill>
                    <a:schemeClr val="bg1"/>
                  </a:solidFill>
                </a:rPr>
                <a:t>Software </a:t>
              </a:r>
            </a:p>
            <a:p>
              <a:r>
                <a:rPr lang="en-CA" sz="900" b="1" dirty="0" smtClean="0">
                  <a:solidFill>
                    <a:schemeClr val="bg1"/>
                  </a:solidFill>
                </a:rPr>
                <a:t>Tools</a:t>
              </a:r>
              <a:endParaRPr lang="en-CA" sz="900" b="1" dirty="0">
                <a:solidFill>
                  <a:schemeClr val="bg1"/>
                </a:solidFill>
              </a:endParaRPr>
            </a:p>
          </p:txBody>
        </p:sp>
        <p:sp>
          <p:nvSpPr>
            <p:cNvPr id="52" name="Flowchart: Process 51"/>
            <p:cNvSpPr/>
            <p:nvPr/>
          </p:nvSpPr>
          <p:spPr>
            <a:xfrm>
              <a:off x="-349256" y="407145"/>
              <a:ext cx="1754480" cy="736270"/>
            </a:xfrm>
            <a:prstGeom prst="flowChartProcess">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CA" sz="900" b="1" dirty="0" smtClean="0">
                  <a:solidFill>
                    <a:schemeClr val="bg1"/>
                  </a:solidFill>
                </a:rPr>
                <a:t>Engagement </a:t>
              </a:r>
            </a:p>
            <a:p>
              <a:pPr algn="ctr"/>
              <a:r>
                <a:rPr lang="en-CA" sz="900" b="1" dirty="0" smtClean="0">
                  <a:solidFill>
                    <a:schemeClr val="bg1"/>
                  </a:solidFill>
                </a:rPr>
                <a:t>Governance</a:t>
              </a:r>
              <a:endParaRPr lang="en-CA" sz="900" b="1" dirty="0">
                <a:solidFill>
                  <a:schemeClr val="bg1"/>
                </a:solidFill>
              </a:endParaRPr>
            </a:p>
          </p:txBody>
        </p:sp>
        <p:sp>
          <p:nvSpPr>
            <p:cNvPr id="54" name="Flowchart: Delay 53"/>
            <p:cNvSpPr/>
            <p:nvPr/>
          </p:nvSpPr>
          <p:spPr>
            <a:xfrm flipH="1">
              <a:off x="-2042038" y="407145"/>
              <a:ext cx="1632444" cy="736270"/>
            </a:xfrm>
            <a:prstGeom prst="flowChartDelay">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tlCol="0" anchor="ctr"/>
            <a:lstStyle/>
            <a:p>
              <a:pPr algn="r"/>
              <a:r>
                <a:rPr lang="en-CA" sz="900" b="1" dirty="0" smtClean="0">
                  <a:solidFill>
                    <a:schemeClr val="bg1"/>
                  </a:solidFill>
                </a:rPr>
                <a:t>Component</a:t>
              </a:r>
            </a:p>
            <a:p>
              <a:pPr algn="r"/>
              <a:r>
                <a:rPr lang="en-CA" sz="900" b="1" dirty="0" smtClean="0">
                  <a:solidFill>
                    <a:schemeClr val="bg1"/>
                  </a:solidFill>
                </a:rPr>
                <a:t>Library</a:t>
              </a:r>
              <a:endParaRPr lang="en-CA" sz="900" b="1" dirty="0">
                <a:solidFill>
                  <a:schemeClr val="bg1"/>
                </a:solidFill>
              </a:endParaRPr>
            </a:p>
          </p:txBody>
        </p:sp>
      </p:grpSp>
      <p:sp>
        <p:nvSpPr>
          <p:cNvPr id="60" name="TextBox 59"/>
          <p:cNvSpPr txBox="1"/>
          <p:nvPr/>
        </p:nvSpPr>
        <p:spPr>
          <a:xfrm>
            <a:off x="2676479" y="3539500"/>
            <a:ext cx="1836948" cy="646331"/>
          </a:xfrm>
          <a:prstGeom prst="rect">
            <a:avLst/>
          </a:prstGeom>
          <a:noFill/>
        </p:spPr>
        <p:txBody>
          <a:bodyPr wrap="square" rtlCol="0">
            <a:spAutoFit/>
          </a:bodyPr>
          <a:lstStyle/>
          <a:p>
            <a:pPr marL="171450" indent="-171450">
              <a:spcBef>
                <a:spcPts val="200"/>
              </a:spcBef>
              <a:buFont typeface="Arial" pitchFamily="34" charset="0"/>
              <a:buChar char="•"/>
              <a:defRPr/>
            </a:pPr>
            <a:r>
              <a:rPr lang="en-US" sz="1200" dirty="0" smtClean="0">
                <a:solidFill>
                  <a:schemeClr val="dk1"/>
                </a:solidFill>
              </a:rPr>
              <a:t>Based </a:t>
            </a:r>
            <a:r>
              <a:rPr lang="en-US" sz="1200" dirty="0">
                <a:solidFill>
                  <a:schemeClr val="dk1"/>
                </a:solidFill>
              </a:rPr>
              <a:t>on </a:t>
            </a:r>
            <a:r>
              <a:rPr lang="en-US" sz="1200" dirty="0" smtClean="0">
                <a:solidFill>
                  <a:schemeClr val="dk1"/>
                </a:solidFill>
              </a:rPr>
              <a:t>a refactored Strategy and Planning Foundation.</a:t>
            </a:r>
          </a:p>
        </p:txBody>
      </p:sp>
      <p:sp>
        <p:nvSpPr>
          <p:cNvPr id="61" name="TextBox 60"/>
          <p:cNvSpPr txBox="1"/>
          <p:nvPr/>
        </p:nvSpPr>
        <p:spPr>
          <a:xfrm>
            <a:off x="4590699" y="3520336"/>
            <a:ext cx="1836948" cy="1041311"/>
          </a:xfrm>
          <a:prstGeom prst="rect">
            <a:avLst/>
          </a:prstGeom>
          <a:noFill/>
        </p:spPr>
        <p:txBody>
          <a:bodyPr wrap="square" rtlCol="0">
            <a:spAutoFit/>
          </a:bodyPr>
          <a:lstStyle/>
          <a:p>
            <a:pPr marL="171450" indent="-171450">
              <a:spcBef>
                <a:spcPts val="200"/>
              </a:spcBef>
              <a:buFont typeface="Arial" pitchFamily="34" charset="0"/>
              <a:buChar char="•"/>
              <a:defRPr/>
            </a:pPr>
            <a:r>
              <a:rPr lang="en-US" sz="1200" dirty="0" smtClean="0">
                <a:solidFill>
                  <a:schemeClr val="dk1"/>
                </a:solidFill>
              </a:rPr>
              <a:t>Value Realization services delivered primarily through BSC projects.</a:t>
            </a:r>
          </a:p>
          <a:p>
            <a:pPr marL="171450" indent="-171450">
              <a:spcBef>
                <a:spcPts val="200"/>
              </a:spcBef>
              <a:buFont typeface="Arial" pitchFamily="34" charset="0"/>
              <a:buChar char="•"/>
              <a:defRPr/>
            </a:pPr>
            <a:endParaRPr lang="en-US" sz="1200" dirty="0" smtClean="0">
              <a:solidFill>
                <a:schemeClr val="dk1"/>
              </a:solidFill>
            </a:endParaRPr>
          </a:p>
        </p:txBody>
      </p:sp>
      <p:sp>
        <p:nvSpPr>
          <p:cNvPr id="69" name="TextBox 68"/>
          <p:cNvSpPr txBox="1"/>
          <p:nvPr/>
        </p:nvSpPr>
        <p:spPr>
          <a:xfrm>
            <a:off x="759671" y="3539500"/>
            <a:ext cx="1836948" cy="2174954"/>
          </a:xfrm>
          <a:prstGeom prst="rect">
            <a:avLst/>
          </a:prstGeom>
          <a:noFill/>
        </p:spPr>
        <p:txBody>
          <a:bodyPr wrap="square" rtlCol="0">
            <a:spAutoFit/>
          </a:bodyPr>
          <a:lstStyle/>
          <a:p>
            <a:pPr marL="171450" indent="-171450">
              <a:spcBef>
                <a:spcPts val="200"/>
              </a:spcBef>
              <a:buFont typeface="Arial" pitchFamily="34" charset="0"/>
              <a:buChar char="•"/>
              <a:defRPr/>
            </a:pPr>
            <a:r>
              <a:rPr lang="en-US" sz="1200" dirty="0">
                <a:solidFill>
                  <a:schemeClr val="dk1"/>
                </a:solidFill>
              </a:rPr>
              <a:t>B</a:t>
            </a:r>
            <a:r>
              <a:rPr lang="en-US" sz="1200" dirty="0" smtClean="0">
                <a:solidFill>
                  <a:schemeClr val="dk1"/>
                </a:solidFill>
              </a:rPr>
              <a:t>ased </a:t>
            </a:r>
            <a:r>
              <a:rPr lang="en-US" sz="1200" dirty="0">
                <a:solidFill>
                  <a:schemeClr val="dk1"/>
                </a:solidFill>
              </a:rPr>
              <a:t>on refactored </a:t>
            </a:r>
            <a:r>
              <a:rPr lang="en-US" sz="1200" dirty="0" smtClean="0">
                <a:solidFill>
                  <a:schemeClr val="dk1"/>
                </a:solidFill>
              </a:rPr>
              <a:t>EAVR adding the ability to ‘plug-in’ new assessments and leverage Point-of-View content in the Assess phase.</a:t>
            </a:r>
          </a:p>
          <a:p>
            <a:pPr marL="171450" indent="-171450">
              <a:spcBef>
                <a:spcPts val="200"/>
              </a:spcBef>
              <a:buFont typeface="Arial" pitchFamily="34" charset="0"/>
              <a:buChar char="•"/>
              <a:defRPr/>
            </a:pPr>
            <a:r>
              <a:rPr lang="en-US" sz="1200" dirty="0" smtClean="0">
                <a:solidFill>
                  <a:schemeClr val="dk1"/>
                </a:solidFill>
              </a:rPr>
              <a:t>BITSB </a:t>
            </a:r>
            <a:r>
              <a:rPr lang="en-US" sz="1200" dirty="0">
                <a:solidFill>
                  <a:schemeClr val="dk1"/>
                </a:solidFill>
              </a:rPr>
              <a:t>content </a:t>
            </a:r>
            <a:r>
              <a:rPr lang="en-US" sz="1200" dirty="0" smtClean="0">
                <a:solidFill>
                  <a:schemeClr val="dk1"/>
                </a:solidFill>
              </a:rPr>
              <a:t>leveraged for </a:t>
            </a:r>
            <a:r>
              <a:rPr lang="en-US" sz="1200" dirty="0">
                <a:solidFill>
                  <a:schemeClr val="dk1"/>
                </a:solidFill>
              </a:rPr>
              <a:t>the Context phase.</a:t>
            </a:r>
          </a:p>
          <a:p>
            <a:pPr marL="171450" indent="-171450">
              <a:spcBef>
                <a:spcPts val="200"/>
              </a:spcBef>
              <a:buFont typeface="Arial" pitchFamily="34" charset="0"/>
              <a:buChar char="•"/>
              <a:defRPr/>
            </a:pPr>
            <a:endParaRPr lang="en-US" sz="1200" dirty="0" smtClean="0">
              <a:solidFill>
                <a:schemeClr val="dk1"/>
              </a:solidFill>
            </a:endParaRPr>
          </a:p>
        </p:txBody>
      </p:sp>
    </p:spTree>
    <p:extLst>
      <p:ext uri="{BB962C8B-B14F-4D97-AF65-F5344CB8AC3E}">
        <p14:creationId xmlns:p14="http://schemas.microsoft.com/office/powerpoint/2010/main" val="318405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Historical Context</a:t>
            </a:r>
            <a:endParaRPr lang="en-US" dirty="0"/>
          </a:p>
        </p:txBody>
      </p:sp>
      <p:sp>
        <p:nvSpPr>
          <p:cNvPr id="7" name="Rounded Rectangle 6"/>
          <p:cNvSpPr/>
          <p:nvPr/>
        </p:nvSpPr>
        <p:spPr>
          <a:xfrm>
            <a:off x="6317361" y="1797808"/>
            <a:ext cx="1195185" cy="4434156"/>
          </a:xfrm>
          <a:prstGeom prst="roundRect">
            <a:avLst>
              <a:gd name="adj" fmla="val 5067"/>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rtlCol="0" anchor="t"/>
          <a:lstStyle/>
          <a:p>
            <a:pPr algn="ctr"/>
            <a:r>
              <a:rPr lang="en-US" sz="900" b="1" dirty="0">
                <a:solidFill>
                  <a:srgbClr val="000000"/>
                </a:solidFill>
              </a:rPr>
              <a:t>Enterprise Strategy Portfolio</a:t>
            </a:r>
          </a:p>
        </p:txBody>
      </p:sp>
      <p:sp>
        <p:nvSpPr>
          <p:cNvPr id="8" name="Rounded Rectangle 7"/>
          <p:cNvSpPr/>
          <p:nvPr/>
        </p:nvSpPr>
        <p:spPr>
          <a:xfrm>
            <a:off x="704850" y="2386396"/>
            <a:ext cx="877091" cy="59880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700" dirty="0" smtClean="0">
                <a:solidFill>
                  <a:srgbClr val="000000"/>
                </a:solidFill>
              </a:rPr>
              <a:t>Platform Rationalization</a:t>
            </a:r>
          </a:p>
          <a:p>
            <a:pPr algn="ctr"/>
            <a:r>
              <a:rPr lang="en-US" sz="700" i="1" dirty="0" smtClean="0">
                <a:solidFill>
                  <a:srgbClr val="000000"/>
                </a:solidFill>
              </a:rPr>
              <a:t>July 2007</a:t>
            </a:r>
          </a:p>
          <a:p>
            <a:pPr algn="ctr"/>
            <a:endParaRPr lang="en-US" sz="700" dirty="0">
              <a:solidFill>
                <a:srgbClr val="000000"/>
              </a:solidFill>
            </a:endParaRPr>
          </a:p>
        </p:txBody>
      </p:sp>
      <p:sp>
        <p:nvSpPr>
          <p:cNvPr id="9" name="Rounded Rectangle 8"/>
          <p:cNvSpPr/>
          <p:nvPr/>
        </p:nvSpPr>
        <p:spPr>
          <a:xfrm>
            <a:off x="704850" y="3249683"/>
            <a:ext cx="877091" cy="59880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700" dirty="0" smtClean="0">
                <a:solidFill>
                  <a:srgbClr val="000000"/>
                </a:solidFill>
              </a:rPr>
              <a:t>Architecture Transformation</a:t>
            </a:r>
          </a:p>
          <a:p>
            <a:pPr algn="ctr"/>
            <a:r>
              <a:rPr lang="en-US" sz="700" i="1" dirty="0" smtClean="0">
                <a:solidFill>
                  <a:srgbClr val="000000"/>
                </a:solidFill>
              </a:rPr>
              <a:t>June 2007</a:t>
            </a:r>
            <a:endParaRPr lang="en-US" sz="700" i="1" dirty="0">
              <a:solidFill>
                <a:srgbClr val="000000"/>
              </a:solidFill>
            </a:endParaRPr>
          </a:p>
        </p:txBody>
      </p:sp>
      <p:sp>
        <p:nvSpPr>
          <p:cNvPr id="13" name="Rounded Rectangle 12"/>
          <p:cNvSpPr/>
          <p:nvPr/>
        </p:nvSpPr>
        <p:spPr>
          <a:xfrm>
            <a:off x="2401232" y="2768973"/>
            <a:ext cx="1059488" cy="59880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700" dirty="0" smtClean="0">
                <a:solidFill>
                  <a:srgbClr val="000000"/>
                </a:solidFill>
              </a:rPr>
              <a:t>Strategy and Planning for SOA Services Delivery</a:t>
            </a:r>
          </a:p>
          <a:p>
            <a:pPr algn="ctr"/>
            <a:r>
              <a:rPr lang="en-US" sz="700" i="1" dirty="0" smtClean="0">
                <a:solidFill>
                  <a:srgbClr val="000000"/>
                </a:solidFill>
              </a:rPr>
              <a:t>Dec 2008</a:t>
            </a:r>
            <a:endParaRPr lang="en-US" sz="700" i="1" dirty="0">
              <a:solidFill>
                <a:srgbClr val="000000"/>
              </a:solidFill>
            </a:endParaRPr>
          </a:p>
        </p:txBody>
      </p:sp>
      <p:sp>
        <p:nvSpPr>
          <p:cNvPr id="14" name="Rounded Rectangle 13"/>
          <p:cNvSpPr/>
          <p:nvPr/>
        </p:nvSpPr>
        <p:spPr>
          <a:xfrm>
            <a:off x="3313611" y="3530622"/>
            <a:ext cx="1059488" cy="59880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700" dirty="0" smtClean="0">
                <a:solidFill>
                  <a:srgbClr val="000000"/>
                </a:solidFill>
              </a:rPr>
              <a:t>Strategy and Planning for S+S</a:t>
            </a:r>
          </a:p>
          <a:p>
            <a:pPr algn="ctr"/>
            <a:r>
              <a:rPr lang="en-US" sz="700" i="1" dirty="0" smtClean="0">
                <a:solidFill>
                  <a:srgbClr val="000000"/>
                </a:solidFill>
              </a:rPr>
              <a:t>May 2009</a:t>
            </a:r>
            <a:endParaRPr lang="en-US" sz="700" i="1" dirty="0">
              <a:solidFill>
                <a:srgbClr val="000000"/>
              </a:solidFill>
            </a:endParaRPr>
          </a:p>
        </p:txBody>
      </p:sp>
      <p:sp>
        <p:nvSpPr>
          <p:cNvPr id="15" name="Rounded Rectangle 14"/>
          <p:cNvSpPr/>
          <p:nvPr/>
        </p:nvSpPr>
        <p:spPr>
          <a:xfrm>
            <a:off x="3658870" y="4292271"/>
            <a:ext cx="1059488" cy="59880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700" dirty="0" smtClean="0">
                <a:solidFill>
                  <a:srgbClr val="000000"/>
                </a:solidFill>
              </a:rPr>
              <a:t>Strategy and Planning  Foundation</a:t>
            </a:r>
          </a:p>
          <a:p>
            <a:pPr algn="ctr"/>
            <a:r>
              <a:rPr lang="en-US" sz="700" i="1" dirty="0" smtClean="0">
                <a:solidFill>
                  <a:srgbClr val="000000"/>
                </a:solidFill>
              </a:rPr>
              <a:t>June 2009</a:t>
            </a:r>
            <a:endParaRPr lang="en-US" sz="700" i="1" dirty="0">
              <a:solidFill>
                <a:srgbClr val="000000"/>
              </a:solidFill>
            </a:endParaRPr>
          </a:p>
        </p:txBody>
      </p:sp>
      <p:sp>
        <p:nvSpPr>
          <p:cNvPr id="16" name="Rounded Rectangle 15"/>
          <p:cNvSpPr/>
          <p:nvPr/>
        </p:nvSpPr>
        <p:spPr>
          <a:xfrm>
            <a:off x="2187318" y="1905686"/>
            <a:ext cx="1059488" cy="59880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700" dirty="0" smtClean="0">
                <a:solidFill>
                  <a:srgbClr val="000000"/>
                </a:solidFill>
              </a:rPr>
              <a:t>Business and IT Strategy Briefing</a:t>
            </a:r>
          </a:p>
          <a:p>
            <a:pPr algn="ctr"/>
            <a:r>
              <a:rPr lang="en-US" sz="700" i="1" dirty="0" smtClean="0">
                <a:solidFill>
                  <a:srgbClr val="000000"/>
                </a:solidFill>
              </a:rPr>
              <a:t>Nov 2008</a:t>
            </a:r>
            <a:endParaRPr lang="en-US" sz="700" i="1" dirty="0">
              <a:solidFill>
                <a:srgbClr val="000000"/>
              </a:solidFill>
            </a:endParaRPr>
          </a:p>
        </p:txBody>
      </p:sp>
      <p:sp>
        <p:nvSpPr>
          <p:cNvPr id="17" name="Rounded Rectangle 16"/>
          <p:cNvSpPr/>
          <p:nvPr/>
        </p:nvSpPr>
        <p:spPr>
          <a:xfrm>
            <a:off x="4823779" y="5301467"/>
            <a:ext cx="2621756" cy="35926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700" dirty="0" smtClean="0">
                <a:solidFill>
                  <a:srgbClr val="000000"/>
                </a:solidFill>
              </a:rPr>
              <a:t>Microsoft Architecture and Planning Framework</a:t>
            </a:r>
          </a:p>
          <a:p>
            <a:pPr algn="ctr"/>
            <a:r>
              <a:rPr lang="en-US" sz="700" i="1" dirty="0" smtClean="0">
                <a:solidFill>
                  <a:srgbClr val="000000"/>
                </a:solidFill>
              </a:rPr>
              <a:t>October 2009</a:t>
            </a:r>
            <a:endParaRPr lang="en-US" sz="700" i="1" dirty="0">
              <a:solidFill>
                <a:srgbClr val="000000"/>
              </a:solidFill>
            </a:endParaRPr>
          </a:p>
        </p:txBody>
      </p:sp>
      <p:sp>
        <p:nvSpPr>
          <p:cNvPr id="18" name="Rounded Rectangle 17"/>
          <p:cNvSpPr/>
          <p:nvPr/>
        </p:nvSpPr>
        <p:spPr>
          <a:xfrm>
            <a:off x="3943322" y="2389058"/>
            <a:ext cx="1760914" cy="59880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700" dirty="0" smtClean="0">
                <a:solidFill>
                  <a:srgbClr val="000000"/>
                </a:solidFill>
              </a:rPr>
              <a:t>Advisory Services Program</a:t>
            </a:r>
          </a:p>
          <a:p>
            <a:pPr algn="ctr"/>
            <a:r>
              <a:rPr lang="en-US" sz="700" i="1" dirty="0" smtClean="0">
                <a:solidFill>
                  <a:srgbClr val="000000"/>
                </a:solidFill>
              </a:rPr>
              <a:t>July 2009</a:t>
            </a:r>
            <a:endParaRPr lang="en-US" sz="700" i="1" dirty="0">
              <a:solidFill>
                <a:srgbClr val="000000"/>
              </a:solidFill>
            </a:endParaRPr>
          </a:p>
        </p:txBody>
      </p:sp>
      <p:sp>
        <p:nvSpPr>
          <p:cNvPr id="19" name="Rounded Rectangle 18"/>
          <p:cNvSpPr/>
          <p:nvPr/>
        </p:nvSpPr>
        <p:spPr>
          <a:xfrm>
            <a:off x="6386046" y="3115164"/>
            <a:ext cx="1059488" cy="59880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700" dirty="0" smtClean="0">
                <a:solidFill>
                  <a:srgbClr val="000000"/>
                </a:solidFill>
              </a:rPr>
              <a:t>Strategy and Planning  For Optimized Desktop</a:t>
            </a:r>
            <a:endParaRPr lang="en-US" sz="700" dirty="0">
              <a:solidFill>
                <a:srgbClr val="000000"/>
              </a:solidFill>
            </a:endParaRPr>
          </a:p>
        </p:txBody>
      </p:sp>
      <p:sp>
        <p:nvSpPr>
          <p:cNvPr id="20" name="Rounded Rectangle 19"/>
          <p:cNvSpPr/>
          <p:nvPr/>
        </p:nvSpPr>
        <p:spPr>
          <a:xfrm>
            <a:off x="6386046" y="3843931"/>
            <a:ext cx="1059488" cy="59880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700" dirty="0" smtClean="0">
                <a:solidFill>
                  <a:srgbClr val="000000"/>
                </a:solidFill>
              </a:rPr>
              <a:t>Strategy and Planning  For Business Ready Security</a:t>
            </a:r>
            <a:endParaRPr lang="en-US" sz="700" dirty="0">
              <a:solidFill>
                <a:srgbClr val="000000"/>
              </a:solidFill>
            </a:endParaRPr>
          </a:p>
        </p:txBody>
      </p:sp>
      <p:sp>
        <p:nvSpPr>
          <p:cNvPr id="21" name="Rounded Rectangle 20"/>
          <p:cNvSpPr/>
          <p:nvPr/>
        </p:nvSpPr>
        <p:spPr>
          <a:xfrm>
            <a:off x="6386046" y="4572699"/>
            <a:ext cx="1059488" cy="59880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700" dirty="0" smtClean="0">
                <a:solidFill>
                  <a:srgbClr val="000000"/>
                </a:solidFill>
              </a:rPr>
              <a:t>Strategy and Planning  For Journey to the Cloud</a:t>
            </a:r>
            <a:endParaRPr lang="en-US" sz="700" dirty="0">
              <a:solidFill>
                <a:srgbClr val="000000"/>
              </a:solidFill>
            </a:endParaRPr>
          </a:p>
        </p:txBody>
      </p:sp>
      <p:sp>
        <p:nvSpPr>
          <p:cNvPr id="22" name="Rounded Rectangle 21"/>
          <p:cNvSpPr/>
          <p:nvPr/>
        </p:nvSpPr>
        <p:spPr>
          <a:xfrm>
            <a:off x="6386046" y="2386396"/>
            <a:ext cx="1059488" cy="59880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700" dirty="0" smtClean="0">
                <a:solidFill>
                  <a:srgbClr val="000000"/>
                </a:solidFill>
              </a:rPr>
              <a:t>Enterprise Agreement Value Realization</a:t>
            </a:r>
            <a:endParaRPr lang="en-US" sz="700" dirty="0">
              <a:solidFill>
                <a:srgbClr val="000000"/>
              </a:solidFill>
            </a:endParaRPr>
          </a:p>
        </p:txBody>
      </p:sp>
      <p:sp>
        <p:nvSpPr>
          <p:cNvPr id="23" name="Rounded Rectangle 22"/>
          <p:cNvSpPr/>
          <p:nvPr/>
        </p:nvSpPr>
        <p:spPr>
          <a:xfrm>
            <a:off x="7622101" y="1807618"/>
            <a:ext cx="1226260" cy="4434156"/>
          </a:xfrm>
          <a:prstGeom prst="roundRect">
            <a:avLst>
              <a:gd name="adj" fmla="val 5067"/>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900" b="1" dirty="0" smtClean="0">
                <a:solidFill>
                  <a:srgbClr val="000000"/>
                </a:solidFill>
              </a:rPr>
              <a:t>Value Realization Framework</a:t>
            </a:r>
            <a:endParaRPr lang="en-US" sz="900" b="1" dirty="0">
              <a:solidFill>
                <a:srgbClr val="000000"/>
              </a:solidFill>
            </a:endParaRPr>
          </a:p>
        </p:txBody>
      </p:sp>
      <p:cxnSp>
        <p:nvCxnSpPr>
          <p:cNvPr id="24" name="Elbow Connector 23"/>
          <p:cNvCxnSpPr>
            <a:stCxn id="8" idx="3"/>
            <a:endCxn id="13" idx="1"/>
          </p:cNvCxnSpPr>
          <p:nvPr/>
        </p:nvCxnSpPr>
        <p:spPr>
          <a:xfrm>
            <a:off x="1581941" y="2685797"/>
            <a:ext cx="819291" cy="382577"/>
          </a:xfrm>
          <a:prstGeom prst="bentConnector3">
            <a:avLst/>
          </a:prstGeom>
          <a:ln>
            <a:solidFill>
              <a:schemeClr val="accent6">
                <a:lumMod val="50000"/>
              </a:schemeClr>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9" idx="3"/>
            <a:endCxn id="13" idx="1"/>
          </p:cNvCxnSpPr>
          <p:nvPr/>
        </p:nvCxnSpPr>
        <p:spPr>
          <a:xfrm flipV="1">
            <a:off x="1581941" y="3068374"/>
            <a:ext cx="819291" cy="480710"/>
          </a:xfrm>
          <a:prstGeom prst="bentConnector3">
            <a:avLst/>
          </a:prstGeom>
          <a:ln>
            <a:solidFill>
              <a:schemeClr val="accent6">
                <a:lumMod val="50000"/>
              </a:schemeClr>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3" idx="2"/>
            <a:endCxn id="14" idx="1"/>
          </p:cNvCxnSpPr>
          <p:nvPr/>
        </p:nvCxnSpPr>
        <p:spPr>
          <a:xfrm rot="16200000" flipH="1">
            <a:off x="2891169" y="3407580"/>
            <a:ext cx="462248" cy="382635"/>
          </a:xfrm>
          <a:prstGeom prst="bentConnector2">
            <a:avLst/>
          </a:prstGeom>
          <a:ln>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3" idx="2"/>
            <a:endCxn id="15" idx="1"/>
          </p:cNvCxnSpPr>
          <p:nvPr/>
        </p:nvCxnSpPr>
        <p:spPr>
          <a:xfrm rot="16200000" flipH="1">
            <a:off x="2682974" y="3615775"/>
            <a:ext cx="1223897" cy="727894"/>
          </a:xfrm>
          <a:prstGeom prst="bentConnector2">
            <a:avLst/>
          </a:prstGeom>
          <a:ln>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5" idx="3"/>
            <a:endCxn id="19" idx="1"/>
          </p:cNvCxnSpPr>
          <p:nvPr/>
        </p:nvCxnSpPr>
        <p:spPr>
          <a:xfrm flipV="1">
            <a:off x="4718358" y="3414564"/>
            <a:ext cx="1667689" cy="1177107"/>
          </a:xfrm>
          <a:prstGeom prst="bentConnector3">
            <a:avLst/>
          </a:prstGeom>
          <a:ln>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5" idx="3"/>
            <a:endCxn id="20" idx="1"/>
          </p:cNvCxnSpPr>
          <p:nvPr/>
        </p:nvCxnSpPr>
        <p:spPr>
          <a:xfrm flipV="1">
            <a:off x="4718358" y="4143332"/>
            <a:ext cx="1667689" cy="448339"/>
          </a:xfrm>
          <a:prstGeom prst="bentConnector3">
            <a:avLst/>
          </a:prstGeom>
          <a:ln>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5" idx="3"/>
            <a:endCxn id="21" idx="1"/>
          </p:cNvCxnSpPr>
          <p:nvPr/>
        </p:nvCxnSpPr>
        <p:spPr>
          <a:xfrm>
            <a:off x="4718358" y="4591671"/>
            <a:ext cx="1667689" cy="280429"/>
          </a:xfrm>
          <a:prstGeom prst="bentConnector3">
            <a:avLst/>
          </a:prstGeom>
          <a:ln>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943323" y="1202253"/>
            <a:ext cx="2452519" cy="333542"/>
          </a:xfrm>
          <a:prstGeom prst="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bg1"/>
                </a:solidFill>
              </a:rPr>
              <a:t>FY10</a:t>
            </a:r>
            <a:endParaRPr lang="en-US" sz="1000" dirty="0">
              <a:solidFill>
                <a:schemeClr val="bg1"/>
              </a:solidFill>
            </a:endParaRPr>
          </a:p>
        </p:txBody>
      </p:sp>
      <p:sp>
        <p:nvSpPr>
          <p:cNvPr id="32" name="Rectangle 31"/>
          <p:cNvSpPr/>
          <p:nvPr/>
        </p:nvSpPr>
        <p:spPr>
          <a:xfrm>
            <a:off x="1490803" y="1202253"/>
            <a:ext cx="2452519" cy="333542"/>
          </a:xfrm>
          <a:prstGeom prst="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bg1"/>
                </a:solidFill>
              </a:rPr>
              <a:t>FY09</a:t>
            </a:r>
            <a:endParaRPr lang="en-US" sz="1000" dirty="0">
              <a:solidFill>
                <a:schemeClr val="bg1"/>
              </a:solidFill>
            </a:endParaRPr>
          </a:p>
        </p:txBody>
      </p:sp>
      <p:sp>
        <p:nvSpPr>
          <p:cNvPr id="33" name="Rectangle 32"/>
          <p:cNvSpPr/>
          <p:nvPr/>
        </p:nvSpPr>
        <p:spPr>
          <a:xfrm>
            <a:off x="6395841" y="1205712"/>
            <a:ext cx="2631815" cy="333542"/>
          </a:xfrm>
          <a:prstGeom prst="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bg1"/>
                </a:solidFill>
              </a:rPr>
              <a:t>FY11    </a:t>
            </a:r>
            <a:endParaRPr lang="en-US" sz="1000" dirty="0">
              <a:solidFill>
                <a:schemeClr val="bg1"/>
              </a:solidFill>
            </a:endParaRPr>
          </a:p>
        </p:txBody>
      </p:sp>
      <p:sp>
        <p:nvSpPr>
          <p:cNvPr id="34" name="Rounded Rectangle 33"/>
          <p:cNvSpPr/>
          <p:nvPr/>
        </p:nvSpPr>
        <p:spPr>
          <a:xfrm>
            <a:off x="7705487" y="2386396"/>
            <a:ext cx="1059488" cy="490688"/>
          </a:xfrm>
          <a:prstGeom prst="roundRect">
            <a:avLst/>
          </a:prstGeom>
          <a:ln w="9525">
            <a:solidFill>
              <a:schemeClr val="bg1"/>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800" dirty="0">
                <a:solidFill>
                  <a:srgbClr val="000000"/>
                </a:solidFill>
              </a:rPr>
              <a:t>360 </a:t>
            </a:r>
          </a:p>
          <a:p>
            <a:pPr algn="ctr"/>
            <a:r>
              <a:rPr lang="en-US" sz="800" dirty="0">
                <a:solidFill>
                  <a:srgbClr val="000000"/>
                </a:solidFill>
              </a:rPr>
              <a:t>Assessment</a:t>
            </a:r>
          </a:p>
        </p:txBody>
      </p:sp>
      <p:sp>
        <p:nvSpPr>
          <p:cNvPr id="35" name="Rounded Rectangle 34"/>
          <p:cNvSpPr/>
          <p:nvPr/>
        </p:nvSpPr>
        <p:spPr>
          <a:xfrm>
            <a:off x="7705487" y="2993540"/>
            <a:ext cx="1059488" cy="490688"/>
          </a:xfrm>
          <a:prstGeom prst="roundRect">
            <a:avLst/>
          </a:prstGeom>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0000"/>
                </a:solidFill>
              </a:rPr>
              <a:t>Initiatives Planning</a:t>
            </a:r>
          </a:p>
        </p:txBody>
      </p:sp>
      <p:sp>
        <p:nvSpPr>
          <p:cNvPr id="36" name="Rounded Rectangle 35"/>
          <p:cNvSpPr/>
          <p:nvPr/>
        </p:nvSpPr>
        <p:spPr>
          <a:xfrm>
            <a:off x="7705487" y="3600685"/>
            <a:ext cx="1059488" cy="490688"/>
          </a:xfrm>
          <a:prstGeom prst="roundRect">
            <a:avLst/>
          </a:prstGeom>
          <a:ln w="9525">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800" dirty="0">
                <a:solidFill>
                  <a:srgbClr val="000000"/>
                </a:solidFill>
              </a:rPr>
              <a:t>Value </a:t>
            </a:r>
          </a:p>
          <a:p>
            <a:pPr algn="ctr"/>
            <a:r>
              <a:rPr lang="en-US" sz="800" dirty="0">
                <a:solidFill>
                  <a:srgbClr val="000000"/>
                </a:solidFill>
              </a:rPr>
              <a:t>Realization</a:t>
            </a:r>
          </a:p>
        </p:txBody>
      </p:sp>
      <p:sp>
        <p:nvSpPr>
          <p:cNvPr id="37" name="Rounded Rectangle 36"/>
          <p:cNvSpPr/>
          <p:nvPr/>
        </p:nvSpPr>
        <p:spPr>
          <a:xfrm>
            <a:off x="7705487" y="4207829"/>
            <a:ext cx="1059488" cy="490688"/>
          </a:xfrm>
          <a:prstGeom prst="round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700" dirty="0" smtClean="0">
                <a:solidFill>
                  <a:srgbClr val="000000"/>
                </a:solidFill>
              </a:rPr>
              <a:t>Engagement Governance </a:t>
            </a:r>
            <a:endParaRPr lang="en-US" sz="700" dirty="0">
              <a:solidFill>
                <a:srgbClr val="000000"/>
              </a:solidFill>
            </a:endParaRPr>
          </a:p>
        </p:txBody>
      </p:sp>
      <p:sp>
        <p:nvSpPr>
          <p:cNvPr id="38" name="Rounded Rectangle 37"/>
          <p:cNvSpPr/>
          <p:nvPr/>
        </p:nvSpPr>
        <p:spPr>
          <a:xfrm>
            <a:off x="7705487" y="5037065"/>
            <a:ext cx="1059488" cy="490688"/>
          </a:xfrm>
          <a:prstGeom prst="roundRect">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700" dirty="0" smtClean="0">
                <a:solidFill>
                  <a:srgbClr val="000000"/>
                </a:solidFill>
              </a:rPr>
              <a:t>Enterprise Strategy Library</a:t>
            </a:r>
            <a:endParaRPr lang="en-US" sz="700" dirty="0">
              <a:solidFill>
                <a:srgbClr val="000000"/>
              </a:solidFill>
            </a:endParaRPr>
          </a:p>
        </p:txBody>
      </p:sp>
      <p:sp>
        <p:nvSpPr>
          <p:cNvPr id="39" name="Rounded Rectangle 38"/>
          <p:cNvSpPr/>
          <p:nvPr/>
        </p:nvSpPr>
        <p:spPr>
          <a:xfrm>
            <a:off x="7705487" y="5644209"/>
            <a:ext cx="1059488" cy="490688"/>
          </a:xfrm>
          <a:prstGeom prst="roundRect">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700" dirty="0" smtClean="0">
                <a:solidFill>
                  <a:srgbClr val="000000"/>
                </a:solidFill>
              </a:rPr>
              <a:t>Enterprise Strategy Network</a:t>
            </a:r>
            <a:endParaRPr lang="en-US" sz="700" dirty="0">
              <a:solidFill>
                <a:srgbClr val="000000"/>
              </a:solidFill>
            </a:endParaRPr>
          </a:p>
        </p:txBody>
      </p:sp>
      <p:cxnSp>
        <p:nvCxnSpPr>
          <p:cNvPr id="40" name="Straight Arrow Connector 39"/>
          <p:cNvCxnSpPr>
            <a:stCxn id="16" idx="3"/>
          </p:cNvCxnSpPr>
          <p:nvPr/>
        </p:nvCxnSpPr>
        <p:spPr>
          <a:xfrm>
            <a:off x="3246807" y="2205086"/>
            <a:ext cx="3056388" cy="0"/>
          </a:xfrm>
          <a:prstGeom prst="straightConnector1">
            <a:avLst/>
          </a:prstGeom>
          <a:ln>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22" idx="3"/>
            <a:endCxn id="34" idx="1"/>
          </p:cNvCxnSpPr>
          <p:nvPr/>
        </p:nvCxnSpPr>
        <p:spPr>
          <a:xfrm flipV="1">
            <a:off x="7445535" y="2631740"/>
            <a:ext cx="259953" cy="54056"/>
          </a:xfrm>
          <a:prstGeom prst="bentConnector3">
            <a:avLst>
              <a:gd name="adj1" fmla="val 50000"/>
            </a:avLst>
          </a:prstGeom>
          <a:ln>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19" idx="3"/>
            <a:endCxn id="35" idx="1"/>
          </p:cNvCxnSpPr>
          <p:nvPr/>
        </p:nvCxnSpPr>
        <p:spPr>
          <a:xfrm flipV="1">
            <a:off x="7445535" y="3238885"/>
            <a:ext cx="259953" cy="175679"/>
          </a:xfrm>
          <a:prstGeom prst="bentConnector3">
            <a:avLst>
              <a:gd name="adj1" fmla="val 50000"/>
            </a:avLst>
          </a:prstGeom>
          <a:ln>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20" idx="3"/>
            <a:endCxn id="35" idx="1"/>
          </p:cNvCxnSpPr>
          <p:nvPr/>
        </p:nvCxnSpPr>
        <p:spPr>
          <a:xfrm flipV="1">
            <a:off x="7445535" y="3238885"/>
            <a:ext cx="259953" cy="904447"/>
          </a:xfrm>
          <a:prstGeom prst="bentConnector3">
            <a:avLst>
              <a:gd name="adj1" fmla="val 50000"/>
            </a:avLst>
          </a:prstGeom>
          <a:ln>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20" idx="3"/>
            <a:endCxn id="35" idx="1"/>
          </p:cNvCxnSpPr>
          <p:nvPr/>
        </p:nvCxnSpPr>
        <p:spPr>
          <a:xfrm flipV="1">
            <a:off x="7445535" y="3238885"/>
            <a:ext cx="259953" cy="904447"/>
          </a:xfrm>
          <a:prstGeom prst="bentConnector3">
            <a:avLst>
              <a:gd name="adj1" fmla="val 50000"/>
            </a:avLst>
          </a:prstGeom>
          <a:ln>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21" idx="3"/>
            <a:endCxn id="35" idx="1"/>
          </p:cNvCxnSpPr>
          <p:nvPr/>
        </p:nvCxnSpPr>
        <p:spPr>
          <a:xfrm flipV="1">
            <a:off x="7445535" y="3238885"/>
            <a:ext cx="259953" cy="1633215"/>
          </a:xfrm>
          <a:prstGeom prst="bentConnector3">
            <a:avLst>
              <a:gd name="adj1" fmla="val 50000"/>
            </a:avLst>
          </a:prstGeom>
          <a:ln>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17" idx="3"/>
            <a:endCxn id="38" idx="1"/>
          </p:cNvCxnSpPr>
          <p:nvPr/>
        </p:nvCxnSpPr>
        <p:spPr>
          <a:xfrm flipV="1">
            <a:off x="7445535" y="5282410"/>
            <a:ext cx="259953" cy="198689"/>
          </a:xfrm>
          <a:prstGeom prst="bentConnector3">
            <a:avLst>
              <a:gd name="adj1" fmla="val 50000"/>
            </a:avLst>
          </a:prstGeom>
          <a:ln>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7" name="Rounded Rectangle 46"/>
          <p:cNvSpPr/>
          <p:nvPr/>
        </p:nvSpPr>
        <p:spPr>
          <a:xfrm>
            <a:off x="5160855" y="5790697"/>
            <a:ext cx="2284680" cy="33253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700" dirty="0" smtClean="0">
                <a:solidFill>
                  <a:srgbClr val="000000"/>
                </a:solidFill>
              </a:rPr>
              <a:t>Sample Deliverables Library</a:t>
            </a:r>
          </a:p>
          <a:p>
            <a:pPr algn="ctr"/>
            <a:r>
              <a:rPr lang="en-US" sz="700" i="1" dirty="0" smtClean="0">
                <a:solidFill>
                  <a:srgbClr val="000000"/>
                </a:solidFill>
              </a:rPr>
              <a:t>Dec 2009</a:t>
            </a:r>
            <a:endParaRPr lang="en-US" sz="700" i="1" dirty="0">
              <a:solidFill>
                <a:srgbClr val="000000"/>
              </a:solidFill>
            </a:endParaRPr>
          </a:p>
        </p:txBody>
      </p:sp>
      <p:cxnSp>
        <p:nvCxnSpPr>
          <p:cNvPr id="48" name="Elbow Connector 47"/>
          <p:cNvCxnSpPr>
            <a:stCxn id="47" idx="3"/>
            <a:endCxn id="38" idx="1"/>
          </p:cNvCxnSpPr>
          <p:nvPr/>
        </p:nvCxnSpPr>
        <p:spPr>
          <a:xfrm flipV="1">
            <a:off x="7445535" y="5282410"/>
            <a:ext cx="259953" cy="674557"/>
          </a:xfrm>
          <a:prstGeom prst="bentConnector3">
            <a:avLst>
              <a:gd name="adj1" fmla="val 50000"/>
            </a:avLst>
          </a:prstGeom>
          <a:ln>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797635" y="134912"/>
            <a:ext cx="547283" cy="1615304"/>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000000"/>
              </a:solidFill>
            </a:endParaRPr>
          </a:p>
        </p:txBody>
      </p:sp>
      <p:sp>
        <p:nvSpPr>
          <p:cNvPr id="50" name="Rounded Rectangle 49"/>
          <p:cNvSpPr/>
          <p:nvPr/>
        </p:nvSpPr>
        <p:spPr>
          <a:xfrm>
            <a:off x="704850" y="5082353"/>
            <a:ext cx="1059488" cy="59880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700" dirty="0" smtClean="0">
                <a:solidFill>
                  <a:srgbClr val="000000"/>
                </a:solidFill>
              </a:rPr>
              <a:t>Engagement Delivery Framework</a:t>
            </a:r>
          </a:p>
          <a:p>
            <a:pPr algn="ctr"/>
            <a:r>
              <a:rPr lang="en-US" sz="700" i="1" dirty="0" smtClean="0">
                <a:solidFill>
                  <a:srgbClr val="000000"/>
                </a:solidFill>
              </a:rPr>
              <a:t>June 2008</a:t>
            </a:r>
            <a:endParaRPr lang="en-US" sz="700" i="1" dirty="0">
              <a:solidFill>
                <a:srgbClr val="000000"/>
              </a:solidFill>
            </a:endParaRPr>
          </a:p>
        </p:txBody>
      </p:sp>
      <p:cxnSp>
        <p:nvCxnSpPr>
          <p:cNvPr id="51" name="Elbow Connector 50"/>
          <p:cNvCxnSpPr>
            <a:stCxn id="50" idx="3"/>
            <a:endCxn id="13" idx="1"/>
          </p:cNvCxnSpPr>
          <p:nvPr/>
        </p:nvCxnSpPr>
        <p:spPr>
          <a:xfrm flipV="1">
            <a:off x="1764338" y="3068374"/>
            <a:ext cx="636894" cy="2313380"/>
          </a:xfrm>
          <a:prstGeom prst="bentConnector3">
            <a:avLst>
              <a:gd name="adj1" fmla="val 50000"/>
            </a:avLst>
          </a:prstGeom>
          <a:ln>
            <a:solidFill>
              <a:schemeClr val="accent6">
                <a:lumMod val="50000"/>
              </a:schemeClr>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50" idx="3"/>
            <a:endCxn id="17" idx="1"/>
          </p:cNvCxnSpPr>
          <p:nvPr/>
        </p:nvCxnSpPr>
        <p:spPr>
          <a:xfrm>
            <a:off x="1764338" y="5381754"/>
            <a:ext cx="3059441" cy="99345"/>
          </a:xfrm>
          <a:prstGeom prst="bentConnector3">
            <a:avLst>
              <a:gd name="adj1" fmla="val 10150"/>
            </a:avLst>
          </a:prstGeom>
          <a:ln>
            <a:solidFill>
              <a:schemeClr val="accent6">
                <a:lumMod val="50000"/>
              </a:schemeClr>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8" idx="3"/>
          </p:cNvCxnSpPr>
          <p:nvPr/>
        </p:nvCxnSpPr>
        <p:spPr>
          <a:xfrm>
            <a:off x="5704236" y="2688458"/>
            <a:ext cx="598958" cy="0"/>
          </a:xfrm>
          <a:prstGeom prst="straightConnector1">
            <a:avLst/>
          </a:prstGeom>
          <a:ln>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4" name="Rounded Rectangle 53"/>
          <p:cNvSpPr/>
          <p:nvPr/>
        </p:nvSpPr>
        <p:spPr>
          <a:xfrm>
            <a:off x="153246" y="4501821"/>
            <a:ext cx="877091" cy="29940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700" dirty="0" smtClean="0">
                <a:solidFill>
                  <a:srgbClr val="000000"/>
                </a:solidFill>
              </a:rPr>
              <a:t>MTSS</a:t>
            </a:r>
          </a:p>
          <a:p>
            <a:pPr algn="ctr"/>
            <a:r>
              <a:rPr lang="en-US" sz="700" i="1" dirty="0" smtClean="0">
                <a:solidFill>
                  <a:srgbClr val="000000"/>
                </a:solidFill>
              </a:rPr>
              <a:t>Mar 2005</a:t>
            </a:r>
            <a:endParaRPr lang="en-US" sz="700" dirty="0">
              <a:solidFill>
                <a:srgbClr val="000000"/>
              </a:solidFill>
            </a:endParaRPr>
          </a:p>
        </p:txBody>
      </p:sp>
      <p:sp>
        <p:nvSpPr>
          <p:cNvPr id="55" name="Rounded Rectangle 54"/>
          <p:cNvSpPr/>
          <p:nvPr/>
        </p:nvSpPr>
        <p:spPr>
          <a:xfrm>
            <a:off x="153245" y="4097788"/>
            <a:ext cx="877091" cy="29940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700" dirty="0" smtClean="0">
                <a:solidFill>
                  <a:srgbClr val="000000"/>
                </a:solidFill>
              </a:rPr>
              <a:t>MSF EA</a:t>
            </a:r>
          </a:p>
          <a:p>
            <a:pPr algn="ctr"/>
            <a:r>
              <a:rPr lang="en-US" sz="700" i="1" dirty="0" smtClean="0">
                <a:solidFill>
                  <a:srgbClr val="000000"/>
                </a:solidFill>
              </a:rPr>
              <a:t>2004</a:t>
            </a:r>
            <a:endParaRPr lang="en-US" sz="700" dirty="0">
              <a:solidFill>
                <a:srgbClr val="000000"/>
              </a:solidFill>
            </a:endParaRPr>
          </a:p>
        </p:txBody>
      </p:sp>
      <p:cxnSp>
        <p:nvCxnSpPr>
          <p:cNvPr id="56" name="Elbow Connector 55"/>
          <p:cNvCxnSpPr>
            <a:stCxn id="55" idx="3"/>
            <a:endCxn id="17" idx="1"/>
          </p:cNvCxnSpPr>
          <p:nvPr/>
        </p:nvCxnSpPr>
        <p:spPr>
          <a:xfrm>
            <a:off x="1030336" y="4247489"/>
            <a:ext cx="3793443" cy="1233610"/>
          </a:xfrm>
          <a:prstGeom prst="bentConnector3">
            <a:avLst>
              <a:gd name="adj1" fmla="val 27402"/>
            </a:avLst>
          </a:prstGeom>
          <a:ln>
            <a:solidFill>
              <a:schemeClr val="accent6">
                <a:lumMod val="50000"/>
              </a:schemeClr>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54" idx="3"/>
            <a:endCxn id="17" idx="1"/>
          </p:cNvCxnSpPr>
          <p:nvPr/>
        </p:nvCxnSpPr>
        <p:spPr>
          <a:xfrm>
            <a:off x="1030337" y="4651522"/>
            <a:ext cx="3793442" cy="829577"/>
          </a:xfrm>
          <a:prstGeom prst="bentConnector3">
            <a:avLst>
              <a:gd name="adj1" fmla="val 27653"/>
            </a:avLst>
          </a:prstGeom>
          <a:ln>
            <a:solidFill>
              <a:schemeClr val="accent6">
                <a:lumMod val="50000"/>
              </a:schemeClr>
            </a:solidFill>
            <a:prstDash val="dash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63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smtClean="0"/>
              <a:t>Microsoft Architecture and Planning Framework</a:t>
            </a:r>
            <a:endParaRPr lang="en-US" dirty="0"/>
          </a:p>
        </p:txBody>
      </p:sp>
      <p:sp>
        <p:nvSpPr>
          <p:cNvPr id="3" name="Title 2"/>
          <p:cNvSpPr>
            <a:spLocks noGrp="1"/>
          </p:cNvSpPr>
          <p:nvPr>
            <p:ph type="title"/>
          </p:nvPr>
        </p:nvSpPr>
        <p:spPr/>
        <p:txBody>
          <a:bodyPr/>
          <a:lstStyle/>
          <a:p>
            <a:r>
              <a:rPr lang="en-US" dirty="0" smtClean="0"/>
              <a:t>Component Library | Overview</a:t>
            </a:r>
            <a:endParaRPr lang="en-US" dirty="0"/>
          </a:p>
        </p:txBody>
      </p:sp>
      <p:sp>
        <p:nvSpPr>
          <p:cNvPr id="4" name="TextBox 3"/>
          <p:cNvSpPr txBox="1"/>
          <p:nvPr/>
        </p:nvSpPr>
        <p:spPr>
          <a:xfrm>
            <a:off x="622998" y="2048852"/>
            <a:ext cx="3770098" cy="3693319"/>
          </a:xfrm>
          <a:prstGeom prst="rect">
            <a:avLst/>
          </a:prstGeom>
          <a:noFill/>
        </p:spPr>
        <p:txBody>
          <a:bodyPr wrap="square" lIns="0" tIns="0" rIns="0" bIns="0" rtlCol="0">
            <a:spAutoFit/>
          </a:bodyPr>
          <a:lstStyle/>
          <a:p>
            <a:pPr marL="285750" indent="-285750">
              <a:spcAft>
                <a:spcPts val="1200"/>
              </a:spcAft>
              <a:buFont typeface="Arial" pitchFamily="34" charset="0"/>
              <a:buChar char="•"/>
            </a:pPr>
            <a:r>
              <a:rPr lang="en-US" sz="2000" dirty="0" smtClean="0"/>
              <a:t>MAPF has been adopted as the Component Library in VRF.</a:t>
            </a:r>
          </a:p>
          <a:p>
            <a:pPr marL="285750" indent="-285750">
              <a:spcAft>
                <a:spcPts val="1200"/>
              </a:spcAft>
              <a:buFont typeface="Arial" pitchFamily="34" charset="0"/>
              <a:buChar char="•"/>
            </a:pPr>
            <a:r>
              <a:rPr lang="en-US" sz="2000" dirty="0" smtClean="0"/>
              <a:t>Future component updates will be driven by requirements defined for the VRF scope.</a:t>
            </a:r>
          </a:p>
          <a:p>
            <a:pPr marL="285750" indent="-285750">
              <a:spcAft>
                <a:spcPts val="1200"/>
              </a:spcAft>
              <a:buFont typeface="Arial" pitchFamily="34" charset="0"/>
              <a:buChar char="•"/>
            </a:pPr>
            <a:r>
              <a:rPr lang="en-US" sz="2000" dirty="0" smtClean="0"/>
              <a:t>Component descriptions, templates and guidance will be enhanced to include detailed information for  interface descriptions to align with the VRF Information Model.</a:t>
            </a:r>
          </a:p>
        </p:txBody>
      </p:sp>
      <p:pic>
        <p:nvPicPr>
          <p:cNvPr id="5" name="Picture 4"/>
          <p:cNvPicPr/>
          <p:nvPr/>
        </p:nvPicPr>
        <p:blipFill rotWithShape="1">
          <a:blip r:embed="rId3" cstate="screen">
            <a:extLst>
              <a:ext uri="{28A0092B-C50C-407E-A947-70E740481C1C}">
                <a14:useLocalDpi xmlns:a14="http://schemas.microsoft.com/office/drawing/2010/main"/>
              </a:ext>
            </a:extLst>
          </a:blip>
          <a:srcRect/>
          <a:stretch/>
        </p:blipFill>
        <p:spPr bwMode="auto">
          <a:xfrm>
            <a:off x="4482548" y="2048853"/>
            <a:ext cx="4295931" cy="2662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520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640402" y="4746120"/>
            <a:ext cx="3850249" cy="1508106"/>
          </a:xfrm>
          <a:prstGeom prst="roundRect">
            <a:avLst>
              <a:gd name="adj" fmla="val 6296"/>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
          <p:cNvSpPr>
            <a:spLocks noGrp="1"/>
          </p:cNvSpPr>
          <p:nvPr>
            <p:ph type="body" idx="16"/>
          </p:nvPr>
        </p:nvSpPr>
        <p:spPr/>
        <p:txBody>
          <a:bodyPr/>
          <a:lstStyle/>
          <a:p>
            <a:r>
              <a:rPr lang="en-US" dirty="0" smtClean="0"/>
              <a:t>Enables value delivery through an Information-centric program of change</a:t>
            </a:r>
            <a:endParaRPr lang="en-US" dirty="0"/>
          </a:p>
        </p:txBody>
      </p:sp>
      <p:sp>
        <p:nvSpPr>
          <p:cNvPr id="3" name="Title 2"/>
          <p:cNvSpPr>
            <a:spLocks noGrp="1"/>
          </p:cNvSpPr>
          <p:nvPr>
            <p:ph type="title"/>
          </p:nvPr>
        </p:nvSpPr>
        <p:spPr/>
        <p:txBody>
          <a:bodyPr/>
          <a:lstStyle/>
          <a:p>
            <a:r>
              <a:rPr lang="en-US" dirty="0" smtClean="0"/>
              <a:t>VRF Information Models</a:t>
            </a:r>
            <a:endParaRPr lang="en-US" dirty="0"/>
          </a:p>
        </p:txBody>
      </p:sp>
      <p:sp>
        <p:nvSpPr>
          <p:cNvPr id="4" name="TextBox 3"/>
          <p:cNvSpPr txBox="1"/>
          <p:nvPr/>
        </p:nvSpPr>
        <p:spPr>
          <a:xfrm>
            <a:off x="4660147" y="1384850"/>
            <a:ext cx="3897064" cy="1292662"/>
          </a:xfrm>
          <a:prstGeom prst="rect">
            <a:avLst/>
          </a:prstGeom>
          <a:noFill/>
        </p:spPr>
        <p:txBody>
          <a:bodyPr wrap="square" lIns="0" tIns="0" rIns="0" bIns="0" rtlCol="0">
            <a:spAutoFit/>
          </a:bodyPr>
          <a:lstStyle/>
          <a:p>
            <a:r>
              <a:rPr lang="en-US" sz="1400" b="1" dirty="0" smtClean="0"/>
              <a:t>Business State Models</a:t>
            </a:r>
            <a:br>
              <a:rPr lang="en-US" sz="1400" b="1" dirty="0" smtClean="0"/>
            </a:br>
            <a:r>
              <a:rPr lang="en-US" sz="1400" dirty="0" smtClean="0"/>
              <a:t>Identify the current state and future state</a:t>
            </a:r>
            <a:r>
              <a:rPr lang="en-US" sz="1400" dirty="0"/>
              <a:t> </a:t>
            </a:r>
            <a:r>
              <a:rPr lang="en-US" sz="1400" dirty="0" smtClean="0"/>
              <a:t>of the business and IT environment, strategy, capability, operations, people and technology. The gap between the current state and desired future state defines the program of change.</a:t>
            </a:r>
          </a:p>
        </p:txBody>
      </p:sp>
      <p:sp>
        <p:nvSpPr>
          <p:cNvPr id="5" name="TextBox 4"/>
          <p:cNvSpPr txBox="1"/>
          <p:nvPr/>
        </p:nvSpPr>
        <p:spPr>
          <a:xfrm>
            <a:off x="4660147" y="3137332"/>
            <a:ext cx="3897064" cy="1292662"/>
          </a:xfrm>
          <a:prstGeom prst="rect">
            <a:avLst/>
          </a:prstGeom>
          <a:noFill/>
        </p:spPr>
        <p:txBody>
          <a:bodyPr wrap="square" lIns="0" tIns="0" rIns="0" bIns="0" rtlCol="0">
            <a:spAutoFit/>
          </a:bodyPr>
          <a:lstStyle>
            <a:defPPr>
              <a:defRPr lang="en-US"/>
            </a:defPPr>
            <a:lvl1pPr>
              <a:defRPr sz="1400" b="1"/>
            </a:lvl1pPr>
          </a:lstStyle>
          <a:p>
            <a:r>
              <a:rPr lang="en-US" dirty="0"/>
              <a:t>Business </a:t>
            </a:r>
            <a:r>
              <a:rPr lang="en-US" dirty="0" smtClean="0"/>
              <a:t>Change Models</a:t>
            </a:r>
            <a:endParaRPr lang="en-US" dirty="0"/>
          </a:p>
          <a:p>
            <a:r>
              <a:rPr lang="en-US" b="0" dirty="0"/>
              <a:t>Define the program of </a:t>
            </a:r>
            <a:r>
              <a:rPr lang="en-US" b="0" dirty="0" smtClean="0"/>
              <a:t>change described in the strategy, including business drivers, capability changes, operational changes, competency changes and technology changes and the corresponding desired benefits.</a:t>
            </a:r>
            <a:endParaRPr lang="en-US" b="0" dirty="0"/>
          </a:p>
        </p:txBody>
      </p:sp>
      <p:sp>
        <p:nvSpPr>
          <p:cNvPr id="6" name="Rounded Rectangle 5"/>
          <p:cNvSpPr/>
          <p:nvPr/>
        </p:nvSpPr>
        <p:spPr>
          <a:xfrm>
            <a:off x="640403" y="1371787"/>
            <a:ext cx="3850249" cy="1508106"/>
          </a:xfrm>
          <a:prstGeom prst="roundRect">
            <a:avLst>
              <a:gd name="adj" fmla="val 6296"/>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9457" y="1413468"/>
            <a:ext cx="3715880" cy="1413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ounded Rectangle 14"/>
          <p:cNvSpPr/>
          <p:nvPr/>
        </p:nvSpPr>
        <p:spPr>
          <a:xfrm>
            <a:off x="642272" y="3058954"/>
            <a:ext cx="3850249" cy="1508106"/>
          </a:xfrm>
          <a:prstGeom prst="roundRect">
            <a:avLst>
              <a:gd name="adj" fmla="val 6296"/>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4678625" y="4889813"/>
            <a:ext cx="3897064" cy="1077218"/>
          </a:xfrm>
          <a:prstGeom prst="rect">
            <a:avLst/>
          </a:prstGeom>
          <a:noFill/>
        </p:spPr>
        <p:txBody>
          <a:bodyPr wrap="square" lIns="0" tIns="0" rIns="0" bIns="0" rtlCol="0">
            <a:spAutoFit/>
          </a:bodyPr>
          <a:lstStyle>
            <a:defPPr>
              <a:defRPr lang="en-US"/>
            </a:defPPr>
            <a:lvl1pPr>
              <a:defRPr sz="1400" b="1"/>
            </a:lvl1pPr>
          </a:lstStyle>
          <a:p>
            <a:r>
              <a:rPr lang="en-US" dirty="0" smtClean="0"/>
              <a:t>ESP Engagement Governance Models</a:t>
            </a:r>
            <a:endParaRPr lang="en-US" dirty="0"/>
          </a:p>
          <a:p>
            <a:r>
              <a:rPr lang="en-US" b="0" dirty="0" smtClean="0"/>
              <a:t>Manage the activities performed by ES&amp;A resources through the lifecycle of the engagement and measures the value delivered by the program.</a:t>
            </a:r>
            <a:endParaRPr lang="en-US" b="0"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2784" y="4760388"/>
            <a:ext cx="2689225" cy="149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7370" y="3395326"/>
            <a:ext cx="3580053" cy="889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404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smtClean="0"/>
              <a:t>Describes the collection of applications that support the business</a:t>
            </a:r>
            <a:endParaRPr lang="en-US" dirty="0"/>
          </a:p>
        </p:txBody>
      </p:sp>
      <p:sp>
        <p:nvSpPr>
          <p:cNvPr id="3" name="Title 2"/>
          <p:cNvSpPr>
            <a:spLocks noGrp="1"/>
          </p:cNvSpPr>
          <p:nvPr>
            <p:ph type="title"/>
          </p:nvPr>
        </p:nvSpPr>
        <p:spPr/>
        <p:txBody>
          <a:bodyPr/>
          <a:lstStyle/>
          <a:p>
            <a:r>
              <a:rPr lang="en-US" dirty="0" smtClean="0"/>
              <a:t>Application Portfolio</a:t>
            </a:r>
            <a:endParaRPr lang="en-US" dirty="0"/>
          </a:p>
        </p:txBody>
      </p:sp>
      <p:sp>
        <p:nvSpPr>
          <p:cNvPr id="11" name="TextBox 10"/>
          <p:cNvSpPr txBox="1"/>
          <p:nvPr/>
        </p:nvSpPr>
        <p:spPr>
          <a:xfrm>
            <a:off x="1851184" y="1332294"/>
            <a:ext cx="6765405" cy="1723549"/>
          </a:xfrm>
          <a:prstGeom prst="rect">
            <a:avLst/>
          </a:prstGeom>
          <a:noFill/>
        </p:spPr>
        <p:txBody>
          <a:bodyPr wrap="square" lIns="0" tIns="0" rIns="0" bIns="0" rtlCol="0">
            <a:spAutoFit/>
          </a:bodyPr>
          <a:lstStyle/>
          <a:p>
            <a:r>
              <a:rPr lang="en-US" sz="1400" dirty="0" smtClean="0"/>
              <a:t>The </a:t>
            </a:r>
            <a:r>
              <a:rPr lang="en-US" sz="1400" b="1" dirty="0" smtClean="0"/>
              <a:t>Application Portfolio </a:t>
            </a:r>
            <a:r>
              <a:rPr lang="en-US" sz="1400" dirty="0" smtClean="0"/>
              <a:t>describe the applications, application components, and logical features that exist within an enterprise that support specific business processes or activities.  The </a:t>
            </a:r>
            <a:r>
              <a:rPr lang="en-US" sz="1400" b="1" dirty="0" smtClean="0"/>
              <a:t>Application Portfolio Model </a:t>
            </a:r>
            <a:r>
              <a:rPr lang="en-US" sz="1400" dirty="0" smtClean="0"/>
              <a:t>defines the entities</a:t>
            </a:r>
            <a:r>
              <a:rPr lang="en-US" sz="1400" dirty="0"/>
              <a:t> </a:t>
            </a:r>
            <a:r>
              <a:rPr lang="en-US" sz="1400" dirty="0" smtClean="0"/>
              <a:t>(and their attributes) and relationships between entities that are needed to addresses the concerns of the business executives, managers and users regarding the current state and future state of applications that exist within the environment.  The Technology Portfolio is linked to the Application Portfolio model via the relationship between logical and  physical features.</a:t>
            </a:r>
          </a:p>
        </p:txBody>
      </p:sp>
      <p:sp>
        <p:nvSpPr>
          <p:cNvPr id="9" name="Rounded Rectangle 8"/>
          <p:cNvSpPr/>
          <p:nvPr/>
        </p:nvSpPr>
        <p:spPr>
          <a:xfrm>
            <a:off x="1851184" y="4185945"/>
            <a:ext cx="5846315" cy="1013989"/>
          </a:xfrm>
          <a:prstGeom prst="roundRect">
            <a:avLst>
              <a:gd name="adj" fmla="val 10083"/>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457200" stA="52000" endA="300" endPos="1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Application</a:t>
            </a:r>
          </a:p>
          <a:p>
            <a:r>
              <a:rPr lang="en-US" dirty="0" smtClean="0"/>
              <a:t>Portfolio</a:t>
            </a:r>
            <a:endParaRPr lang="en-US" dirty="0"/>
          </a:p>
        </p:txBody>
      </p:sp>
      <p:sp>
        <p:nvSpPr>
          <p:cNvPr id="10" name="Rounded Rectangle 9"/>
          <p:cNvSpPr/>
          <p:nvPr/>
        </p:nvSpPr>
        <p:spPr>
          <a:xfrm>
            <a:off x="3219056" y="4477868"/>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Application</a:t>
            </a:r>
            <a:endParaRPr lang="en-US" sz="700" dirty="0">
              <a:solidFill>
                <a:schemeClr val="tx1"/>
              </a:solidFill>
              <a:latin typeface="Segoe WP" pitchFamily="34" charset="0"/>
            </a:endParaRPr>
          </a:p>
        </p:txBody>
      </p:sp>
      <p:sp>
        <p:nvSpPr>
          <p:cNvPr id="12" name="Rounded Rectangle 11"/>
          <p:cNvSpPr/>
          <p:nvPr/>
        </p:nvSpPr>
        <p:spPr>
          <a:xfrm>
            <a:off x="4390743" y="4477868"/>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Application Component</a:t>
            </a:r>
            <a:endParaRPr lang="en-US" sz="700" dirty="0">
              <a:solidFill>
                <a:schemeClr val="tx1"/>
              </a:solidFill>
              <a:latin typeface="Segoe WP" pitchFamily="34" charset="0"/>
            </a:endParaRPr>
          </a:p>
        </p:txBody>
      </p:sp>
      <p:sp>
        <p:nvSpPr>
          <p:cNvPr id="13" name="Rounded Rectangle 12"/>
          <p:cNvSpPr/>
          <p:nvPr/>
        </p:nvSpPr>
        <p:spPr>
          <a:xfrm>
            <a:off x="4390742" y="3326430"/>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Business Service</a:t>
            </a:r>
            <a:endParaRPr lang="en-US" sz="700" dirty="0">
              <a:solidFill>
                <a:schemeClr val="tx1"/>
              </a:solidFill>
              <a:latin typeface="Segoe WP" pitchFamily="34" charset="0"/>
            </a:endParaRPr>
          </a:p>
        </p:txBody>
      </p:sp>
      <p:sp>
        <p:nvSpPr>
          <p:cNvPr id="14" name="Rounded Rectangle 13"/>
          <p:cNvSpPr/>
          <p:nvPr/>
        </p:nvSpPr>
        <p:spPr>
          <a:xfrm>
            <a:off x="5562430" y="5544070"/>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Workload</a:t>
            </a:r>
            <a:endParaRPr lang="en-US" sz="700" dirty="0">
              <a:solidFill>
                <a:schemeClr val="tx1"/>
              </a:solidFill>
              <a:latin typeface="Segoe WP" pitchFamily="34" charset="0"/>
            </a:endParaRPr>
          </a:p>
        </p:txBody>
      </p:sp>
      <p:sp>
        <p:nvSpPr>
          <p:cNvPr id="15" name="Rounded Rectangle 14"/>
          <p:cNvSpPr/>
          <p:nvPr/>
        </p:nvSpPr>
        <p:spPr>
          <a:xfrm>
            <a:off x="5562430" y="4477868"/>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Logical Feature</a:t>
            </a:r>
            <a:endParaRPr lang="en-US" sz="700" dirty="0">
              <a:solidFill>
                <a:schemeClr val="tx1"/>
              </a:solidFill>
              <a:latin typeface="Segoe WP" pitchFamily="34" charset="0"/>
            </a:endParaRPr>
          </a:p>
        </p:txBody>
      </p:sp>
      <p:sp>
        <p:nvSpPr>
          <p:cNvPr id="16" name="Rounded Rectangle 15"/>
          <p:cNvSpPr/>
          <p:nvPr/>
        </p:nvSpPr>
        <p:spPr>
          <a:xfrm>
            <a:off x="6723306" y="5542520"/>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Physical Feature</a:t>
            </a:r>
            <a:endParaRPr lang="en-US" sz="700" dirty="0">
              <a:solidFill>
                <a:schemeClr val="tx1"/>
              </a:solidFill>
              <a:latin typeface="Segoe WP" pitchFamily="34" charset="0"/>
            </a:endParaRPr>
          </a:p>
        </p:txBody>
      </p:sp>
      <p:sp>
        <p:nvSpPr>
          <p:cNvPr id="17" name="Rounded Rectangle 16"/>
          <p:cNvSpPr/>
          <p:nvPr/>
        </p:nvSpPr>
        <p:spPr>
          <a:xfrm>
            <a:off x="5562430" y="3326429"/>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Process/ Activity</a:t>
            </a:r>
            <a:endParaRPr lang="en-US" sz="700" dirty="0">
              <a:solidFill>
                <a:schemeClr val="tx1"/>
              </a:solidFill>
              <a:latin typeface="Segoe WP" pitchFamily="34" charset="0"/>
            </a:endParaRPr>
          </a:p>
        </p:txBody>
      </p:sp>
      <p:sp>
        <p:nvSpPr>
          <p:cNvPr id="20" name="Rounded Rectangle 19"/>
          <p:cNvSpPr/>
          <p:nvPr/>
        </p:nvSpPr>
        <p:spPr>
          <a:xfrm>
            <a:off x="4390741" y="5544069"/>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IT Service</a:t>
            </a:r>
            <a:endParaRPr lang="en-US" sz="700" dirty="0">
              <a:solidFill>
                <a:schemeClr val="tx1"/>
              </a:solidFill>
              <a:latin typeface="Segoe WP" pitchFamily="34" charset="0"/>
            </a:endParaRPr>
          </a:p>
        </p:txBody>
      </p:sp>
      <p:sp>
        <p:nvSpPr>
          <p:cNvPr id="21" name="Rounded Rectangle 20"/>
          <p:cNvSpPr/>
          <p:nvPr/>
        </p:nvSpPr>
        <p:spPr>
          <a:xfrm>
            <a:off x="3219055" y="5544068"/>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IT Capability</a:t>
            </a:r>
            <a:endParaRPr lang="en-US" sz="700" dirty="0">
              <a:solidFill>
                <a:schemeClr val="tx1"/>
              </a:solidFill>
              <a:latin typeface="Segoe WP" pitchFamily="34" charset="0"/>
            </a:endParaRPr>
          </a:p>
        </p:txBody>
      </p:sp>
      <p:cxnSp>
        <p:nvCxnSpPr>
          <p:cNvPr id="23" name="Straight Connector 22"/>
          <p:cNvCxnSpPr>
            <a:stCxn id="20" idx="1"/>
            <a:endCxn id="21" idx="3"/>
          </p:cNvCxnSpPr>
          <p:nvPr/>
        </p:nvCxnSpPr>
        <p:spPr>
          <a:xfrm flipH="1" flipV="1">
            <a:off x="3993768" y="5827866"/>
            <a:ext cx="396973"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993769" y="4761665"/>
            <a:ext cx="396974" cy="0"/>
          </a:xfrm>
          <a:prstGeom prst="line">
            <a:avLst/>
          </a:prstGeom>
          <a:ln w="19050">
            <a:solidFill>
              <a:schemeClr val="tx1"/>
            </a:solidFill>
            <a:headEnd type="diamon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165456" y="4761665"/>
            <a:ext cx="396974" cy="0"/>
          </a:xfrm>
          <a:prstGeom prst="line">
            <a:avLst/>
          </a:prstGeom>
          <a:ln w="19050">
            <a:solidFill>
              <a:schemeClr val="tx1"/>
            </a:solidFill>
            <a:headEnd type="diamon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4" idx="0"/>
            <a:endCxn id="15" idx="2"/>
          </p:cNvCxnSpPr>
          <p:nvPr/>
        </p:nvCxnSpPr>
        <p:spPr>
          <a:xfrm flipV="1">
            <a:off x="5949787" y="5045463"/>
            <a:ext cx="0" cy="4986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198889" y="5045463"/>
            <a:ext cx="641268" cy="49860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7" idx="2"/>
            <a:endCxn id="15" idx="0"/>
          </p:cNvCxnSpPr>
          <p:nvPr/>
        </p:nvCxnSpPr>
        <p:spPr>
          <a:xfrm>
            <a:off x="5949787" y="3894024"/>
            <a:ext cx="0" cy="5838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0" idx="3"/>
            <a:endCxn id="14" idx="1"/>
          </p:cNvCxnSpPr>
          <p:nvPr/>
        </p:nvCxnSpPr>
        <p:spPr>
          <a:xfrm>
            <a:off x="5165454" y="5827867"/>
            <a:ext cx="396976"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3" idx="3"/>
            <a:endCxn id="17" idx="1"/>
          </p:cNvCxnSpPr>
          <p:nvPr/>
        </p:nvCxnSpPr>
        <p:spPr>
          <a:xfrm flipV="1">
            <a:off x="5165455" y="3610227"/>
            <a:ext cx="396975"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381947" y="1332294"/>
            <a:ext cx="1139284" cy="1860754"/>
          </a:xfrm>
          <a:prstGeom prst="rect">
            <a:avLst/>
          </a:prstGeom>
          <a:solidFill>
            <a:srgbClr val="DCE6F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100" dirty="0" smtClean="0">
                <a:solidFill>
                  <a:schemeClr val="bg2">
                    <a:lumMod val="25000"/>
                  </a:schemeClr>
                </a:solidFill>
                <a:latin typeface="Segoe WP" pitchFamily="34" charset="0"/>
              </a:rPr>
              <a:t/>
            </a:r>
            <a:br>
              <a:rPr lang="en-US" sz="1100" dirty="0" smtClean="0">
                <a:solidFill>
                  <a:schemeClr val="bg2">
                    <a:lumMod val="25000"/>
                  </a:schemeClr>
                </a:solidFill>
                <a:latin typeface="Segoe WP" pitchFamily="34" charset="0"/>
              </a:rPr>
            </a:br>
            <a:r>
              <a:rPr lang="en-US" sz="1100" dirty="0" smtClean="0">
                <a:solidFill>
                  <a:schemeClr val="bg2">
                    <a:lumMod val="25000"/>
                  </a:schemeClr>
                </a:solidFill>
                <a:latin typeface="Segoe WP" pitchFamily="34" charset="0"/>
              </a:rPr>
              <a:t>Technology</a:t>
            </a:r>
            <a:endParaRPr lang="en-US" sz="1100" dirty="0">
              <a:solidFill>
                <a:schemeClr val="bg2">
                  <a:lumMod val="25000"/>
                </a:schemeClr>
              </a:solidFill>
              <a:latin typeface="Segoe WP" pitchFamily="34" charset="0"/>
            </a:endParaRPr>
          </a:p>
        </p:txBody>
      </p:sp>
      <p:sp>
        <p:nvSpPr>
          <p:cNvPr id="41" name="Rounded Rectangle 40"/>
          <p:cNvSpPr/>
          <p:nvPr/>
        </p:nvSpPr>
        <p:spPr>
          <a:xfrm>
            <a:off x="547980" y="2303912"/>
            <a:ext cx="800877" cy="706282"/>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latin typeface="Segoe WP" pitchFamily="34" charset="0"/>
              </a:rPr>
              <a:t>Technology</a:t>
            </a:r>
          </a:p>
          <a:p>
            <a:pPr algn="ctr"/>
            <a:r>
              <a:rPr lang="en-US" sz="700" dirty="0" smtClean="0">
                <a:latin typeface="Segoe WP" pitchFamily="34" charset="0"/>
              </a:rPr>
              <a:t>Portfolio</a:t>
            </a:r>
          </a:p>
        </p:txBody>
      </p:sp>
      <p:sp>
        <p:nvSpPr>
          <p:cNvPr id="40" name="Rounded Rectangle 39"/>
          <p:cNvSpPr/>
          <p:nvPr/>
        </p:nvSpPr>
        <p:spPr>
          <a:xfrm>
            <a:off x="518662" y="1885014"/>
            <a:ext cx="865855" cy="729397"/>
          </a:xfrm>
          <a:prstGeom prst="roundRect">
            <a:avLst/>
          </a:prstGeom>
          <a:solidFill>
            <a:schemeClr val="accent6">
              <a:lumMod val="60000"/>
              <a:lumOff val="4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00" dirty="0">
                <a:latin typeface="Segoe WP" pitchFamily="34" charset="0"/>
              </a:rPr>
              <a:t>Application Portfolio</a:t>
            </a:r>
          </a:p>
        </p:txBody>
      </p:sp>
      <p:sp>
        <p:nvSpPr>
          <p:cNvPr id="73" name="Rounded Rectangle 72"/>
          <p:cNvSpPr/>
          <p:nvPr/>
        </p:nvSpPr>
        <p:spPr>
          <a:xfrm>
            <a:off x="3219054" y="3327770"/>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Business Capability</a:t>
            </a:r>
            <a:endParaRPr lang="en-US" sz="700" dirty="0">
              <a:solidFill>
                <a:schemeClr val="tx1"/>
              </a:solidFill>
              <a:latin typeface="Segoe WP" pitchFamily="34" charset="0"/>
            </a:endParaRPr>
          </a:p>
        </p:txBody>
      </p:sp>
      <p:cxnSp>
        <p:nvCxnSpPr>
          <p:cNvPr id="74" name="Straight Connector 73"/>
          <p:cNvCxnSpPr>
            <a:stCxn id="73" idx="3"/>
            <a:endCxn id="13" idx="1"/>
          </p:cNvCxnSpPr>
          <p:nvPr/>
        </p:nvCxnSpPr>
        <p:spPr>
          <a:xfrm flipV="1">
            <a:off x="3993767" y="3610228"/>
            <a:ext cx="396975" cy="13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Rounded Rectangle 82"/>
          <p:cNvSpPr/>
          <p:nvPr/>
        </p:nvSpPr>
        <p:spPr>
          <a:xfrm>
            <a:off x="6723305" y="4477867"/>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Application User</a:t>
            </a:r>
            <a:endParaRPr lang="en-US" sz="700" dirty="0">
              <a:solidFill>
                <a:schemeClr val="tx1"/>
              </a:solidFill>
              <a:latin typeface="Segoe WP" pitchFamily="34" charset="0"/>
            </a:endParaRPr>
          </a:p>
        </p:txBody>
      </p:sp>
      <p:sp>
        <p:nvSpPr>
          <p:cNvPr id="84" name="Rounded Rectangle 83"/>
          <p:cNvSpPr/>
          <p:nvPr/>
        </p:nvSpPr>
        <p:spPr>
          <a:xfrm>
            <a:off x="6723304" y="3326428"/>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Task</a:t>
            </a:r>
            <a:endParaRPr lang="en-US" sz="700" dirty="0">
              <a:solidFill>
                <a:schemeClr val="tx1"/>
              </a:solidFill>
              <a:latin typeface="Segoe WP" pitchFamily="34" charset="0"/>
            </a:endParaRPr>
          </a:p>
        </p:txBody>
      </p:sp>
      <p:sp>
        <p:nvSpPr>
          <p:cNvPr id="85" name="Rounded Rectangle 84"/>
          <p:cNvSpPr/>
          <p:nvPr/>
        </p:nvSpPr>
        <p:spPr>
          <a:xfrm>
            <a:off x="7896982" y="3326427"/>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Competency</a:t>
            </a:r>
            <a:endParaRPr lang="en-US" sz="700" dirty="0">
              <a:solidFill>
                <a:schemeClr val="tx1"/>
              </a:solidFill>
              <a:latin typeface="Segoe WP" pitchFamily="34" charset="0"/>
            </a:endParaRPr>
          </a:p>
        </p:txBody>
      </p:sp>
      <p:cxnSp>
        <p:nvCxnSpPr>
          <p:cNvPr id="86" name="Straight Connector 85"/>
          <p:cNvCxnSpPr>
            <a:stCxn id="84" idx="2"/>
            <a:endCxn id="83" idx="0"/>
          </p:cNvCxnSpPr>
          <p:nvPr/>
        </p:nvCxnSpPr>
        <p:spPr>
          <a:xfrm>
            <a:off x="7110661" y="3894023"/>
            <a:ext cx="1" cy="5838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5" idx="3"/>
            <a:endCxn id="83" idx="1"/>
          </p:cNvCxnSpPr>
          <p:nvPr/>
        </p:nvCxnSpPr>
        <p:spPr>
          <a:xfrm flipV="1">
            <a:off x="6337143" y="4761665"/>
            <a:ext cx="386162"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84" idx="1"/>
            <a:endCxn id="17" idx="3"/>
          </p:cNvCxnSpPr>
          <p:nvPr/>
        </p:nvCxnSpPr>
        <p:spPr>
          <a:xfrm flipH="1">
            <a:off x="6337143" y="3610226"/>
            <a:ext cx="386161"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5" idx="1"/>
            <a:endCxn id="84" idx="3"/>
          </p:cNvCxnSpPr>
          <p:nvPr/>
        </p:nvCxnSpPr>
        <p:spPr>
          <a:xfrm flipH="1">
            <a:off x="7498017" y="3610225"/>
            <a:ext cx="398965"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83" idx="2"/>
            <a:endCxn id="16" idx="0"/>
          </p:cNvCxnSpPr>
          <p:nvPr/>
        </p:nvCxnSpPr>
        <p:spPr>
          <a:xfrm>
            <a:off x="7110662" y="5045462"/>
            <a:ext cx="1" cy="497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14" idx="3"/>
            <a:endCxn id="16" idx="1"/>
          </p:cNvCxnSpPr>
          <p:nvPr/>
        </p:nvCxnSpPr>
        <p:spPr>
          <a:xfrm flipV="1">
            <a:off x="6337143" y="5826318"/>
            <a:ext cx="386163" cy="1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1" name="Rectangle 160"/>
          <p:cNvSpPr/>
          <p:nvPr/>
        </p:nvSpPr>
        <p:spPr>
          <a:xfrm>
            <a:off x="6236970" y="4322093"/>
            <a:ext cx="262464" cy="251318"/>
          </a:xfrm>
          <a:custGeom>
            <a:avLst/>
            <a:gdLst>
              <a:gd name="connsiteX0" fmla="*/ 0 w 261651"/>
              <a:gd name="connsiteY0" fmla="*/ 0 h 251318"/>
              <a:gd name="connsiteX1" fmla="*/ 261651 w 261651"/>
              <a:gd name="connsiteY1" fmla="*/ 0 h 251318"/>
              <a:gd name="connsiteX2" fmla="*/ 261651 w 261651"/>
              <a:gd name="connsiteY2" fmla="*/ 251318 h 251318"/>
              <a:gd name="connsiteX3" fmla="*/ 0 w 261651"/>
              <a:gd name="connsiteY3" fmla="*/ 251318 h 251318"/>
              <a:gd name="connsiteX4" fmla="*/ 0 w 261651"/>
              <a:gd name="connsiteY4" fmla="*/ 0 h 251318"/>
              <a:gd name="connsiteX0" fmla="*/ 4623 w 266274"/>
              <a:gd name="connsiteY0" fmla="*/ 0 h 251318"/>
              <a:gd name="connsiteX1" fmla="*/ 266274 w 266274"/>
              <a:gd name="connsiteY1" fmla="*/ 0 h 251318"/>
              <a:gd name="connsiteX2" fmla="*/ 266274 w 266274"/>
              <a:gd name="connsiteY2" fmla="*/ 251318 h 251318"/>
              <a:gd name="connsiteX3" fmla="*/ 4623 w 266274"/>
              <a:gd name="connsiteY3" fmla="*/ 251318 h 251318"/>
              <a:gd name="connsiteX4" fmla="*/ 0 w 266274"/>
              <a:gd name="connsiteY4" fmla="*/ 147037 h 251318"/>
              <a:gd name="connsiteX5" fmla="*/ 4623 w 266274"/>
              <a:gd name="connsiteY5" fmla="*/ 0 h 251318"/>
              <a:gd name="connsiteX0" fmla="*/ 813 w 262464"/>
              <a:gd name="connsiteY0" fmla="*/ 0 h 251318"/>
              <a:gd name="connsiteX1" fmla="*/ 262464 w 262464"/>
              <a:gd name="connsiteY1" fmla="*/ 0 h 251318"/>
              <a:gd name="connsiteX2" fmla="*/ 262464 w 262464"/>
              <a:gd name="connsiteY2" fmla="*/ 251318 h 251318"/>
              <a:gd name="connsiteX3" fmla="*/ 813 w 262464"/>
              <a:gd name="connsiteY3" fmla="*/ 251318 h 251318"/>
              <a:gd name="connsiteX4" fmla="*/ 0 w 262464"/>
              <a:gd name="connsiteY4" fmla="*/ 147037 h 251318"/>
              <a:gd name="connsiteX5" fmla="*/ 813 w 262464"/>
              <a:gd name="connsiteY5" fmla="*/ 0 h 251318"/>
              <a:gd name="connsiteX0" fmla="*/ 813 w 262464"/>
              <a:gd name="connsiteY0" fmla="*/ 0 h 251318"/>
              <a:gd name="connsiteX1" fmla="*/ 262464 w 262464"/>
              <a:gd name="connsiteY1" fmla="*/ 0 h 251318"/>
              <a:gd name="connsiteX2" fmla="*/ 262464 w 262464"/>
              <a:gd name="connsiteY2" fmla="*/ 251318 h 251318"/>
              <a:gd name="connsiteX3" fmla="*/ 103683 w 262464"/>
              <a:gd name="connsiteY3" fmla="*/ 251318 h 251318"/>
              <a:gd name="connsiteX4" fmla="*/ 0 w 262464"/>
              <a:gd name="connsiteY4" fmla="*/ 147037 h 251318"/>
              <a:gd name="connsiteX5" fmla="*/ 813 w 262464"/>
              <a:gd name="connsiteY5" fmla="*/ 0 h 251318"/>
              <a:gd name="connsiteX0" fmla="*/ 0 w 262464"/>
              <a:gd name="connsiteY0" fmla="*/ 147037 h 342758"/>
              <a:gd name="connsiteX1" fmla="*/ 813 w 262464"/>
              <a:gd name="connsiteY1" fmla="*/ 0 h 342758"/>
              <a:gd name="connsiteX2" fmla="*/ 262464 w 262464"/>
              <a:gd name="connsiteY2" fmla="*/ 0 h 342758"/>
              <a:gd name="connsiteX3" fmla="*/ 262464 w 262464"/>
              <a:gd name="connsiteY3" fmla="*/ 251318 h 342758"/>
              <a:gd name="connsiteX4" fmla="*/ 195123 w 262464"/>
              <a:gd name="connsiteY4" fmla="*/ 342758 h 342758"/>
              <a:gd name="connsiteX0" fmla="*/ 0 w 262464"/>
              <a:gd name="connsiteY0" fmla="*/ 147037 h 251318"/>
              <a:gd name="connsiteX1" fmla="*/ 813 w 262464"/>
              <a:gd name="connsiteY1" fmla="*/ 0 h 251318"/>
              <a:gd name="connsiteX2" fmla="*/ 262464 w 262464"/>
              <a:gd name="connsiteY2" fmla="*/ 0 h 251318"/>
              <a:gd name="connsiteX3" fmla="*/ 262464 w 262464"/>
              <a:gd name="connsiteY3" fmla="*/ 251318 h 251318"/>
              <a:gd name="connsiteX4" fmla="*/ 111303 w 262464"/>
              <a:gd name="connsiteY4" fmla="*/ 251318 h 251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64" h="251318">
                <a:moveTo>
                  <a:pt x="0" y="147037"/>
                </a:moveTo>
                <a:lnTo>
                  <a:pt x="813" y="0"/>
                </a:lnTo>
                <a:lnTo>
                  <a:pt x="262464" y="0"/>
                </a:lnTo>
                <a:lnTo>
                  <a:pt x="262464" y="251318"/>
                </a:lnTo>
                <a:lnTo>
                  <a:pt x="111303" y="251318"/>
                </a:lnTo>
              </a:path>
            </a:pathLst>
          </a:custGeom>
          <a:noFill/>
          <a:ln>
            <a:solidFill>
              <a:schemeClr val="bg2">
                <a:lumMod val="50000"/>
              </a:schemeClr>
            </a:solidFill>
            <a:headEnd type="diamond"/>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Rectangle 160"/>
          <p:cNvSpPr/>
          <p:nvPr/>
        </p:nvSpPr>
        <p:spPr>
          <a:xfrm>
            <a:off x="7374407" y="5388893"/>
            <a:ext cx="262464" cy="251318"/>
          </a:xfrm>
          <a:custGeom>
            <a:avLst/>
            <a:gdLst>
              <a:gd name="connsiteX0" fmla="*/ 0 w 261651"/>
              <a:gd name="connsiteY0" fmla="*/ 0 h 251318"/>
              <a:gd name="connsiteX1" fmla="*/ 261651 w 261651"/>
              <a:gd name="connsiteY1" fmla="*/ 0 h 251318"/>
              <a:gd name="connsiteX2" fmla="*/ 261651 w 261651"/>
              <a:gd name="connsiteY2" fmla="*/ 251318 h 251318"/>
              <a:gd name="connsiteX3" fmla="*/ 0 w 261651"/>
              <a:gd name="connsiteY3" fmla="*/ 251318 h 251318"/>
              <a:gd name="connsiteX4" fmla="*/ 0 w 261651"/>
              <a:gd name="connsiteY4" fmla="*/ 0 h 251318"/>
              <a:gd name="connsiteX0" fmla="*/ 4623 w 266274"/>
              <a:gd name="connsiteY0" fmla="*/ 0 h 251318"/>
              <a:gd name="connsiteX1" fmla="*/ 266274 w 266274"/>
              <a:gd name="connsiteY1" fmla="*/ 0 h 251318"/>
              <a:gd name="connsiteX2" fmla="*/ 266274 w 266274"/>
              <a:gd name="connsiteY2" fmla="*/ 251318 h 251318"/>
              <a:gd name="connsiteX3" fmla="*/ 4623 w 266274"/>
              <a:gd name="connsiteY3" fmla="*/ 251318 h 251318"/>
              <a:gd name="connsiteX4" fmla="*/ 0 w 266274"/>
              <a:gd name="connsiteY4" fmla="*/ 147037 h 251318"/>
              <a:gd name="connsiteX5" fmla="*/ 4623 w 266274"/>
              <a:gd name="connsiteY5" fmla="*/ 0 h 251318"/>
              <a:gd name="connsiteX0" fmla="*/ 813 w 262464"/>
              <a:gd name="connsiteY0" fmla="*/ 0 h 251318"/>
              <a:gd name="connsiteX1" fmla="*/ 262464 w 262464"/>
              <a:gd name="connsiteY1" fmla="*/ 0 h 251318"/>
              <a:gd name="connsiteX2" fmla="*/ 262464 w 262464"/>
              <a:gd name="connsiteY2" fmla="*/ 251318 h 251318"/>
              <a:gd name="connsiteX3" fmla="*/ 813 w 262464"/>
              <a:gd name="connsiteY3" fmla="*/ 251318 h 251318"/>
              <a:gd name="connsiteX4" fmla="*/ 0 w 262464"/>
              <a:gd name="connsiteY4" fmla="*/ 147037 h 251318"/>
              <a:gd name="connsiteX5" fmla="*/ 813 w 262464"/>
              <a:gd name="connsiteY5" fmla="*/ 0 h 251318"/>
              <a:gd name="connsiteX0" fmla="*/ 813 w 262464"/>
              <a:gd name="connsiteY0" fmla="*/ 0 h 251318"/>
              <a:gd name="connsiteX1" fmla="*/ 262464 w 262464"/>
              <a:gd name="connsiteY1" fmla="*/ 0 h 251318"/>
              <a:gd name="connsiteX2" fmla="*/ 262464 w 262464"/>
              <a:gd name="connsiteY2" fmla="*/ 251318 h 251318"/>
              <a:gd name="connsiteX3" fmla="*/ 103683 w 262464"/>
              <a:gd name="connsiteY3" fmla="*/ 251318 h 251318"/>
              <a:gd name="connsiteX4" fmla="*/ 0 w 262464"/>
              <a:gd name="connsiteY4" fmla="*/ 147037 h 251318"/>
              <a:gd name="connsiteX5" fmla="*/ 813 w 262464"/>
              <a:gd name="connsiteY5" fmla="*/ 0 h 251318"/>
              <a:gd name="connsiteX0" fmla="*/ 0 w 262464"/>
              <a:gd name="connsiteY0" fmla="*/ 147037 h 342758"/>
              <a:gd name="connsiteX1" fmla="*/ 813 w 262464"/>
              <a:gd name="connsiteY1" fmla="*/ 0 h 342758"/>
              <a:gd name="connsiteX2" fmla="*/ 262464 w 262464"/>
              <a:gd name="connsiteY2" fmla="*/ 0 h 342758"/>
              <a:gd name="connsiteX3" fmla="*/ 262464 w 262464"/>
              <a:gd name="connsiteY3" fmla="*/ 251318 h 342758"/>
              <a:gd name="connsiteX4" fmla="*/ 195123 w 262464"/>
              <a:gd name="connsiteY4" fmla="*/ 342758 h 342758"/>
              <a:gd name="connsiteX0" fmla="*/ 0 w 262464"/>
              <a:gd name="connsiteY0" fmla="*/ 147037 h 251318"/>
              <a:gd name="connsiteX1" fmla="*/ 813 w 262464"/>
              <a:gd name="connsiteY1" fmla="*/ 0 h 251318"/>
              <a:gd name="connsiteX2" fmla="*/ 262464 w 262464"/>
              <a:gd name="connsiteY2" fmla="*/ 0 h 251318"/>
              <a:gd name="connsiteX3" fmla="*/ 262464 w 262464"/>
              <a:gd name="connsiteY3" fmla="*/ 251318 h 251318"/>
              <a:gd name="connsiteX4" fmla="*/ 111303 w 262464"/>
              <a:gd name="connsiteY4" fmla="*/ 251318 h 251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64" h="251318">
                <a:moveTo>
                  <a:pt x="0" y="147037"/>
                </a:moveTo>
                <a:lnTo>
                  <a:pt x="813" y="0"/>
                </a:lnTo>
                <a:lnTo>
                  <a:pt x="262464" y="0"/>
                </a:lnTo>
                <a:lnTo>
                  <a:pt x="262464" y="251318"/>
                </a:lnTo>
                <a:lnTo>
                  <a:pt x="111303" y="251318"/>
                </a:lnTo>
              </a:path>
            </a:pathLst>
          </a:custGeom>
          <a:noFill/>
          <a:ln>
            <a:solidFill>
              <a:schemeClr val="bg2">
                <a:lumMod val="50000"/>
              </a:schemeClr>
            </a:solidFill>
            <a:headEnd type="diamond"/>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729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smtClean="0"/>
              <a:t>Describes the collection of applications that support the business</a:t>
            </a:r>
            <a:endParaRPr lang="en-US" dirty="0"/>
          </a:p>
        </p:txBody>
      </p:sp>
      <p:sp>
        <p:nvSpPr>
          <p:cNvPr id="3" name="Title 2"/>
          <p:cNvSpPr>
            <a:spLocks noGrp="1"/>
          </p:cNvSpPr>
          <p:nvPr>
            <p:ph type="title"/>
          </p:nvPr>
        </p:nvSpPr>
        <p:spPr/>
        <p:txBody>
          <a:bodyPr/>
          <a:lstStyle/>
          <a:p>
            <a:r>
              <a:rPr lang="en-US" dirty="0" smtClean="0"/>
              <a:t>Technology Portfolio</a:t>
            </a:r>
            <a:endParaRPr lang="en-US" dirty="0"/>
          </a:p>
        </p:txBody>
      </p:sp>
      <p:sp>
        <p:nvSpPr>
          <p:cNvPr id="11" name="TextBox 10"/>
          <p:cNvSpPr txBox="1"/>
          <p:nvPr/>
        </p:nvSpPr>
        <p:spPr>
          <a:xfrm>
            <a:off x="1851184" y="1332294"/>
            <a:ext cx="6765405" cy="1508105"/>
          </a:xfrm>
          <a:prstGeom prst="rect">
            <a:avLst/>
          </a:prstGeom>
          <a:noFill/>
        </p:spPr>
        <p:txBody>
          <a:bodyPr wrap="square" lIns="0" tIns="0" rIns="0" bIns="0" rtlCol="0">
            <a:spAutoFit/>
          </a:bodyPr>
          <a:lstStyle/>
          <a:p>
            <a:r>
              <a:rPr lang="en-US" sz="1400" dirty="0" smtClean="0"/>
              <a:t>The </a:t>
            </a:r>
            <a:r>
              <a:rPr lang="en-US" sz="1400" b="1" dirty="0" smtClean="0"/>
              <a:t>Technology Portfolio </a:t>
            </a:r>
            <a:r>
              <a:rPr lang="en-US" sz="1400" dirty="0" smtClean="0"/>
              <a:t>describe the physical application components, IT platforms and IT infrastructures that exist within an enterprise.  The </a:t>
            </a:r>
            <a:r>
              <a:rPr lang="en-US" sz="1400" b="1" dirty="0" smtClean="0"/>
              <a:t>Technology Portfolio Model </a:t>
            </a:r>
            <a:r>
              <a:rPr lang="en-US" sz="1400" dirty="0" smtClean="0"/>
              <a:t>defines the entities</a:t>
            </a:r>
            <a:r>
              <a:rPr lang="en-US" sz="1400" dirty="0"/>
              <a:t> </a:t>
            </a:r>
            <a:r>
              <a:rPr lang="en-US" sz="1400" dirty="0" smtClean="0"/>
              <a:t>(and their attributes) and relationships that are needed to addresses the concerns of the IT executives, managers and developers and operators regarding the current state and future state of information technology assets that exist within the environment.  The Technology Portfolio Model is linked to the Application Portfolio Model via the relationship between logical and  physical features.</a:t>
            </a:r>
          </a:p>
        </p:txBody>
      </p:sp>
      <p:sp>
        <p:nvSpPr>
          <p:cNvPr id="9" name="Rounded Rectangle 8"/>
          <p:cNvSpPr/>
          <p:nvPr/>
        </p:nvSpPr>
        <p:spPr>
          <a:xfrm>
            <a:off x="1854942" y="3909172"/>
            <a:ext cx="5850032" cy="1881614"/>
          </a:xfrm>
          <a:custGeom>
            <a:avLst/>
            <a:gdLst>
              <a:gd name="connsiteX0" fmla="*/ 0 w 5846315"/>
              <a:gd name="connsiteY0" fmla="*/ 40127 h 935136"/>
              <a:gd name="connsiteX1" fmla="*/ 40127 w 5846315"/>
              <a:gd name="connsiteY1" fmla="*/ 0 h 935136"/>
              <a:gd name="connsiteX2" fmla="*/ 5806188 w 5846315"/>
              <a:gd name="connsiteY2" fmla="*/ 0 h 935136"/>
              <a:gd name="connsiteX3" fmla="*/ 5846315 w 5846315"/>
              <a:gd name="connsiteY3" fmla="*/ 40127 h 935136"/>
              <a:gd name="connsiteX4" fmla="*/ 5846315 w 5846315"/>
              <a:gd name="connsiteY4" fmla="*/ 895009 h 935136"/>
              <a:gd name="connsiteX5" fmla="*/ 5806188 w 5846315"/>
              <a:gd name="connsiteY5" fmla="*/ 935136 h 935136"/>
              <a:gd name="connsiteX6" fmla="*/ 40127 w 5846315"/>
              <a:gd name="connsiteY6" fmla="*/ 935136 h 935136"/>
              <a:gd name="connsiteX7" fmla="*/ 0 w 5846315"/>
              <a:gd name="connsiteY7" fmla="*/ 895009 h 935136"/>
              <a:gd name="connsiteX8" fmla="*/ 0 w 5846315"/>
              <a:gd name="connsiteY8" fmla="*/ 40127 h 935136"/>
              <a:gd name="connsiteX0" fmla="*/ 0 w 5846315"/>
              <a:gd name="connsiteY0" fmla="*/ 40127 h 935136"/>
              <a:gd name="connsiteX1" fmla="*/ 40127 w 5846315"/>
              <a:gd name="connsiteY1" fmla="*/ 0 h 935136"/>
              <a:gd name="connsiteX2" fmla="*/ 3522129 w 5846315"/>
              <a:gd name="connsiteY2" fmla="*/ 858 h 935136"/>
              <a:gd name="connsiteX3" fmla="*/ 5806188 w 5846315"/>
              <a:gd name="connsiteY3" fmla="*/ 0 h 935136"/>
              <a:gd name="connsiteX4" fmla="*/ 5846315 w 5846315"/>
              <a:gd name="connsiteY4" fmla="*/ 40127 h 935136"/>
              <a:gd name="connsiteX5" fmla="*/ 5846315 w 5846315"/>
              <a:gd name="connsiteY5" fmla="*/ 895009 h 935136"/>
              <a:gd name="connsiteX6" fmla="*/ 5806188 w 5846315"/>
              <a:gd name="connsiteY6" fmla="*/ 935136 h 935136"/>
              <a:gd name="connsiteX7" fmla="*/ 40127 w 5846315"/>
              <a:gd name="connsiteY7" fmla="*/ 935136 h 935136"/>
              <a:gd name="connsiteX8" fmla="*/ 0 w 5846315"/>
              <a:gd name="connsiteY8" fmla="*/ 895009 h 935136"/>
              <a:gd name="connsiteX9" fmla="*/ 0 w 5846315"/>
              <a:gd name="connsiteY9" fmla="*/ 40127 h 935136"/>
              <a:gd name="connsiteX0" fmla="*/ 0 w 5846315"/>
              <a:gd name="connsiteY0" fmla="*/ 40127 h 935136"/>
              <a:gd name="connsiteX1" fmla="*/ 40127 w 5846315"/>
              <a:gd name="connsiteY1" fmla="*/ 0 h 935136"/>
              <a:gd name="connsiteX2" fmla="*/ 3373042 w 5846315"/>
              <a:gd name="connsiteY2" fmla="*/ 858 h 935136"/>
              <a:gd name="connsiteX3" fmla="*/ 3522129 w 5846315"/>
              <a:gd name="connsiteY3" fmla="*/ 858 h 935136"/>
              <a:gd name="connsiteX4" fmla="*/ 5806188 w 5846315"/>
              <a:gd name="connsiteY4" fmla="*/ 0 h 935136"/>
              <a:gd name="connsiteX5" fmla="*/ 5846315 w 5846315"/>
              <a:gd name="connsiteY5" fmla="*/ 40127 h 935136"/>
              <a:gd name="connsiteX6" fmla="*/ 5846315 w 5846315"/>
              <a:gd name="connsiteY6" fmla="*/ 895009 h 935136"/>
              <a:gd name="connsiteX7" fmla="*/ 5806188 w 5846315"/>
              <a:gd name="connsiteY7" fmla="*/ 935136 h 935136"/>
              <a:gd name="connsiteX8" fmla="*/ 40127 w 5846315"/>
              <a:gd name="connsiteY8" fmla="*/ 935136 h 935136"/>
              <a:gd name="connsiteX9" fmla="*/ 0 w 5846315"/>
              <a:gd name="connsiteY9" fmla="*/ 895009 h 935136"/>
              <a:gd name="connsiteX10" fmla="*/ 0 w 5846315"/>
              <a:gd name="connsiteY10" fmla="*/ 40127 h 935136"/>
              <a:gd name="connsiteX0" fmla="*/ 0 w 5862607"/>
              <a:gd name="connsiteY0" fmla="*/ 969395 h 1864404"/>
              <a:gd name="connsiteX1" fmla="*/ 40127 w 5862607"/>
              <a:gd name="connsiteY1" fmla="*/ 929268 h 1864404"/>
              <a:gd name="connsiteX2" fmla="*/ 3373042 w 5862607"/>
              <a:gd name="connsiteY2" fmla="*/ 930126 h 1864404"/>
              <a:gd name="connsiteX3" fmla="*/ 3522129 w 5862607"/>
              <a:gd name="connsiteY3" fmla="*/ 930126 h 1864404"/>
              <a:gd name="connsiteX4" fmla="*/ 5854510 w 5862607"/>
              <a:gd name="connsiteY4" fmla="*/ 0 h 1864404"/>
              <a:gd name="connsiteX5" fmla="*/ 5846315 w 5862607"/>
              <a:gd name="connsiteY5" fmla="*/ 969395 h 1864404"/>
              <a:gd name="connsiteX6" fmla="*/ 5846315 w 5862607"/>
              <a:gd name="connsiteY6" fmla="*/ 1824277 h 1864404"/>
              <a:gd name="connsiteX7" fmla="*/ 5806188 w 5862607"/>
              <a:gd name="connsiteY7" fmla="*/ 1864404 h 1864404"/>
              <a:gd name="connsiteX8" fmla="*/ 40127 w 5862607"/>
              <a:gd name="connsiteY8" fmla="*/ 1864404 h 1864404"/>
              <a:gd name="connsiteX9" fmla="*/ 0 w 5862607"/>
              <a:gd name="connsiteY9" fmla="*/ 1824277 h 1864404"/>
              <a:gd name="connsiteX10" fmla="*/ 0 w 5862607"/>
              <a:gd name="connsiteY10" fmla="*/ 969395 h 1864404"/>
              <a:gd name="connsiteX0" fmla="*/ 0 w 5898354"/>
              <a:gd name="connsiteY0" fmla="*/ 969395 h 1864404"/>
              <a:gd name="connsiteX1" fmla="*/ 40127 w 5898354"/>
              <a:gd name="connsiteY1" fmla="*/ 929268 h 1864404"/>
              <a:gd name="connsiteX2" fmla="*/ 3373042 w 5898354"/>
              <a:gd name="connsiteY2" fmla="*/ 930126 h 1864404"/>
              <a:gd name="connsiteX3" fmla="*/ 3522129 w 5898354"/>
              <a:gd name="connsiteY3" fmla="*/ 930126 h 1864404"/>
              <a:gd name="connsiteX4" fmla="*/ 5854510 w 5898354"/>
              <a:gd name="connsiteY4" fmla="*/ 0 h 1864404"/>
              <a:gd name="connsiteX5" fmla="*/ 5898354 w 5898354"/>
              <a:gd name="connsiteY5" fmla="*/ 43844 h 1864404"/>
              <a:gd name="connsiteX6" fmla="*/ 5846315 w 5898354"/>
              <a:gd name="connsiteY6" fmla="*/ 1824277 h 1864404"/>
              <a:gd name="connsiteX7" fmla="*/ 5806188 w 5898354"/>
              <a:gd name="connsiteY7" fmla="*/ 1864404 h 1864404"/>
              <a:gd name="connsiteX8" fmla="*/ 40127 w 5898354"/>
              <a:gd name="connsiteY8" fmla="*/ 1864404 h 1864404"/>
              <a:gd name="connsiteX9" fmla="*/ 0 w 5898354"/>
              <a:gd name="connsiteY9" fmla="*/ 1824277 h 1864404"/>
              <a:gd name="connsiteX10" fmla="*/ 0 w 5898354"/>
              <a:gd name="connsiteY10" fmla="*/ 969395 h 1864404"/>
              <a:gd name="connsiteX0" fmla="*/ 0 w 5898354"/>
              <a:gd name="connsiteY0" fmla="*/ 976829 h 1871838"/>
              <a:gd name="connsiteX1" fmla="*/ 40127 w 5898354"/>
              <a:gd name="connsiteY1" fmla="*/ 936702 h 1871838"/>
              <a:gd name="connsiteX2" fmla="*/ 3373042 w 5898354"/>
              <a:gd name="connsiteY2" fmla="*/ 937560 h 1871838"/>
              <a:gd name="connsiteX3" fmla="*/ 3522129 w 5898354"/>
              <a:gd name="connsiteY3" fmla="*/ 937560 h 1871838"/>
              <a:gd name="connsiteX4" fmla="*/ 5798754 w 5898354"/>
              <a:gd name="connsiteY4" fmla="*/ 0 h 1871838"/>
              <a:gd name="connsiteX5" fmla="*/ 5898354 w 5898354"/>
              <a:gd name="connsiteY5" fmla="*/ 51278 h 1871838"/>
              <a:gd name="connsiteX6" fmla="*/ 5846315 w 5898354"/>
              <a:gd name="connsiteY6" fmla="*/ 1831711 h 1871838"/>
              <a:gd name="connsiteX7" fmla="*/ 5806188 w 5898354"/>
              <a:gd name="connsiteY7" fmla="*/ 1871838 h 1871838"/>
              <a:gd name="connsiteX8" fmla="*/ 40127 w 5898354"/>
              <a:gd name="connsiteY8" fmla="*/ 1871838 h 1871838"/>
              <a:gd name="connsiteX9" fmla="*/ 0 w 5898354"/>
              <a:gd name="connsiteY9" fmla="*/ 1831711 h 1871838"/>
              <a:gd name="connsiteX10" fmla="*/ 0 w 5898354"/>
              <a:gd name="connsiteY10" fmla="*/ 976829 h 1871838"/>
              <a:gd name="connsiteX0" fmla="*/ 0 w 5850032"/>
              <a:gd name="connsiteY0" fmla="*/ 976829 h 1871838"/>
              <a:gd name="connsiteX1" fmla="*/ 40127 w 5850032"/>
              <a:gd name="connsiteY1" fmla="*/ 936702 h 1871838"/>
              <a:gd name="connsiteX2" fmla="*/ 3373042 w 5850032"/>
              <a:gd name="connsiteY2" fmla="*/ 937560 h 1871838"/>
              <a:gd name="connsiteX3" fmla="*/ 3522129 w 5850032"/>
              <a:gd name="connsiteY3" fmla="*/ 937560 h 1871838"/>
              <a:gd name="connsiteX4" fmla="*/ 5798754 w 5850032"/>
              <a:gd name="connsiteY4" fmla="*/ 0 h 1871838"/>
              <a:gd name="connsiteX5" fmla="*/ 5850032 w 5850032"/>
              <a:gd name="connsiteY5" fmla="*/ 47561 h 1871838"/>
              <a:gd name="connsiteX6" fmla="*/ 5846315 w 5850032"/>
              <a:gd name="connsiteY6" fmla="*/ 1831711 h 1871838"/>
              <a:gd name="connsiteX7" fmla="*/ 5806188 w 5850032"/>
              <a:gd name="connsiteY7" fmla="*/ 1871838 h 1871838"/>
              <a:gd name="connsiteX8" fmla="*/ 40127 w 5850032"/>
              <a:gd name="connsiteY8" fmla="*/ 1871838 h 1871838"/>
              <a:gd name="connsiteX9" fmla="*/ 0 w 5850032"/>
              <a:gd name="connsiteY9" fmla="*/ 1831711 h 1871838"/>
              <a:gd name="connsiteX10" fmla="*/ 0 w 5850032"/>
              <a:gd name="connsiteY10" fmla="*/ 976829 h 1871838"/>
              <a:gd name="connsiteX0" fmla="*/ 0 w 5850032"/>
              <a:gd name="connsiteY0" fmla="*/ 976829 h 1871838"/>
              <a:gd name="connsiteX1" fmla="*/ 40127 w 5850032"/>
              <a:gd name="connsiteY1" fmla="*/ 936702 h 1871838"/>
              <a:gd name="connsiteX2" fmla="*/ 3373042 w 5850032"/>
              <a:gd name="connsiteY2" fmla="*/ 937560 h 1871838"/>
              <a:gd name="connsiteX3" fmla="*/ 3522129 w 5850032"/>
              <a:gd name="connsiteY3" fmla="*/ 937560 h 1871838"/>
              <a:gd name="connsiteX4" fmla="*/ 5798754 w 5850032"/>
              <a:gd name="connsiteY4" fmla="*/ 0 h 1871838"/>
              <a:gd name="connsiteX5" fmla="*/ 5850032 w 5850032"/>
              <a:gd name="connsiteY5" fmla="*/ 47561 h 1871838"/>
              <a:gd name="connsiteX6" fmla="*/ 5846315 w 5850032"/>
              <a:gd name="connsiteY6" fmla="*/ 1831711 h 1871838"/>
              <a:gd name="connsiteX7" fmla="*/ 5806188 w 5850032"/>
              <a:gd name="connsiteY7" fmla="*/ 1871838 h 1871838"/>
              <a:gd name="connsiteX8" fmla="*/ 40127 w 5850032"/>
              <a:gd name="connsiteY8" fmla="*/ 1871838 h 1871838"/>
              <a:gd name="connsiteX9" fmla="*/ 0 w 5850032"/>
              <a:gd name="connsiteY9" fmla="*/ 1831711 h 1871838"/>
              <a:gd name="connsiteX10" fmla="*/ 0 w 5850032"/>
              <a:gd name="connsiteY10" fmla="*/ 976829 h 1871838"/>
              <a:gd name="connsiteX0" fmla="*/ 0 w 5850032"/>
              <a:gd name="connsiteY0" fmla="*/ 976829 h 1871838"/>
              <a:gd name="connsiteX1" fmla="*/ 40127 w 5850032"/>
              <a:gd name="connsiteY1" fmla="*/ 936702 h 1871838"/>
              <a:gd name="connsiteX2" fmla="*/ 3373042 w 5850032"/>
              <a:gd name="connsiteY2" fmla="*/ 937560 h 1871838"/>
              <a:gd name="connsiteX3" fmla="*/ 3522129 w 5850032"/>
              <a:gd name="connsiteY3" fmla="*/ 937560 h 1871838"/>
              <a:gd name="connsiteX4" fmla="*/ 5798754 w 5850032"/>
              <a:gd name="connsiteY4" fmla="*/ 0 h 1871838"/>
              <a:gd name="connsiteX5" fmla="*/ 5850032 w 5850032"/>
              <a:gd name="connsiteY5" fmla="*/ 47561 h 1871838"/>
              <a:gd name="connsiteX6" fmla="*/ 5846315 w 5850032"/>
              <a:gd name="connsiteY6" fmla="*/ 1831711 h 1871838"/>
              <a:gd name="connsiteX7" fmla="*/ 5806188 w 5850032"/>
              <a:gd name="connsiteY7" fmla="*/ 1871838 h 1871838"/>
              <a:gd name="connsiteX8" fmla="*/ 40127 w 5850032"/>
              <a:gd name="connsiteY8" fmla="*/ 1871838 h 1871838"/>
              <a:gd name="connsiteX9" fmla="*/ 0 w 5850032"/>
              <a:gd name="connsiteY9" fmla="*/ 1831711 h 1871838"/>
              <a:gd name="connsiteX10" fmla="*/ 0 w 5850032"/>
              <a:gd name="connsiteY10" fmla="*/ 976829 h 1871838"/>
              <a:gd name="connsiteX0" fmla="*/ 0 w 5850032"/>
              <a:gd name="connsiteY0" fmla="*/ 976829 h 1871838"/>
              <a:gd name="connsiteX1" fmla="*/ 40127 w 5850032"/>
              <a:gd name="connsiteY1" fmla="*/ 936702 h 1871838"/>
              <a:gd name="connsiteX2" fmla="*/ 3373042 w 5850032"/>
              <a:gd name="connsiteY2" fmla="*/ 937560 h 1871838"/>
              <a:gd name="connsiteX3" fmla="*/ 3522129 w 5850032"/>
              <a:gd name="connsiteY3" fmla="*/ 937560 h 1871838"/>
              <a:gd name="connsiteX4" fmla="*/ 3685246 w 5850032"/>
              <a:gd name="connsiteY4" fmla="*/ 859801 h 1871838"/>
              <a:gd name="connsiteX5" fmla="*/ 5798754 w 5850032"/>
              <a:gd name="connsiteY5" fmla="*/ 0 h 1871838"/>
              <a:gd name="connsiteX6" fmla="*/ 5850032 w 5850032"/>
              <a:gd name="connsiteY6" fmla="*/ 47561 h 1871838"/>
              <a:gd name="connsiteX7" fmla="*/ 5846315 w 5850032"/>
              <a:gd name="connsiteY7" fmla="*/ 1831711 h 1871838"/>
              <a:gd name="connsiteX8" fmla="*/ 5806188 w 5850032"/>
              <a:gd name="connsiteY8" fmla="*/ 1871838 h 1871838"/>
              <a:gd name="connsiteX9" fmla="*/ 40127 w 5850032"/>
              <a:gd name="connsiteY9" fmla="*/ 1871838 h 1871838"/>
              <a:gd name="connsiteX10" fmla="*/ 0 w 5850032"/>
              <a:gd name="connsiteY10" fmla="*/ 1831711 h 1871838"/>
              <a:gd name="connsiteX11" fmla="*/ 0 w 5850032"/>
              <a:gd name="connsiteY11" fmla="*/ 976829 h 1871838"/>
              <a:gd name="connsiteX0" fmla="*/ 0 w 5850032"/>
              <a:gd name="connsiteY0" fmla="*/ 976829 h 1871838"/>
              <a:gd name="connsiteX1" fmla="*/ 40127 w 5850032"/>
              <a:gd name="connsiteY1" fmla="*/ 936702 h 1871838"/>
              <a:gd name="connsiteX2" fmla="*/ 3373042 w 5850032"/>
              <a:gd name="connsiteY2" fmla="*/ 937560 h 1871838"/>
              <a:gd name="connsiteX3" fmla="*/ 3522129 w 5850032"/>
              <a:gd name="connsiteY3" fmla="*/ 937560 h 1871838"/>
              <a:gd name="connsiteX4" fmla="*/ 3595598 w 5850032"/>
              <a:gd name="connsiteY4" fmla="*/ 169519 h 1871838"/>
              <a:gd name="connsiteX5" fmla="*/ 5798754 w 5850032"/>
              <a:gd name="connsiteY5" fmla="*/ 0 h 1871838"/>
              <a:gd name="connsiteX6" fmla="*/ 5850032 w 5850032"/>
              <a:gd name="connsiteY6" fmla="*/ 47561 h 1871838"/>
              <a:gd name="connsiteX7" fmla="*/ 5846315 w 5850032"/>
              <a:gd name="connsiteY7" fmla="*/ 1831711 h 1871838"/>
              <a:gd name="connsiteX8" fmla="*/ 5806188 w 5850032"/>
              <a:gd name="connsiteY8" fmla="*/ 1871838 h 1871838"/>
              <a:gd name="connsiteX9" fmla="*/ 40127 w 5850032"/>
              <a:gd name="connsiteY9" fmla="*/ 1871838 h 1871838"/>
              <a:gd name="connsiteX10" fmla="*/ 0 w 5850032"/>
              <a:gd name="connsiteY10" fmla="*/ 1831711 h 1871838"/>
              <a:gd name="connsiteX11" fmla="*/ 0 w 5850032"/>
              <a:gd name="connsiteY11" fmla="*/ 976829 h 1871838"/>
              <a:gd name="connsiteX0" fmla="*/ 0 w 5850032"/>
              <a:gd name="connsiteY0" fmla="*/ 976829 h 1871838"/>
              <a:gd name="connsiteX1" fmla="*/ 40127 w 5850032"/>
              <a:gd name="connsiteY1" fmla="*/ 936702 h 1871838"/>
              <a:gd name="connsiteX2" fmla="*/ 3373042 w 5850032"/>
              <a:gd name="connsiteY2" fmla="*/ 937560 h 1871838"/>
              <a:gd name="connsiteX3" fmla="*/ 3620740 w 5850032"/>
              <a:gd name="connsiteY3" fmla="*/ 838948 h 1871838"/>
              <a:gd name="connsiteX4" fmla="*/ 3595598 w 5850032"/>
              <a:gd name="connsiteY4" fmla="*/ 169519 h 1871838"/>
              <a:gd name="connsiteX5" fmla="*/ 5798754 w 5850032"/>
              <a:gd name="connsiteY5" fmla="*/ 0 h 1871838"/>
              <a:gd name="connsiteX6" fmla="*/ 5850032 w 5850032"/>
              <a:gd name="connsiteY6" fmla="*/ 47561 h 1871838"/>
              <a:gd name="connsiteX7" fmla="*/ 5846315 w 5850032"/>
              <a:gd name="connsiteY7" fmla="*/ 1831711 h 1871838"/>
              <a:gd name="connsiteX8" fmla="*/ 5806188 w 5850032"/>
              <a:gd name="connsiteY8" fmla="*/ 1871838 h 1871838"/>
              <a:gd name="connsiteX9" fmla="*/ 40127 w 5850032"/>
              <a:gd name="connsiteY9" fmla="*/ 1871838 h 1871838"/>
              <a:gd name="connsiteX10" fmla="*/ 0 w 5850032"/>
              <a:gd name="connsiteY10" fmla="*/ 1831711 h 1871838"/>
              <a:gd name="connsiteX11" fmla="*/ 0 w 5850032"/>
              <a:gd name="connsiteY11" fmla="*/ 976829 h 1871838"/>
              <a:gd name="connsiteX0" fmla="*/ 0 w 5850032"/>
              <a:gd name="connsiteY0" fmla="*/ 976829 h 1871838"/>
              <a:gd name="connsiteX1" fmla="*/ 40127 w 5850032"/>
              <a:gd name="connsiteY1" fmla="*/ 936702 h 1871838"/>
              <a:gd name="connsiteX2" fmla="*/ 3480618 w 5850032"/>
              <a:gd name="connsiteY2" fmla="*/ 937560 h 1871838"/>
              <a:gd name="connsiteX3" fmla="*/ 3620740 w 5850032"/>
              <a:gd name="connsiteY3" fmla="*/ 838948 h 1871838"/>
              <a:gd name="connsiteX4" fmla="*/ 3595598 w 5850032"/>
              <a:gd name="connsiteY4" fmla="*/ 169519 h 1871838"/>
              <a:gd name="connsiteX5" fmla="*/ 5798754 w 5850032"/>
              <a:gd name="connsiteY5" fmla="*/ 0 h 1871838"/>
              <a:gd name="connsiteX6" fmla="*/ 5850032 w 5850032"/>
              <a:gd name="connsiteY6" fmla="*/ 47561 h 1871838"/>
              <a:gd name="connsiteX7" fmla="*/ 5846315 w 5850032"/>
              <a:gd name="connsiteY7" fmla="*/ 1831711 h 1871838"/>
              <a:gd name="connsiteX8" fmla="*/ 5806188 w 5850032"/>
              <a:gd name="connsiteY8" fmla="*/ 1871838 h 1871838"/>
              <a:gd name="connsiteX9" fmla="*/ 40127 w 5850032"/>
              <a:gd name="connsiteY9" fmla="*/ 1871838 h 1871838"/>
              <a:gd name="connsiteX10" fmla="*/ 0 w 5850032"/>
              <a:gd name="connsiteY10" fmla="*/ 1831711 h 1871838"/>
              <a:gd name="connsiteX11" fmla="*/ 0 w 5850032"/>
              <a:gd name="connsiteY11" fmla="*/ 976829 h 1871838"/>
              <a:gd name="connsiteX0" fmla="*/ 0 w 5850032"/>
              <a:gd name="connsiteY0" fmla="*/ 976829 h 1871838"/>
              <a:gd name="connsiteX1" fmla="*/ 40127 w 5850032"/>
              <a:gd name="connsiteY1" fmla="*/ 936702 h 1871838"/>
              <a:gd name="connsiteX2" fmla="*/ 3480618 w 5850032"/>
              <a:gd name="connsiteY2" fmla="*/ 937560 h 1871838"/>
              <a:gd name="connsiteX3" fmla="*/ 3620740 w 5850032"/>
              <a:gd name="connsiteY3" fmla="*/ 838948 h 1871838"/>
              <a:gd name="connsiteX4" fmla="*/ 3595598 w 5850032"/>
              <a:gd name="connsiteY4" fmla="*/ 169519 h 1871838"/>
              <a:gd name="connsiteX5" fmla="*/ 3721105 w 5850032"/>
              <a:gd name="connsiteY5" fmla="*/ 151589 h 1871838"/>
              <a:gd name="connsiteX6" fmla="*/ 5798754 w 5850032"/>
              <a:gd name="connsiteY6" fmla="*/ 0 h 1871838"/>
              <a:gd name="connsiteX7" fmla="*/ 5850032 w 5850032"/>
              <a:gd name="connsiteY7" fmla="*/ 47561 h 1871838"/>
              <a:gd name="connsiteX8" fmla="*/ 5846315 w 5850032"/>
              <a:gd name="connsiteY8" fmla="*/ 1831711 h 1871838"/>
              <a:gd name="connsiteX9" fmla="*/ 5806188 w 5850032"/>
              <a:gd name="connsiteY9" fmla="*/ 1871838 h 1871838"/>
              <a:gd name="connsiteX10" fmla="*/ 40127 w 5850032"/>
              <a:gd name="connsiteY10" fmla="*/ 1871838 h 1871838"/>
              <a:gd name="connsiteX11" fmla="*/ 0 w 5850032"/>
              <a:gd name="connsiteY11" fmla="*/ 1831711 h 1871838"/>
              <a:gd name="connsiteX12" fmla="*/ 0 w 5850032"/>
              <a:gd name="connsiteY12" fmla="*/ 976829 h 1871838"/>
              <a:gd name="connsiteX0" fmla="*/ 0 w 5850032"/>
              <a:gd name="connsiteY0" fmla="*/ 986605 h 1881614"/>
              <a:gd name="connsiteX1" fmla="*/ 40127 w 5850032"/>
              <a:gd name="connsiteY1" fmla="*/ 946478 h 1881614"/>
              <a:gd name="connsiteX2" fmla="*/ 3480618 w 5850032"/>
              <a:gd name="connsiteY2" fmla="*/ 947336 h 1881614"/>
              <a:gd name="connsiteX3" fmla="*/ 3620740 w 5850032"/>
              <a:gd name="connsiteY3" fmla="*/ 848724 h 1881614"/>
              <a:gd name="connsiteX4" fmla="*/ 3595598 w 5850032"/>
              <a:gd name="connsiteY4" fmla="*/ 179295 h 1881614"/>
              <a:gd name="connsiteX5" fmla="*/ 3712141 w 5850032"/>
              <a:gd name="connsiteY5" fmla="*/ 0 h 1881614"/>
              <a:gd name="connsiteX6" fmla="*/ 5798754 w 5850032"/>
              <a:gd name="connsiteY6" fmla="*/ 9776 h 1881614"/>
              <a:gd name="connsiteX7" fmla="*/ 5850032 w 5850032"/>
              <a:gd name="connsiteY7" fmla="*/ 57337 h 1881614"/>
              <a:gd name="connsiteX8" fmla="*/ 5846315 w 5850032"/>
              <a:gd name="connsiteY8" fmla="*/ 1841487 h 1881614"/>
              <a:gd name="connsiteX9" fmla="*/ 5806188 w 5850032"/>
              <a:gd name="connsiteY9" fmla="*/ 1881614 h 1881614"/>
              <a:gd name="connsiteX10" fmla="*/ 40127 w 5850032"/>
              <a:gd name="connsiteY10" fmla="*/ 1881614 h 1881614"/>
              <a:gd name="connsiteX11" fmla="*/ 0 w 5850032"/>
              <a:gd name="connsiteY11" fmla="*/ 1841487 h 1881614"/>
              <a:gd name="connsiteX12" fmla="*/ 0 w 5850032"/>
              <a:gd name="connsiteY12" fmla="*/ 986605 h 1881614"/>
              <a:gd name="connsiteX0" fmla="*/ 0 w 5850032"/>
              <a:gd name="connsiteY0" fmla="*/ 986605 h 1881614"/>
              <a:gd name="connsiteX1" fmla="*/ 40127 w 5850032"/>
              <a:gd name="connsiteY1" fmla="*/ 946478 h 1881614"/>
              <a:gd name="connsiteX2" fmla="*/ 3480618 w 5850032"/>
              <a:gd name="connsiteY2" fmla="*/ 947336 h 1881614"/>
              <a:gd name="connsiteX3" fmla="*/ 3620740 w 5850032"/>
              <a:gd name="connsiteY3" fmla="*/ 848724 h 1881614"/>
              <a:gd name="connsiteX4" fmla="*/ 3595598 w 5850032"/>
              <a:gd name="connsiteY4" fmla="*/ 179295 h 1881614"/>
              <a:gd name="connsiteX5" fmla="*/ 3712141 w 5850032"/>
              <a:gd name="connsiteY5" fmla="*/ 0 h 1881614"/>
              <a:gd name="connsiteX6" fmla="*/ 5798754 w 5850032"/>
              <a:gd name="connsiteY6" fmla="*/ 9776 h 1881614"/>
              <a:gd name="connsiteX7" fmla="*/ 5850032 w 5850032"/>
              <a:gd name="connsiteY7" fmla="*/ 57337 h 1881614"/>
              <a:gd name="connsiteX8" fmla="*/ 5846315 w 5850032"/>
              <a:gd name="connsiteY8" fmla="*/ 1841487 h 1881614"/>
              <a:gd name="connsiteX9" fmla="*/ 5806188 w 5850032"/>
              <a:gd name="connsiteY9" fmla="*/ 1881614 h 1881614"/>
              <a:gd name="connsiteX10" fmla="*/ 40127 w 5850032"/>
              <a:gd name="connsiteY10" fmla="*/ 1881614 h 1881614"/>
              <a:gd name="connsiteX11" fmla="*/ 0 w 5850032"/>
              <a:gd name="connsiteY11" fmla="*/ 1841487 h 1881614"/>
              <a:gd name="connsiteX12" fmla="*/ 0 w 5850032"/>
              <a:gd name="connsiteY12" fmla="*/ 986605 h 1881614"/>
              <a:gd name="connsiteX0" fmla="*/ 0 w 5850032"/>
              <a:gd name="connsiteY0" fmla="*/ 986605 h 1881614"/>
              <a:gd name="connsiteX1" fmla="*/ 40127 w 5850032"/>
              <a:gd name="connsiteY1" fmla="*/ 946478 h 1881614"/>
              <a:gd name="connsiteX2" fmla="*/ 3480618 w 5850032"/>
              <a:gd name="connsiteY2" fmla="*/ 947336 h 1881614"/>
              <a:gd name="connsiteX3" fmla="*/ 3620740 w 5850032"/>
              <a:gd name="connsiteY3" fmla="*/ 848724 h 1881614"/>
              <a:gd name="connsiteX4" fmla="*/ 3595598 w 5850032"/>
              <a:gd name="connsiteY4" fmla="*/ 179295 h 1881614"/>
              <a:gd name="connsiteX5" fmla="*/ 3712141 w 5850032"/>
              <a:gd name="connsiteY5" fmla="*/ 0 h 1881614"/>
              <a:gd name="connsiteX6" fmla="*/ 5798754 w 5850032"/>
              <a:gd name="connsiteY6" fmla="*/ 9776 h 1881614"/>
              <a:gd name="connsiteX7" fmla="*/ 5850032 w 5850032"/>
              <a:gd name="connsiteY7" fmla="*/ 57337 h 1881614"/>
              <a:gd name="connsiteX8" fmla="*/ 5846315 w 5850032"/>
              <a:gd name="connsiteY8" fmla="*/ 1841487 h 1881614"/>
              <a:gd name="connsiteX9" fmla="*/ 5806188 w 5850032"/>
              <a:gd name="connsiteY9" fmla="*/ 1881614 h 1881614"/>
              <a:gd name="connsiteX10" fmla="*/ 40127 w 5850032"/>
              <a:gd name="connsiteY10" fmla="*/ 1881614 h 1881614"/>
              <a:gd name="connsiteX11" fmla="*/ 0 w 5850032"/>
              <a:gd name="connsiteY11" fmla="*/ 1841487 h 1881614"/>
              <a:gd name="connsiteX12" fmla="*/ 0 w 5850032"/>
              <a:gd name="connsiteY12" fmla="*/ 986605 h 1881614"/>
              <a:gd name="connsiteX0" fmla="*/ 0 w 5850032"/>
              <a:gd name="connsiteY0" fmla="*/ 1003723 h 1898732"/>
              <a:gd name="connsiteX1" fmla="*/ 40127 w 5850032"/>
              <a:gd name="connsiteY1" fmla="*/ 963596 h 1898732"/>
              <a:gd name="connsiteX2" fmla="*/ 3480618 w 5850032"/>
              <a:gd name="connsiteY2" fmla="*/ 964454 h 1898732"/>
              <a:gd name="connsiteX3" fmla="*/ 3620740 w 5850032"/>
              <a:gd name="connsiteY3" fmla="*/ 865842 h 1898732"/>
              <a:gd name="connsiteX4" fmla="*/ 3595598 w 5850032"/>
              <a:gd name="connsiteY4" fmla="*/ 196413 h 1898732"/>
              <a:gd name="connsiteX5" fmla="*/ 3712141 w 5850032"/>
              <a:gd name="connsiteY5" fmla="*/ 17118 h 1898732"/>
              <a:gd name="connsiteX6" fmla="*/ 5798754 w 5850032"/>
              <a:gd name="connsiteY6" fmla="*/ 0 h 1898732"/>
              <a:gd name="connsiteX7" fmla="*/ 5850032 w 5850032"/>
              <a:gd name="connsiteY7" fmla="*/ 74455 h 1898732"/>
              <a:gd name="connsiteX8" fmla="*/ 5846315 w 5850032"/>
              <a:gd name="connsiteY8" fmla="*/ 1858605 h 1898732"/>
              <a:gd name="connsiteX9" fmla="*/ 5806188 w 5850032"/>
              <a:gd name="connsiteY9" fmla="*/ 1898732 h 1898732"/>
              <a:gd name="connsiteX10" fmla="*/ 40127 w 5850032"/>
              <a:gd name="connsiteY10" fmla="*/ 1898732 h 1898732"/>
              <a:gd name="connsiteX11" fmla="*/ 0 w 5850032"/>
              <a:gd name="connsiteY11" fmla="*/ 1858605 h 1898732"/>
              <a:gd name="connsiteX12" fmla="*/ 0 w 5850032"/>
              <a:gd name="connsiteY12" fmla="*/ 1003723 h 1898732"/>
              <a:gd name="connsiteX0" fmla="*/ 0 w 5850032"/>
              <a:gd name="connsiteY0" fmla="*/ 1003723 h 1898732"/>
              <a:gd name="connsiteX1" fmla="*/ 40127 w 5850032"/>
              <a:gd name="connsiteY1" fmla="*/ 963596 h 1898732"/>
              <a:gd name="connsiteX2" fmla="*/ 3480618 w 5850032"/>
              <a:gd name="connsiteY2" fmla="*/ 964454 h 1898732"/>
              <a:gd name="connsiteX3" fmla="*/ 3620740 w 5850032"/>
              <a:gd name="connsiteY3" fmla="*/ 865842 h 1898732"/>
              <a:gd name="connsiteX4" fmla="*/ 3595598 w 5850032"/>
              <a:gd name="connsiteY4" fmla="*/ 196413 h 1898732"/>
              <a:gd name="connsiteX5" fmla="*/ 3712141 w 5850032"/>
              <a:gd name="connsiteY5" fmla="*/ 17118 h 1898732"/>
              <a:gd name="connsiteX6" fmla="*/ 5798754 w 5850032"/>
              <a:gd name="connsiteY6" fmla="*/ 0 h 1898732"/>
              <a:gd name="connsiteX7" fmla="*/ 5850032 w 5850032"/>
              <a:gd name="connsiteY7" fmla="*/ 74455 h 1898732"/>
              <a:gd name="connsiteX8" fmla="*/ 5846315 w 5850032"/>
              <a:gd name="connsiteY8" fmla="*/ 1858605 h 1898732"/>
              <a:gd name="connsiteX9" fmla="*/ 5806188 w 5850032"/>
              <a:gd name="connsiteY9" fmla="*/ 1898732 h 1898732"/>
              <a:gd name="connsiteX10" fmla="*/ 40127 w 5850032"/>
              <a:gd name="connsiteY10" fmla="*/ 1898732 h 1898732"/>
              <a:gd name="connsiteX11" fmla="*/ 0 w 5850032"/>
              <a:gd name="connsiteY11" fmla="*/ 1858605 h 1898732"/>
              <a:gd name="connsiteX12" fmla="*/ 0 w 5850032"/>
              <a:gd name="connsiteY12" fmla="*/ 1003723 h 1898732"/>
              <a:gd name="connsiteX0" fmla="*/ 0 w 5850032"/>
              <a:gd name="connsiteY0" fmla="*/ 1003723 h 1898732"/>
              <a:gd name="connsiteX1" fmla="*/ 40127 w 5850032"/>
              <a:gd name="connsiteY1" fmla="*/ 963596 h 1898732"/>
              <a:gd name="connsiteX2" fmla="*/ 3480618 w 5850032"/>
              <a:gd name="connsiteY2" fmla="*/ 964454 h 1898732"/>
              <a:gd name="connsiteX3" fmla="*/ 3620740 w 5850032"/>
              <a:gd name="connsiteY3" fmla="*/ 865842 h 1898732"/>
              <a:gd name="connsiteX4" fmla="*/ 3595598 w 5850032"/>
              <a:gd name="connsiteY4" fmla="*/ 196413 h 1898732"/>
              <a:gd name="connsiteX5" fmla="*/ 3712141 w 5850032"/>
              <a:gd name="connsiteY5" fmla="*/ 17118 h 1898732"/>
              <a:gd name="connsiteX6" fmla="*/ 5798754 w 5850032"/>
              <a:gd name="connsiteY6" fmla="*/ 0 h 1898732"/>
              <a:gd name="connsiteX7" fmla="*/ 5850032 w 5850032"/>
              <a:gd name="connsiteY7" fmla="*/ 74455 h 1898732"/>
              <a:gd name="connsiteX8" fmla="*/ 5846315 w 5850032"/>
              <a:gd name="connsiteY8" fmla="*/ 1858605 h 1898732"/>
              <a:gd name="connsiteX9" fmla="*/ 5806188 w 5850032"/>
              <a:gd name="connsiteY9" fmla="*/ 1898732 h 1898732"/>
              <a:gd name="connsiteX10" fmla="*/ 40127 w 5850032"/>
              <a:gd name="connsiteY10" fmla="*/ 1898732 h 1898732"/>
              <a:gd name="connsiteX11" fmla="*/ 0 w 5850032"/>
              <a:gd name="connsiteY11" fmla="*/ 1858605 h 1898732"/>
              <a:gd name="connsiteX12" fmla="*/ 0 w 5850032"/>
              <a:gd name="connsiteY12" fmla="*/ 1003723 h 1898732"/>
              <a:gd name="connsiteX0" fmla="*/ 0 w 5850032"/>
              <a:gd name="connsiteY0" fmla="*/ 1003723 h 1898732"/>
              <a:gd name="connsiteX1" fmla="*/ 40127 w 5850032"/>
              <a:gd name="connsiteY1" fmla="*/ 963596 h 1898732"/>
              <a:gd name="connsiteX2" fmla="*/ 3480618 w 5850032"/>
              <a:gd name="connsiteY2" fmla="*/ 964454 h 1898732"/>
              <a:gd name="connsiteX3" fmla="*/ 3620740 w 5850032"/>
              <a:gd name="connsiteY3" fmla="*/ 865842 h 1898732"/>
              <a:gd name="connsiteX4" fmla="*/ 3595598 w 5850032"/>
              <a:gd name="connsiteY4" fmla="*/ 196413 h 1898732"/>
              <a:gd name="connsiteX5" fmla="*/ 3712141 w 5850032"/>
              <a:gd name="connsiteY5" fmla="*/ 17118 h 1898732"/>
              <a:gd name="connsiteX6" fmla="*/ 5798754 w 5850032"/>
              <a:gd name="connsiteY6" fmla="*/ 0 h 1898732"/>
              <a:gd name="connsiteX7" fmla="*/ 5850032 w 5850032"/>
              <a:gd name="connsiteY7" fmla="*/ 74455 h 1898732"/>
              <a:gd name="connsiteX8" fmla="*/ 5846315 w 5850032"/>
              <a:gd name="connsiteY8" fmla="*/ 1858605 h 1898732"/>
              <a:gd name="connsiteX9" fmla="*/ 5806188 w 5850032"/>
              <a:gd name="connsiteY9" fmla="*/ 1898732 h 1898732"/>
              <a:gd name="connsiteX10" fmla="*/ 40127 w 5850032"/>
              <a:gd name="connsiteY10" fmla="*/ 1898732 h 1898732"/>
              <a:gd name="connsiteX11" fmla="*/ 0 w 5850032"/>
              <a:gd name="connsiteY11" fmla="*/ 1858605 h 1898732"/>
              <a:gd name="connsiteX12" fmla="*/ 0 w 5850032"/>
              <a:gd name="connsiteY12" fmla="*/ 1003723 h 1898732"/>
              <a:gd name="connsiteX0" fmla="*/ 0 w 5850032"/>
              <a:gd name="connsiteY0" fmla="*/ 1003723 h 1898732"/>
              <a:gd name="connsiteX1" fmla="*/ 40127 w 5850032"/>
              <a:gd name="connsiteY1" fmla="*/ 963596 h 1898732"/>
              <a:gd name="connsiteX2" fmla="*/ 3480618 w 5850032"/>
              <a:gd name="connsiteY2" fmla="*/ 964454 h 1898732"/>
              <a:gd name="connsiteX3" fmla="*/ 3620740 w 5850032"/>
              <a:gd name="connsiteY3" fmla="*/ 865842 h 1898732"/>
              <a:gd name="connsiteX4" fmla="*/ 3595598 w 5850032"/>
              <a:gd name="connsiteY4" fmla="*/ 196413 h 1898732"/>
              <a:gd name="connsiteX5" fmla="*/ 3712141 w 5850032"/>
              <a:gd name="connsiteY5" fmla="*/ 17118 h 1898732"/>
              <a:gd name="connsiteX6" fmla="*/ 5798754 w 5850032"/>
              <a:gd name="connsiteY6" fmla="*/ 0 h 1898732"/>
              <a:gd name="connsiteX7" fmla="*/ 5850032 w 5850032"/>
              <a:gd name="connsiteY7" fmla="*/ 74455 h 1898732"/>
              <a:gd name="connsiteX8" fmla="*/ 5846315 w 5850032"/>
              <a:gd name="connsiteY8" fmla="*/ 1858605 h 1898732"/>
              <a:gd name="connsiteX9" fmla="*/ 5806188 w 5850032"/>
              <a:gd name="connsiteY9" fmla="*/ 1898732 h 1898732"/>
              <a:gd name="connsiteX10" fmla="*/ 40127 w 5850032"/>
              <a:gd name="connsiteY10" fmla="*/ 1898732 h 1898732"/>
              <a:gd name="connsiteX11" fmla="*/ 0 w 5850032"/>
              <a:gd name="connsiteY11" fmla="*/ 1858605 h 1898732"/>
              <a:gd name="connsiteX12" fmla="*/ 0 w 5850032"/>
              <a:gd name="connsiteY12" fmla="*/ 1003723 h 1898732"/>
              <a:gd name="connsiteX0" fmla="*/ 0 w 5850032"/>
              <a:gd name="connsiteY0" fmla="*/ 1003723 h 1898732"/>
              <a:gd name="connsiteX1" fmla="*/ 40127 w 5850032"/>
              <a:gd name="connsiteY1" fmla="*/ 963596 h 1898732"/>
              <a:gd name="connsiteX2" fmla="*/ 3480618 w 5850032"/>
              <a:gd name="connsiteY2" fmla="*/ 964454 h 1898732"/>
              <a:gd name="connsiteX3" fmla="*/ 3620740 w 5850032"/>
              <a:gd name="connsiteY3" fmla="*/ 865842 h 1898732"/>
              <a:gd name="connsiteX4" fmla="*/ 3595598 w 5850032"/>
              <a:gd name="connsiteY4" fmla="*/ 196413 h 1898732"/>
              <a:gd name="connsiteX5" fmla="*/ 3712141 w 5850032"/>
              <a:gd name="connsiteY5" fmla="*/ 17118 h 1898732"/>
              <a:gd name="connsiteX6" fmla="*/ 5798754 w 5850032"/>
              <a:gd name="connsiteY6" fmla="*/ 0 h 1898732"/>
              <a:gd name="connsiteX7" fmla="*/ 5850032 w 5850032"/>
              <a:gd name="connsiteY7" fmla="*/ 74455 h 1898732"/>
              <a:gd name="connsiteX8" fmla="*/ 5846315 w 5850032"/>
              <a:gd name="connsiteY8" fmla="*/ 1858605 h 1898732"/>
              <a:gd name="connsiteX9" fmla="*/ 5806188 w 5850032"/>
              <a:gd name="connsiteY9" fmla="*/ 1898732 h 1898732"/>
              <a:gd name="connsiteX10" fmla="*/ 40127 w 5850032"/>
              <a:gd name="connsiteY10" fmla="*/ 1898732 h 1898732"/>
              <a:gd name="connsiteX11" fmla="*/ 0 w 5850032"/>
              <a:gd name="connsiteY11" fmla="*/ 1858605 h 1898732"/>
              <a:gd name="connsiteX12" fmla="*/ 0 w 5850032"/>
              <a:gd name="connsiteY12" fmla="*/ 1003723 h 1898732"/>
              <a:gd name="connsiteX0" fmla="*/ 0 w 5850032"/>
              <a:gd name="connsiteY0" fmla="*/ 986605 h 1881614"/>
              <a:gd name="connsiteX1" fmla="*/ 40127 w 5850032"/>
              <a:gd name="connsiteY1" fmla="*/ 946478 h 1881614"/>
              <a:gd name="connsiteX2" fmla="*/ 3480618 w 5850032"/>
              <a:gd name="connsiteY2" fmla="*/ 947336 h 1881614"/>
              <a:gd name="connsiteX3" fmla="*/ 3620740 w 5850032"/>
              <a:gd name="connsiteY3" fmla="*/ 848724 h 1881614"/>
              <a:gd name="connsiteX4" fmla="*/ 3595598 w 5850032"/>
              <a:gd name="connsiteY4" fmla="*/ 179295 h 1881614"/>
              <a:gd name="connsiteX5" fmla="*/ 3712141 w 5850032"/>
              <a:gd name="connsiteY5" fmla="*/ 0 h 1881614"/>
              <a:gd name="connsiteX6" fmla="*/ 5798754 w 5850032"/>
              <a:gd name="connsiteY6" fmla="*/ 9776 h 1881614"/>
              <a:gd name="connsiteX7" fmla="*/ 5850032 w 5850032"/>
              <a:gd name="connsiteY7" fmla="*/ 57337 h 1881614"/>
              <a:gd name="connsiteX8" fmla="*/ 5846315 w 5850032"/>
              <a:gd name="connsiteY8" fmla="*/ 1841487 h 1881614"/>
              <a:gd name="connsiteX9" fmla="*/ 5806188 w 5850032"/>
              <a:gd name="connsiteY9" fmla="*/ 1881614 h 1881614"/>
              <a:gd name="connsiteX10" fmla="*/ 40127 w 5850032"/>
              <a:gd name="connsiteY10" fmla="*/ 1881614 h 1881614"/>
              <a:gd name="connsiteX11" fmla="*/ 0 w 5850032"/>
              <a:gd name="connsiteY11" fmla="*/ 1841487 h 1881614"/>
              <a:gd name="connsiteX12" fmla="*/ 0 w 5850032"/>
              <a:gd name="connsiteY12" fmla="*/ 986605 h 1881614"/>
              <a:gd name="connsiteX0" fmla="*/ 0 w 5850032"/>
              <a:gd name="connsiteY0" fmla="*/ 994759 h 1889768"/>
              <a:gd name="connsiteX1" fmla="*/ 40127 w 5850032"/>
              <a:gd name="connsiteY1" fmla="*/ 954632 h 1889768"/>
              <a:gd name="connsiteX2" fmla="*/ 3480618 w 5850032"/>
              <a:gd name="connsiteY2" fmla="*/ 955490 h 1889768"/>
              <a:gd name="connsiteX3" fmla="*/ 3620740 w 5850032"/>
              <a:gd name="connsiteY3" fmla="*/ 856878 h 1889768"/>
              <a:gd name="connsiteX4" fmla="*/ 3595598 w 5850032"/>
              <a:gd name="connsiteY4" fmla="*/ 187449 h 1889768"/>
              <a:gd name="connsiteX5" fmla="*/ 3712141 w 5850032"/>
              <a:gd name="connsiteY5" fmla="*/ 8154 h 1889768"/>
              <a:gd name="connsiteX6" fmla="*/ 5780825 w 5850032"/>
              <a:gd name="connsiteY6" fmla="*/ 0 h 1889768"/>
              <a:gd name="connsiteX7" fmla="*/ 5850032 w 5850032"/>
              <a:gd name="connsiteY7" fmla="*/ 65491 h 1889768"/>
              <a:gd name="connsiteX8" fmla="*/ 5846315 w 5850032"/>
              <a:gd name="connsiteY8" fmla="*/ 1849641 h 1889768"/>
              <a:gd name="connsiteX9" fmla="*/ 5806188 w 5850032"/>
              <a:gd name="connsiteY9" fmla="*/ 1889768 h 1889768"/>
              <a:gd name="connsiteX10" fmla="*/ 40127 w 5850032"/>
              <a:gd name="connsiteY10" fmla="*/ 1889768 h 1889768"/>
              <a:gd name="connsiteX11" fmla="*/ 0 w 5850032"/>
              <a:gd name="connsiteY11" fmla="*/ 1849641 h 1889768"/>
              <a:gd name="connsiteX12" fmla="*/ 0 w 5850032"/>
              <a:gd name="connsiteY12" fmla="*/ 994759 h 1889768"/>
              <a:gd name="connsiteX0" fmla="*/ 0 w 5850032"/>
              <a:gd name="connsiteY0" fmla="*/ 986605 h 1881614"/>
              <a:gd name="connsiteX1" fmla="*/ 40127 w 5850032"/>
              <a:gd name="connsiteY1" fmla="*/ 946478 h 1881614"/>
              <a:gd name="connsiteX2" fmla="*/ 3480618 w 5850032"/>
              <a:gd name="connsiteY2" fmla="*/ 947336 h 1881614"/>
              <a:gd name="connsiteX3" fmla="*/ 3620740 w 5850032"/>
              <a:gd name="connsiteY3" fmla="*/ 848724 h 1881614"/>
              <a:gd name="connsiteX4" fmla="*/ 3595598 w 5850032"/>
              <a:gd name="connsiteY4" fmla="*/ 179295 h 1881614"/>
              <a:gd name="connsiteX5" fmla="*/ 3712141 w 5850032"/>
              <a:gd name="connsiteY5" fmla="*/ 0 h 1881614"/>
              <a:gd name="connsiteX6" fmla="*/ 5753931 w 5850032"/>
              <a:gd name="connsiteY6" fmla="*/ 810 h 1881614"/>
              <a:gd name="connsiteX7" fmla="*/ 5850032 w 5850032"/>
              <a:gd name="connsiteY7" fmla="*/ 57337 h 1881614"/>
              <a:gd name="connsiteX8" fmla="*/ 5846315 w 5850032"/>
              <a:gd name="connsiteY8" fmla="*/ 1841487 h 1881614"/>
              <a:gd name="connsiteX9" fmla="*/ 5806188 w 5850032"/>
              <a:gd name="connsiteY9" fmla="*/ 1881614 h 1881614"/>
              <a:gd name="connsiteX10" fmla="*/ 40127 w 5850032"/>
              <a:gd name="connsiteY10" fmla="*/ 1881614 h 1881614"/>
              <a:gd name="connsiteX11" fmla="*/ 0 w 5850032"/>
              <a:gd name="connsiteY11" fmla="*/ 1841487 h 1881614"/>
              <a:gd name="connsiteX12" fmla="*/ 0 w 5850032"/>
              <a:gd name="connsiteY12" fmla="*/ 986605 h 188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50032" h="1881614">
                <a:moveTo>
                  <a:pt x="0" y="986605"/>
                </a:moveTo>
                <a:cubicBezTo>
                  <a:pt x="0" y="964443"/>
                  <a:pt x="17965" y="946478"/>
                  <a:pt x="40127" y="946478"/>
                </a:cubicBezTo>
                <a:lnTo>
                  <a:pt x="3480618" y="947336"/>
                </a:lnTo>
                <a:cubicBezTo>
                  <a:pt x="3638116" y="940009"/>
                  <a:pt x="3601577" y="976731"/>
                  <a:pt x="3620740" y="848724"/>
                </a:cubicBezTo>
                <a:lnTo>
                  <a:pt x="3595598" y="179295"/>
                </a:lnTo>
                <a:cubicBezTo>
                  <a:pt x="3610831" y="37841"/>
                  <a:pt x="3569066" y="10323"/>
                  <a:pt x="3712141" y="0"/>
                </a:cubicBezTo>
                <a:cubicBezTo>
                  <a:pt x="3753256" y="3259"/>
                  <a:pt x="5058393" y="6516"/>
                  <a:pt x="5753931" y="810"/>
                </a:cubicBezTo>
                <a:cubicBezTo>
                  <a:pt x="5776093" y="810"/>
                  <a:pt x="5827728" y="35175"/>
                  <a:pt x="5850032" y="57337"/>
                </a:cubicBezTo>
                <a:lnTo>
                  <a:pt x="5846315" y="1841487"/>
                </a:lnTo>
                <a:cubicBezTo>
                  <a:pt x="5846315" y="1863649"/>
                  <a:pt x="5828350" y="1881614"/>
                  <a:pt x="5806188" y="1881614"/>
                </a:cubicBezTo>
                <a:lnTo>
                  <a:pt x="40127" y="1881614"/>
                </a:lnTo>
                <a:cubicBezTo>
                  <a:pt x="17965" y="1881614"/>
                  <a:pt x="0" y="1863649"/>
                  <a:pt x="0" y="1841487"/>
                </a:cubicBezTo>
                <a:lnTo>
                  <a:pt x="0" y="986605"/>
                </a:lnTo>
                <a:close/>
              </a:path>
            </a:pathLst>
          </a:cu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457200" stA="52000" endA="300" endPos="11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smtClean="0"/>
              <a:t>Technology</a:t>
            </a:r>
          </a:p>
          <a:p>
            <a:r>
              <a:rPr lang="en-US" dirty="0" smtClean="0"/>
              <a:t>Portfolio</a:t>
            </a:r>
          </a:p>
          <a:p>
            <a:endParaRPr lang="en-US" dirty="0"/>
          </a:p>
        </p:txBody>
      </p:sp>
      <p:sp>
        <p:nvSpPr>
          <p:cNvPr id="10" name="Rounded Rectangle 9"/>
          <p:cNvSpPr/>
          <p:nvPr/>
        </p:nvSpPr>
        <p:spPr>
          <a:xfrm>
            <a:off x="3219056" y="3062801"/>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Application</a:t>
            </a:r>
            <a:endParaRPr lang="en-US" sz="700" dirty="0">
              <a:solidFill>
                <a:schemeClr val="tx1"/>
              </a:solidFill>
              <a:latin typeface="Segoe WP" pitchFamily="34" charset="0"/>
            </a:endParaRPr>
          </a:p>
        </p:txBody>
      </p:sp>
      <p:sp>
        <p:nvSpPr>
          <p:cNvPr id="12" name="Rounded Rectangle 11"/>
          <p:cNvSpPr/>
          <p:nvPr/>
        </p:nvSpPr>
        <p:spPr>
          <a:xfrm>
            <a:off x="4390743" y="3062801"/>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Application Component</a:t>
            </a:r>
            <a:endParaRPr lang="en-US" sz="700" dirty="0">
              <a:solidFill>
                <a:schemeClr val="tx1"/>
              </a:solidFill>
              <a:latin typeface="Segoe WP" pitchFamily="34" charset="0"/>
            </a:endParaRPr>
          </a:p>
        </p:txBody>
      </p:sp>
      <p:sp>
        <p:nvSpPr>
          <p:cNvPr id="14" name="Rounded Rectangle 13"/>
          <p:cNvSpPr/>
          <p:nvPr/>
        </p:nvSpPr>
        <p:spPr>
          <a:xfrm>
            <a:off x="5562430" y="4129003"/>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Workload</a:t>
            </a:r>
            <a:endParaRPr lang="en-US" sz="700" dirty="0">
              <a:solidFill>
                <a:schemeClr val="tx1"/>
              </a:solidFill>
              <a:latin typeface="Segoe WP" pitchFamily="34" charset="0"/>
            </a:endParaRPr>
          </a:p>
        </p:txBody>
      </p:sp>
      <p:sp>
        <p:nvSpPr>
          <p:cNvPr id="15" name="Rounded Rectangle 14"/>
          <p:cNvSpPr/>
          <p:nvPr/>
        </p:nvSpPr>
        <p:spPr>
          <a:xfrm>
            <a:off x="5562430" y="3062801"/>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Logical Feature</a:t>
            </a:r>
            <a:endParaRPr lang="en-US" sz="700" dirty="0">
              <a:solidFill>
                <a:schemeClr val="tx1"/>
              </a:solidFill>
              <a:latin typeface="Segoe WP" pitchFamily="34" charset="0"/>
            </a:endParaRPr>
          </a:p>
        </p:txBody>
      </p:sp>
      <p:sp>
        <p:nvSpPr>
          <p:cNvPr id="16" name="Rounded Rectangle 15"/>
          <p:cNvSpPr/>
          <p:nvPr/>
        </p:nvSpPr>
        <p:spPr>
          <a:xfrm>
            <a:off x="6723306" y="4127453"/>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Physical Feature</a:t>
            </a:r>
            <a:endParaRPr lang="en-US" sz="700" dirty="0">
              <a:solidFill>
                <a:schemeClr val="tx1"/>
              </a:solidFill>
              <a:latin typeface="Segoe WP" pitchFamily="34" charset="0"/>
            </a:endParaRPr>
          </a:p>
        </p:txBody>
      </p:sp>
      <p:sp>
        <p:nvSpPr>
          <p:cNvPr id="20" name="Rounded Rectangle 19"/>
          <p:cNvSpPr/>
          <p:nvPr/>
        </p:nvSpPr>
        <p:spPr>
          <a:xfrm>
            <a:off x="4390741" y="4129002"/>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IT Service</a:t>
            </a:r>
            <a:endParaRPr lang="en-US" sz="700" dirty="0">
              <a:solidFill>
                <a:schemeClr val="tx1"/>
              </a:solidFill>
              <a:latin typeface="Segoe WP" pitchFamily="34" charset="0"/>
            </a:endParaRPr>
          </a:p>
        </p:txBody>
      </p:sp>
      <p:sp>
        <p:nvSpPr>
          <p:cNvPr id="21" name="Rounded Rectangle 20"/>
          <p:cNvSpPr/>
          <p:nvPr/>
        </p:nvSpPr>
        <p:spPr>
          <a:xfrm>
            <a:off x="3219055" y="4129001"/>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IT Capability</a:t>
            </a:r>
            <a:endParaRPr lang="en-US" sz="700" dirty="0">
              <a:solidFill>
                <a:schemeClr val="tx1"/>
              </a:solidFill>
              <a:latin typeface="Segoe WP" pitchFamily="34" charset="0"/>
            </a:endParaRPr>
          </a:p>
        </p:txBody>
      </p:sp>
      <p:cxnSp>
        <p:nvCxnSpPr>
          <p:cNvPr id="23" name="Straight Connector 22"/>
          <p:cNvCxnSpPr>
            <a:stCxn id="20" idx="1"/>
            <a:endCxn id="21" idx="3"/>
          </p:cNvCxnSpPr>
          <p:nvPr/>
        </p:nvCxnSpPr>
        <p:spPr>
          <a:xfrm flipH="1" flipV="1">
            <a:off x="3993768" y="4412799"/>
            <a:ext cx="396973"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993769" y="3346598"/>
            <a:ext cx="396974" cy="0"/>
          </a:xfrm>
          <a:prstGeom prst="line">
            <a:avLst/>
          </a:prstGeom>
          <a:ln w="19050">
            <a:solidFill>
              <a:schemeClr val="tx1"/>
            </a:solidFill>
            <a:headEnd type="diamon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165456" y="3346598"/>
            <a:ext cx="396974" cy="0"/>
          </a:xfrm>
          <a:prstGeom prst="line">
            <a:avLst/>
          </a:prstGeom>
          <a:ln w="19050">
            <a:solidFill>
              <a:schemeClr val="tx1"/>
            </a:solidFill>
            <a:headEnd type="diamon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4" idx="0"/>
            <a:endCxn id="15" idx="2"/>
          </p:cNvCxnSpPr>
          <p:nvPr/>
        </p:nvCxnSpPr>
        <p:spPr>
          <a:xfrm flipV="1">
            <a:off x="5949787" y="3630396"/>
            <a:ext cx="0" cy="4986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198889" y="3630396"/>
            <a:ext cx="641268" cy="49860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0" idx="3"/>
            <a:endCxn id="14" idx="1"/>
          </p:cNvCxnSpPr>
          <p:nvPr/>
        </p:nvCxnSpPr>
        <p:spPr>
          <a:xfrm>
            <a:off x="5165454" y="4412800"/>
            <a:ext cx="396976"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381947" y="1332294"/>
            <a:ext cx="1139284" cy="1860754"/>
          </a:xfrm>
          <a:prstGeom prst="rect">
            <a:avLst/>
          </a:prstGeom>
          <a:solidFill>
            <a:srgbClr val="DCE6F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100" dirty="0" smtClean="0">
                <a:solidFill>
                  <a:schemeClr val="bg2">
                    <a:lumMod val="25000"/>
                  </a:schemeClr>
                </a:solidFill>
                <a:latin typeface="Segoe WP" pitchFamily="34" charset="0"/>
              </a:rPr>
              <a:t/>
            </a:r>
            <a:br>
              <a:rPr lang="en-US" sz="1100" dirty="0" smtClean="0">
                <a:solidFill>
                  <a:schemeClr val="bg2">
                    <a:lumMod val="25000"/>
                  </a:schemeClr>
                </a:solidFill>
                <a:latin typeface="Segoe WP" pitchFamily="34" charset="0"/>
              </a:rPr>
            </a:br>
            <a:r>
              <a:rPr lang="en-US" sz="1100" dirty="0" smtClean="0">
                <a:solidFill>
                  <a:schemeClr val="bg2">
                    <a:lumMod val="25000"/>
                  </a:schemeClr>
                </a:solidFill>
                <a:latin typeface="Segoe WP" pitchFamily="34" charset="0"/>
              </a:rPr>
              <a:t>Technology</a:t>
            </a:r>
            <a:endParaRPr lang="en-US" sz="1100" dirty="0">
              <a:solidFill>
                <a:schemeClr val="bg2">
                  <a:lumMod val="25000"/>
                </a:schemeClr>
              </a:solidFill>
              <a:latin typeface="Segoe WP" pitchFamily="34" charset="0"/>
            </a:endParaRPr>
          </a:p>
        </p:txBody>
      </p:sp>
      <p:sp>
        <p:nvSpPr>
          <p:cNvPr id="41" name="Rounded Rectangle 40"/>
          <p:cNvSpPr/>
          <p:nvPr/>
        </p:nvSpPr>
        <p:spPr>
          <a:xfrm>
            <a:off x="547980" y="2303912"/>
            <a:ext cx="800877" cy="706282"/>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latin typeface="Segoe WP" pitchFamily="34" charset="0"/>
              </a:rPr>
              <a:t>Technology</a:t>
            </a:r>
          </a:p>
          <a:p>
            <a:pPr algn="ctr"/>
            <a:r>
              <a:rPr lang="en-US" sz="700" dirty="0" smtClean="0">
                <a:latin typeface="Segoe WP" pitchFamily="34" charset="0"/>
              </a:rPr>
              <a:t>Portfolio</a:t>
            </a:r>
          </a:p>
        </p:txBody>
      </p:sp>
      <p:sp>
        <p:nvSpPr>
          <p:cNvPr id="40" name="Rounded Rectangle 39"/>
          <p:cNvSpPr/>
          <p:nvPr/>
        </p:nvSpPr>
        <p:spPr>
          <a:xfrm>
            <a:off x="518662" y="1885014"/>
            <a:ext cx="865855" cy="729397"/>
          </a:xfrm>
          <a:prstGeom prst="roundRect">
            <a:avLst/>
          </a:prstGeom>
          <a:solidFill>
            <a:schemeClr val="accent6">
              <a:lumMod val="60000"/>
              <a:lumOff val="4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00" dirty="0">
                <a:latin typeface="Segoe WP" pitchFamily="34" charset="0"/>
              </a:rPr>
              <a:t>Application Portfolio</a:t>
            </a:r>
          </a:p>
        </p:txBody>
      </p:sp>
      <p:sp>
        <p:nvSpPr>
          <p:cNvPr id="83" name="Rounded Rectangle 82"/>
          <p:cNvSpPr/>
          <p:nvPr/>
        </p:nvSpPr>
        <p:spPr>
          <a:xfrm>
            <a:off x="6723305" y="3062800"/>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Application User</a:t>
            </a:r>
            <a:endParaRPr lang="en-US" sz="700" dirty="0">
              <a:solidFill>
                <a:schemeClr val="tx1"/>
              </a:solidFill>
              <a:latin typeface="Segoe WP" pitchFamily="34" charset="0"/>
            </a:endParaRPr>
          </a:p>
        </p:txBody>
      </p:sp>
      <p:cxnSp>
        <p:nvCxnSpPr>
          <p:cNvPr id="89" name="Straight Connector 88"/>
          <p:cNvCxnSpPr>
            <a:stCxn id="15" idx="3"/>
            <a:endCxn id="83" idx="1"/>
          </p:cNvCxnSpPr>
          <p:nvPr/>
        </p:nvCxnSpPr>
        <p:spPr>
          <a:xfrm flipV="1">
            <a:off x="6337143" y="3346598"/>
            <a:ext cx="386162"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83" idx="2"/>
            <a:endCxn id="16" idx="0"/>
          </p:cNvCxnSpPr>
          <p:nvPr/>
        </p:nvCxnSpPr>
        <p:spPr>
          <a:xfrm>
            <a:off x="7110662" y="3630395"/>
            <a:ext cx="1" cy="497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14" idx="3"/>
            <a:endCxn id="16" idx="1"/>
          </p:cNvCxnSpPr>
          <p:nvPr/>
        </p:nvCxnSpPr>
        <p:spPr>
          <a:xfrm flipV="1">
            <a:off x="6337143" y="4411251"/>
            <a:ext cx="386163" cy="1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160"/>
          <p:cNvSpPr/>
          <p:nvPr/>
        </p:nvSpPr>
        <p:spPr>
          <a:xfrm>
            <a:off x="6236970" y="2907026"/>
            <a:ext cx="262464" cy="251318"/>
          </a:xfrm>
          <a:custGeom>
            <a:avLst/>
            <a:gdLst>
              <a:gd name="connsiteX0" fmla="*/ 0 w 261651"/>
              <a:gd name="connsiteY0" fmla="*/ 0 h 251318"/>
              <a:gd name="connsiteX1" fmla="*/ 261651 w 261651"/>
              <a:gd name="connsiteY1" fmla="*/ 0 h 251318"/>
              <a:gd name="connsiteX2" fmla="*/ 261651 w 261651"/>
              <a:gd name="connsiteY2" fmla="*/ 251318 h 251318"/>
              <a:gd name="connsiteX3" fmla="*/ 0 w 261651"/>
              <a:gd name="connsiteY3" fmla="*/ 251318 h 251318"/>
              <a:gd name="connsiteX4" fmla="*/ 0 w 261651"/>
              <a:gd name="connsiteY4" fmla="*/ 0 h 251318"/>
              <a:gd name="connsiteX0" fmla="*/ 4623 w 266274"/>
              <a:gd name="connsiteY0" fmla="*/ 0 h 251318"/>
              <a:gd name="connsiteX1" fmla="*/ 266274 w 266274"/>
              <a:gd name="connsiteY1" fmla="*/ 0 h 251318"/>
              <a:gd name="connsiteX2" fmla="*/ 266274 w 266274"/>
              <a:gd name="connsiteY2" fmla="*/ 251318 h 251318"/>
              <a:gd name="connsiteX3" fmla="*/ 4623 w 266274"/>
              <a:gd name="connsiteY3" fmla="*/ 251318 h 251318"/>
              <a:gd name="connsiteX4" fmla="*/ 0 w 266274"/>
              <a:gd name="connsiteY4" fmla="*/ 147037 h 251318"/>
              <a:gd name="connsiteX5" fmla="*/ 4623 w 266274"/>
              <a:gd name="connsiteY5" fmla="*/ 0 h 251318"/>
              <a:gd name="connsiteX0" fmla="*/ 813 w 262464"/>
              <a:gd name="connsiteY0" fmla="*/ 0 h 251318"/>
              <a:gd name="connsiteX1" fmla="*/ 262464 w 262464"/>
              <a:gd name="connsiteY1" fmla="*/ 0 h 251318"/>
              <a:gd name="connsiteX2" fmla="*/ 262464 w 262464"/>
              <a:gd name="connsiteY2" fmla="*/ 251318 h 251318"/>
              <a:gd name="connsiteX3" fmla="*/ 813 w 262464"/>
              <a:gd name="connsiteY3" fmla="*/ 251318 h 251318"/>
              <a:gd name="connsiteX4" fmla="*/ 0 w 262464"/>
              <a:gd name="connsiteY4" fmla="*/ 147037 h 251318"/>
              <a:gd name="connsiteX5" fmla="*/ 813 w 262464"/>
              <a:gd name="connsiteY5" fmla="*/ 0 h 251318"/>
              <a:gd name="connsiteX0" fmla="*/ 813 w 262464"/>
              <a:gd name="connsiteY0" fmla="*/ 0 h 251318"/>
              <a:gd name="connsiteX1" fmla="*/ 262464 w 262464"/>
              <a:gd name="connsiteY1" fmla="*/ 0 h 251318"/>
              <a:gd name="connsiteX2" fmla="*/ 262464 w 262464"/>
              <a:gd name="connsiteY2" fmla="*/ 251318 h 251318"/>
              <a:gd name="connsiteX3" fmla="*/ 103683 w 262464"/>
              <a:gd name="connsiteY3" fmla="*/ 251318 h 251318"/>
              <a:gd name="connsiteX4" fmla="*/ 0 w 262464"/>
              <a:gd name="connsiteY4" fmla="*/ 147037 h 251318"/>
              <a:gd name="connsiteX5" fmla="*/ 813 w 262464"/>
              <a:gd name="connsiteY5" fmla="*/ 0 h 251318"/>
              <a:gd name="connsiteX0" fmla="*/ 0 w 262464"/>
              <a:gd name="connsiteY0" fmla="*/ 147037 h 342758"/>
              <a:gd name="connsiteX1" fmla="*/ 813 w 262464"/>
              <a:gd name="connsiteY1" fmla="*/ 0 h 342758"/>
              <a:gd name="connsiteX2" fmla="*/ 262464 w 262464"/>
              <a:gd name="connsiteY2" fmla="*/ 0 h 342758"/>
              <a:gd name="connsiteX3" fmla="*/ 262464 w 262464"/>
              <a:gd name="connsiteY3" fmla="*/ 251318 h 342758"/>
              <a:gd name="connsiteX4" fmla="*/ 195123 w 262464"/>
              <a:gd name="connsiteY4" fmla="*/ 342758 h 342758"/>
              <a:gd name="connsiteX0" fmla="*/ 0 w 262464"/>
              <a:gd name="connsiteY0" fmla="*/ 147037 h 251318"/>
              <a:gd name="connsiteX1" fmla="*/ 813 w 262464"/>
              <a:gd name="connsiteY1" fmla="*/ 0 h 251318"/>
              <a:gd name="connsiteX2" fmla="*/ 262464 w 262464"/>
              <a:gd name="connsiteY2" fmla="*/ 0 h 251318"/>
              <a:gd name="connsiteX3" fmla="*/ 262464 w 262464"/>
              <a:gd name="connsiteY3" fmla="*/ 251318 h 251318"/>
              <a:gd name="connsiteX4" fmla="*/ 111303 w 262464"/>
              <a:gd name="connsiteY4" fmla="*/ 251318 h 251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64" h="251318">
                <a:moveTo>
                  <a:pt x="0" y="147037"/>
                </a:moveTo>
                <a:lnTo>
                  <a:pt x="813" y="0"/>
                </a:lnTo>
                <a:lnTo>
                  <a:pt x="262464" y="0"/>
                </a:lnTo>
                <a:lnTo>
                  <a:pt x="262464" y="251318"/>
                </a:lnTo>
                <a:lnTo>
                  <a:pt x="111303" y="251318"/>
                </a:lnTo>
              </a:path>
            </a:pathLst>
          </a:custGeom>
          <a:noFill/>
          <a:ln>
            <a:solidFill>
              <a:schemeClr val="bg2">
                <a:lumMod val="50000"/>
              </a:schemeClr>
            </a:solidFill>
            <a:headEnd type="diamond"/>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160"/>
          <p:cNvSpPr/>
          <p:nvPr/>
        </p:nvSpPr>
        <p:spPr>
          <a:xfrm>
            <a:off x="7374407" y="3973826"/>
            <a:ext cx="262464" cy="251318"/>
          </a:xfrm>
          <a:custGeom>
            <a:avLst/>
            <a:gdLst>
              <a:gd name="connsiteX0" fmla="*/ 0 w 261651"/>
              <a:gd name="connsiteY0" fmla="*/ 0 h 251318"/>
              <a:gd name="connsiteX1" fmla="*/ 261651 w 261651"/>
              <a:gd name="connsiteY1" fmla="*/ 0 h 251318"/>
              <a:gd name="connsiteX2" fmla="*/ 261651 w 261651"/>
              <a:gd name="connsiteY2" fmla="*/ 251318 h 251318"/>
              <a:gd name="connsiteX3" fmla="*/ 0 w 261651"/>
              <a:gd name="connsiteY3" fmla="*/ 251318 h 251318"/>
              <a:gd name="connsiteX4" fmla="*/ 0 w 261651"/>
              <a:gd name="connsiteY4" fmla="*/ 0 h 251318"/>
              <a:gd name="connsiteX0" fmla="*/ 4623 w 266274"/>
              <a:gd name="connsiteY0" fmla="*/ 0 h 251318"/>
              <a:gd name="connsiteX1" fmla="*/ 266274 w 266274"/>
              <a:gd name="connsiteY1" fmla="*/ 0 h 251318"/>
              <a:gd name="connsiteX2" fmla="*/ 266274 w 266274"/>
              <a:gd name="connsiteY2" fmla="*/ 251318 h 251318"/>
              <a:gd name="connsiteX3" fmla="*/ 4623 w 266274"/>
              <a:gd name="connsiteY3" fmla="*/ 251318 h 251318"/>
              <a:gd name="connsiteX4" fmla="*/ 0 w 266274"/>
              <a:gd name="connsiteY4" fmla="*/ 147037 h 251318"/>
              <a:gd name="connsiteX5" fmla="*/ 4623 w 266274"/>
              <a:gd name="connsiteY5" fmla="*/ 0 h 251318"/>
              <a:gd name="connsiteX0" fmla="*/ 813 w 262464"/>
              <a:gd name="connsiteY0" fmla="*/ 0 h 251318"/>
              <a:gd name="connsiteX1" fmla="*/ 262464 w 262464"/>
              <a:gd name="connsiteY1" fmla="*/ 0 h 251318"/>
              <a:gd name="connsiteX2" fmla="*/ 262464 w 262464"/>
              <a:gd name="connsiteY2" fmla="*/ 251318 h 251318"/>
              <a:gd name="connsiteX3" fmla="*/ 813 w 262464"/>
              <a:gd name="connsiteY3" fmla="*/ 251318 h 251318"/>
              <a:gd name="connsiteX4" fmla="*/ 0 w 262464"/>
              <a:gd name="connsiteY4" fmla="*/ 147037 h 251318"/>
              <a:gd name="connsiteX5" fmla="*/ 813 w 262464"/>
              <a:gd name="connsiteY5" fmla="*/ 0 h 251318"/>
              <a:gd name="connsiteX0" fmla="*/ 813 w 262464"/>
              <a:gd name="connsiteY0" fmla="*/ 0 h 251318"/>
              <a:gd name="connsiteX1" fmla="*/ 262464 w 262464"/>
              <a:gd name="connsiteY1" fmla="*/ 0 h 251318"/>
              <a:gd name="connsiteX2" fmla="*/ 262464 w 262464"/>
              <a:gd name="connsiteY2" fmla="*/ 251318 h 251318"/>
              <a:gd name="connsiteX3" fmla="*/ 103683 w 262464"/>
              <a:gd name="connsiteY3" fmla="*/ 251318 h 251318"/>
              <a:gd name="connsiteX4" fmla="*/ 0 w 262464"/>
              <a:gd name="connsiteY4" fmla="*/ 147037 h 251318"/>
              <a:gd name="connsiteX5" fmla="*/ 813 w 262464"/>
              <a:gd name="connsiteY5" fmla="*/ 0 h 251318"/>
              <a:gd name="connsiteX0" fmla="*/ 0 w 262464"/>
              <a:gd name="connsiteY0" fmla="*/ 147037 h 342758"/>
              <a:gd name="connsiteX1" fmla="*/ 813 w 262464"/>
              <a:gd name="connsiteY1" fmla="*/ 0 h 342758"/>
              <a:gd name="connsiteX2" fmla="*/ 262464 w 262464"/>
              <a:gd name="connsiteY2" fmla="*/ 0 h 342758"/>
              <a:gd name="connsiteX3" fmla="*/ 262464 w 262464"/>
              <a:gd name="connsiteY3" fmla="*/ 251318 h 342758"/>
              <a:gd name="connsiteX4" fmla="*/ 195123 w 262464"/>
              <a:gd name="connsiteY4" fmla="*/ 342758 h 342758"/>
              <a:gd name="connsiteX0" fmla="*/ 0 w 262464"/>
              <a:gd name="connsiteY0" fmla="*/ 147037 h 251318"/>
              <a:gd name="connsiteX1" fmla="*/ 813 w 262464"/>
              <a:gd name="connsiteY1" fmla="*/ 0 h 251318"/>
              <a:gd name="connsiteX2" fmla="*/ 262464 w 262464"/>
              <a:gd name="connsiteY2" fmla="*/ 0 h 251318"/>
              <a:gd name="connsiteX3" fmla="*/ 262464 w 262464"/>
              <a:gd name="connsiteY3" fmla="*/ 251318 h 251318"/>
              <a:gd name="connsiteX4" fmla="*/ 111303 w 262464"/>
              <a:gd name="connsiteY4" fmla="*/ 251318 h 251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64" h="251318">
                <a:moveTo>
                  <a:pt x="0" y="147037"/>
                </a:moveTo>
                <a:lnTo>
                  <a:pt x="813" y="0"/>
                </a:lnTo>
                <a:lnTo>
                  <a:pt x="262464" y="0"/>
                </a:lnTo>
                <a:lnTo>
                  <a:pt x="262464" y="251318"/>
                </a:lnTo>
                <a:lnTo>
                  <a:pt x="111303" y="251318"/>
                </a:lnTo>
              </a:path>
            </a:pathLst>
          </a:custGeom>
          <a:noFill/>
          <a:ln>
            <a:solidFill>
              <a:schemeClr val="bg2">
                <a:lumMod val="50000"/>
              </a:schemeClr>
            </a:solidFill>
            <a:headEnd type="diamond"/>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ounded Rectangle 41"/>
          <p:cNvSpPr/>
          <p:nvPr/>
        </p:nvSpPr>
        <p:spPr>
          <a:xfrm>
            <a:off x="6730926" y="5019645"/>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Deployable</a:t>
            </a:r>
          </a:p>
          <a:p>
            <a:pPr algn="ctr"/>
            <a:r>
              <a:rPr lang="en-US" sz="700" dirty="0" smtClean="0">
                <a:solidFill>
                  <a:schemeClr val="tx1"/>
                </a:solidFill>
                <a:latin typeface="Segoe WP" pitchFamily="34" charset="0"/>
              </a:rPr>
              <a:t>Component</a:t>
            </a:r>
            <a:endParaRPr lang="en-US" sz="700" dirty="0">
              <a:solidFill>
                <a:schemeClr val="tx1"/>
              </a:solidFill>
              <a:latin typeface="Segoe WP" pitchFamily="34" charset="0"/>
            </a:endParaRPr>
          </a:p>
        </p:txBody>
      </p:sp>
      <p:sp>
        <p:nvSpPr>
          <p:cNvPr id="43" name="Rounded Rectangle 42"/>
          <p:cNvSpPr/>
          <p:nvPr/>
        </p:nvSpPr>
        <p:spPr>
          <a:xfrm>
            <a:off x="4390740" y="5019641"/>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Subsystem</a:t>
            </a:r>
            <a:endParaRPr lang="en-US" sz="700" dirty="0">
              <a:solidFill>
                <a:schemeClr val="tx1"/>
              </a:solidFill>
              <a:latin typeface="Segoe WP" pitchFamily="34" charset="0"/>
            </a:endParaRPr>
          </a:p>
        </p:txBody>
      </p:sp>
      <p:sp>
        <p:nvSpPr>
          <p:cNvPr id="44" name="Rounded Rectangle 43"/>
          <p:cNvSpPr/>
          <p:nvPr/>
        </p:nvSpPr>
        <p:spPr>
          <a:xfrm>
            <a:off x="5562430" y="5019640"/>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Product</a:t>
            </a:r>
            <a:endParaRPr lang="en-US" sz="700" dirty="0">
              <a:solidFill>
                <a:schemeClr val="tx1"/>
              </a:solidFill>
              <a:latin typeface="Segoe WP" pitchFamily="34" charset="0"/>
            </a:endParaRPr>
          </a:p>
        </p:txBody>
      </p:sp>
      <p:sp>
        <p:nvSpPr>
          <p:cNvPr id="45" name="Rounded Rectangle 44"/>
          <p:cNvSpPr/>
          <p:nvPr/>
        </p:nvSpPr>
        <p:spPr>
          <a:xfrm>
            <a:off x="3219056" y="5019642"/>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IT Platform</a:t>
            </a:r>
            <a:endParaRPr lang="en-US" sz="700" dirty="0">
              <a:solidFill>
                <a:schemeClr val="tx1"/>
              </a:solidFill>
              <a:latin typeface="Segoe WP" pitchFamily="34" charset="0"/>
            </a:endParaRPr>
          </a:p>
        </p:txBody>
      </p:sp>
      <p:cxnSp>
        <p:nvCxnSpPr>
          <p:cNvPr id="46" name="Straight Connector 45"/>
          <p:cNvCxnSpPr>
            <a:stCxn id="43" idx="1"/>
            <a:endCxn id="45" idx="3"/>
          </p:cNvCxnSpPr>
          <p:nvPr/>
        </p:nvCxnSpPr>
        <p:spPr>
          <a:xfrm flipH="1">
            <a:off x="3993769" y="5303439"/>
            <a:ext cx="396971"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4" idx="1"/>
            <a:endCxn id="43" idx="3"/>
          </p:cNvCxnSpPr>
          <p:nvPr/>
        </p:nvCxnSpPr>
        <p:spPr>
          <a:xfrm flipH="1">
            <a:off x="5165453" y="5303438"/>
            <a:ext cx="396977"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2" idx="1"/>
            <a:endCxn id="44" idx="3"/>
          </p:cNvCxnSpPr>
          <p:nvPr/>
        </p:nvCxnSpPr>
        <p:spPr>
          <a:xfrm flipH="1" flipV="1">
            <a:off x="6337143" y="5303438"/>
            <a:ext cx="393783" cy="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2" idx="0"/>
            <a:endCxn id="16" idx="2"/>
          </p:cNvCxnSpPr>
          <p:nvPr/>
        </p:nvCxnSpPr>
        <p:spPr>
          <a:xfrm flipH="1" flipV="1">
            <a:off x="7110663" y="4695048"/>
            <a:ext cx="7620" cy="324597"/>
          </a:xfrm>
          <a:prstGeom prst="line">
            <a:avLst/>
          </a:prstGeom>
          <a:ln w="19050">
            <a:solidFill>
              <a:schemeClr val="tx1"/>
            </a:solidFill>
            <a:headEnd type="diamond"/>
          </a:ln>
        </p:spPr>
        <p:style>
          <a:lnRef idx="1">
            <a:schemeClr val="accent1"/>
          </a:lnRef>
          <a:fillRef idx="0">
            <a:schemeClr val="accent1"/>
          </a:fillRef>
          <a:effectRef idx="0">
            <a:schemeClr val="accent1"/>
          </a:effectRef>
          <a:fontRef idx="minor">
            <a:schemeClr val="tx1"/>
          </a:fontRef>
        </p:style>
      </p:cxnSp>
      <p:sp>
        <p:nvSpPr>
          <p:cNvPr id="55" name="Rounded Rectangle 54"/>
          <p:cNvSpPr/>
          <p:nvPr/>
        </p:nvSpPr>
        <p:spPr>
          <a:xfrm>
            <a:off x="5562429" y="5876890"/>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License</a:t>
            </a:r>
            <a:endParaRPr lang="en-US" sz="700" dirty="0">
              <a:solidFill>
                <a:schemeClr val="tx1"/>
              </a:solidFill>
              <a:latin typeface="Segoe WP" pitchFamily="34" charset="0"/>
            </a:endParaRPr>
          </a:p>
        </p:txBody>
      </p:sp>
      <p:cxnSp>
        <p:nvCxnSpPr>
          <p:cNvPr id="56" name="Straight Connector 55"/>
          <p:cNvCxnSpPr>
            <a:stCxn id="44" idx="2"/>
            <a:endCxn id="55" idx="0"/>
          </p:cNvCxnSpPr>
          <p:nvPr/>
        </p:nvCxnSpPr>
        <p:spPr>
          <a:xfrm flipH="1">
            <a:off x="5949786" y="5587235"/>
            <a:ext cx="1" cy="2896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30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851184" y="3409950"/>
            <a:ext cx="6988016" cy="2858277"/>
          </a:xfrm>
          <a:prstGeom prst="roundRect">
            <a:avLst>
              <a:gd name="adj" fmla="val 3681"/>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Program</a:t>
            </a:r>
            <a:endParaRPr lang="en-US" dirty="0"/>
          </a:p>
        </p:txBody>
      </p:sp>
      <p:sp>
        <p:nvSpPr>
          <p:cNvPr id="2" name="Text Placeholder 1"/>
          <p:cNvSpPr>
            <a:spLocks noGrp="1"/>
          </p:cNvSpPr>
          <p:nvPr>
            <p:ph type="body" idx="16"/>
          </p:nvPr>
        </p:nvSpPr>
        <p:spPr/>
        <p:txBody>
          <a:bodyPr/>
          <a:lstStyle/>
          <a:p>
            <a:r>
              <a:rPr lang="en-US" dirty="0" smtClean="0"/>
              <a:t>Describes the changes and sequenced set of activities needed to affect the change</a:t>
            </a:r>
            <a:endParaRPr lang="en-US" dirty="0"/>
          </a:p>
        </p:txBody>
      </p:sp>
      <p:sp>
        <p:nvSpPr>
          <p:cNvPr id="3" name="Title 2"/>
          <p:cNvSpPr>
            <a:spLocks noGrp="1"/>
          </p:cNvSpPr>
          <p:nvPr>
            <p:ph type="title"/>
          </p:nvPr>
        </p:nvSpPr>
        <p:spPr/>
        <p:txBody>
          <a:bodyPr/>
          <a:lstStyle/>
          <a:p>
            <a:r>
              <a:rPr lang="en-US" dirty="0" smtClean="0"/>
              <a:t>Program</a:t>
            </a:r>
            <a:endParaRPr lang="en-US" dirty="0"/>
          </a:p>
        </p:txBody>
      </p:sp>
      <p:sp>
        <p:nvSpPr>
          <p:cNvPr id="11" name="TextBox 10"/>
          <p:cNvSpPr txBox="1"/>
          <p:nvPr/>
        </p:nvSpPr>
        <p:spPr>
          <a:xfrm>
            <a:off x="1851184" y="1332294"/>
            <a:ext cx="6765405" cy="1723549"/>
          </a:xfrm>
          <a:prstGeom prst="rect">
            <a:avLst/>
          </a:prstGeom>
          <a:noFill/>
        </p:spPr>
        <p:txBody>
          <a:bodyPr wrap="square" lIns="0" tIns="0" rIns="0" bIns="0" rtlCol="0">
            <a:spAutoFit/>
          </a:bodyPr>
          <a:lstStyle/>
          <a:p>
            <a:r>
              <a:rPr lang="en-US" sz="1400" dirty="0" smtClean="0"/>
              <a:t>The </a:t>
            </a:r>
            <a:r>
              <a:rPr lang="en-US" sz="1400" b="1" dirty="0" smtClean="0"/>
              <a:t>Program </a:t>
            </a:r>
            <a:r>
              <a:rPr lang="en-US" sz="1400" dirty="0" smtClean="0"/>
              <a:t>is the way in which we describe the program of change defined by the gaps identified through analysis of the current and future business state models.  The </a:t>
            </a:r>
            <a:r>
              <a:rPr lang="en-US" sz="1400" b="1" dirty="0" smtClean="0"/>
              <a:t>Program Model </a:t>
            </a:r>
            <a:r>
              <a:rPr lang="en-US" sz="1400" dirty="0" smtClean="0"/>
              <a:t>defines the entities and relationships that are needed to addresses the concerns of the key stakeholders involved in the development of the solution and describes the programs, projects, tasks, key milestones, and resources.</a:t>
            </a:r>
          </a:p>
          <a:p>
            <a:endParaRPr lang="en-US" sz="1400" dirty="0"/>
          </a:p>
          <a:p>
            <a:r>
              <a:rPr lang="en-US" sz="1400" dirty="0" smtClean="0"/>
              <a:t>The Program Plan Model is linked to the business state models via the business state change entities.</a:t>
            </a:r>
          </a:p>
        </p:txBody>
      </p:sp>
      <p:sp>
        <p:nvSpPr>
          <p:cNvPr id="10" name="Rounded Rectangle 9"/>
          <p:cNvSpPr/>
          <p:nvPr/>
        </p:nvSpPr>
        <p:spPr>
          <a:xfrm>
            <a:off x="7896932" y="5087693"/>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Technology Change</a:t>
            </a:r>
            <a:endParaRPr lang="en-US" sz="700" dirty="0">
              <a:solidFill>
                <a:schemeClr val="tx1"/>
              </a:solidFill>
              <a:latin typeface="Segoe WP" pitchFamily="34" charset="0"/>
            </a:endParaRPr>
          </a:p>
        </p:txBody>
      </p:sp>
      <p:sp>
        <p:nvSpPr>
          <p:cNvPr id="12" name="Rounded Rectangle 11"/>
          <p:cNvSpPr/>
          <p:nvPr/>
        </p:nvSpPr>
        <p:spPr>
          <a:xfrm>
            <a:off x="5465949" y="3752540"/>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Operational</a:t>
            </a:r>
          </a:p>
          <a:p>
            <a:pPr algn="ctr"/>
            <a:r>
              <a:rPr lang="en-US" sz="700" dirty="0" smtClean="0">
                <a:solidFill>
                  <a:schemeClr val="tx1"/>
                </a:solidFill>
                <a:latin typeface="Segoe WP" pitchFamily="34" charset="0"/>
              </a:rPr>
              <a:t>Change</a:t>
            </a:r>
            <a:endParaRPr lang="en-US" sz="700" dirty="0">
              <a:solidFill>
                <a:schemeClr val="tx1"/>
              </a:solidFill>
              <a:latin typeface="Segoe WP" pitchFamily="34" charset="0"/>
            </a:endParaRPr>
          </a:p>
        </p:txBody>
      </p:sp>
      <p:sp>
        <p:nvSpPr>
          <p:cNvPr id="14" name="Rounded Rectangle 13"/>
          <p:cNvSpPr/>
          <p:nvPr/>
        </p:nvSpPr>
        <p:spPr>
          <a:xfrm>
            <a:off x="5466408" y="5473159"/>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Task</a:t>
            </a:r>
            <a:endParaRPr lang="en-US" sz="700" dirty="0">
              <a:solidFill>
                <a:schemeClr val="tx1"/>
              </a:solidFill>
              <a:latin typeface="Segoe WP" pitchFamily="34" charset="0"/>
            </a:endParaRPr>
          </a:p>
        </p:txBody>
      </p:sp>
      <p:sp>
        <p:nvSpPr>
          <p:cNvPr id="15" name="Rounded Rectangle 14"/>
          <p:cNvSpPr/>
          <p:nvPr/>
        </p:nvSpPr>
        <p:spPr>
          <a:xfrm>
            <a:off x="6557509" y="5087693"/>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Requirement</a:t>
            </a:r>
            <a:endParaRPr lang="en-US" sz="700" dirty="0">
              <a:solidFill>
                <a:schemeClr val="tx1"/>
              </a:solidFill>
              <a:latin typeface="Segoe WP" pitchFamily="34" charset="0"/>
            </a:endParaRPr>
          </a:p>
        </p:txBody>
      </p:sp>
      <p:sp>
        <p:nvSpPr>
          <p:cNvPr id="20" name="Rounded Rectangle 19"/>
          <p:cNvSpPr/>
          <p:nvPr/>
        </p:nvSpPr>
        <p:spPr>
          <a:xfrm>
            <a:off x="5466407" y="4659454"/>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Project</a:t>
            </a:r>
            <a:endParaRPr lang="en-US" sz="700" dirty="0">
              <a:solidFill>
                <a:schemeClr val="tx1"/>
              </a:solidFill>
              <a:latin typeface="Segoe WP" pitchFamily="34" charset="0"/>
            </a:endParaRPr>
          </a:p>
        </p:txBody>
      </p:sp>
      <p:sp>
        <p:nvSpPr>
          <p:cNvPr id="21" name="Rounded Rectangle 20"/>
          <p:cNvSpPr/>
          <p:nvPr/>
        </p:nvSpPr>
        <p:spPr>
          <a:xfrm>
            <a:off x="4294721" y="4659453"/>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Program</a:t>
            </a:r>
            <a:endParaRPr lang="en-US" sz="700" dirty="0">
              <a:solidFill>
                <a:schemeClr val="tx1"/>
              </a:solidFill>
              <a:latin typeface="Segoe WP" pitchFamily="34" charset="0"/>
            </a:endParaRPr>
          </a:p>
        </p:txBody>
      </p:sp>
      <p:cxnSp>
        <p:nvCxnSpPr>
          <p:cNvPr id="23" name="Straight Connector 22"/>
          <p:cNvCxnSpPr>
            <a:endCxn id="21" idx="3"/>
          </p:cNvCxnSpPr>
          <p:nvPr/>
        </p:nvCxnSpPr>
        <p:spPr>
          <a:xfrm flipH="1" flipV="1">
            <a:off x="5069434" y="4943251"/>
            <a:ext cx="396974" cy="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4" idx="3"/>
          </p:cNvCxnSpPr>
          <p:nvPr/>
        </p:nvCxnSpPr>
        <p:spPr>
          <a:xfrm flipV="1">
            <a:off x="6241121" y="5473159"/>
            <a:ext cx="316388" cy="2837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0" idx="3"/>
          </p:cNvCxnSpPr>
          <p:nvPr/>
        </p:nvCxnSpPr>
        <p:spPr>
          <a:xfrm>
            <a:off x="6241120" y="4943252"/>
            <a:ext cx="316389" cy="2996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381947" y="1332294"/>
            <a:ext cx="1139284" cy="1860754"/>
          </a:xfrm>
          <a:prstGeom prst="rect">
            <a:avLst/>
          </a:prstGeom>
          <a:solidFill>
            <a:srgbClr val="DCE6F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100" dirty="0" smtClean="0">
                <a:solidFill>
                  <a:schemeClr val="bg2">
                    <a:lumMod val="25000"/>
                  </a:schemeClr>
                </a:solidFill>
                <a:latin typeface="Segoe WP" pitchFamily="34" charset="0"/>
              </a:rPr>
              <a:t/>
            </a:r>
            <a:br>
              <a:rPr lang="en-US" sz="1100" dirty="0" smtClean="0">
                <a:solidFill>
                  <a:schemeClr val="bg2">
                    <a:lumMod val="25000"/>
                  </a:schemeClr>
                </a:solidFill>
                <a:latin typeface="Segoe WP" pitchFamily="34" charset="0"/>
              </a:rPr>
            </a:br>
            <a:r>
              <a:rPr lang="en-US" sz="1100" dirty="0" smtClean="0">
                <a:solidFill>
                  <a:schemeClr val="bg2">
                    <a:lumMod val="25000"/>
                  </a:schemeClr>
                </a:solidFill>
                <a:latin typeface="Segoe WP" pitchFamily="34" charset="0"/>
              </a:rPr>
              <a:t>Program of Change</a:t>
            </a:r>
            <a:endParaRPr lang="en-US" sz="1100" dirty="0">
              <a:solidFill>
                <a:schemeClr val="bg2">
                  <a:lumMod val="25000"/>
                </a:schemeClr>
              </a:solidFill>
              <a:latin typeface="Segoe WP" pitchFamily="34" charset="0"/>
            </a:endParaRPr>
          </a:p>
        </p:txBody>
      </p:sp>
      <p:sp>
        <p:nvSpPr>
          <p:cNvPr id="40" name="Rounded Rectangle 39"/>
          <p:cNvSpPr/>
          <p:nvPr/>
        </p:nvSpPr>
        <p:spPr>
          <a:xfrm>
            <a:off x="518662" y="2144999"/>
            <a:ext cx="865855" cy="729397"/>
          </a:xfrm>
          <a:prstGeom prst="roundRect">
            <a:avLst/>
          </a:prstGeom>
          <a:solidFill>
            <a:schemeClr val="accent6">
              <a:lumMod val="60000"/>
              <a:lumOff val="4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latin typeface="Segoe WP" pitchFamily="34" charset="0"/>
              </a:rPr>
              <a:t>Program</a:t>
            </a:r>
          </a:p>
        </p:txBody>
      </p:sp>
      <p:sp>
        <p:nvSpPr>
          <p:cNvPr id="37" name="Rectangle 160"/>
          <p:cNvSpPr/>
          <p:nvPr/>
        </p:nvSpPr>
        <p:spPr>
          <a:xfrm>
            <a:off x="7218920" y="4962034"/>
            <a:ext cx="262464" cy="251318"/>
          </a:xfrm>
          <a:custGeom>
            <a:avLst/>
            <a:gdLst>
              <a:gd name="connsiteX0" fmla="*/ 0 w 261651"/>
              <a:gd name="connsiteY0" fmla="*/ 0 h 251318"/>
              <a:gd name="connsiteX1" fmla="*/ 261651 w 261651"/>
              <a:gd name="connsiteY1" fmla="*/ 0 h 251318"/>
              <a:gd name="connsiteX2" fmla="*/ 261651 w 261651"/>
              <a:gd name="connsiteY2" fmla="*/ 251318 h 251318"/>
              <a:gd name="connsiteX3" fmla="*/ 0 w 261651"/>
              <a:gd name="connsiteY3" fmla="*/ 251318 h 251318"/>
              <a:gd name="connsiteX4" fmla="*/ 0 w 261651"/>
              <a:gd name="connsiteY4" fmla="*/ 0 h 251318"/>
              <a:gd name="connsiteX0" fmla="*/ 4623 w 266274"/>
              <a:gd name="connsiteY0" fmla="*/ 0 h 251318"/>
              <a:gd name="connsiteX1" fmla="*/ 266274 w 266274"/>
              <a:gd name="connsiteY1" fmla="*/ 0 h 251318"/>
              <a:gd name="connsiteX2" fmla="*/ 266274 w 266274"/>
              <a:gd name="connsiteY2" fmla="*/ 251318 h 251318"/>
              <a:gd name="connsiteX3" fmla="*/ 4623 w 266274"/>
              <a:gd name="connsiteY3" fmla="*/ 251318 h 251318"/>
              <a:gd name="connsiteX4" fmla="*/ 0 w 266274"/>
              <a:gd name="connsiteY4" fmla="*/ 147037 h 251318"/>
              <a:gd name="connsiteX5" fmla="*/ 4623 w 266274"/>
              <a:gd name="connsiteY5" fmla="*/ 0 h 251318"/>
              <a:gd name="connsiteX0" fmla="*/ 813 w 262464"/>
              <a:gd name="connsiteY0" fmla="*/ 0 h 251318"/>
              <a:gd name="connsiteX1" fmla="*/ 262464 w 262464"/>
              <a:gd name="connsiteY1" fmla="*/ 0 h 251318"/>
              <a:gd name="connsiteX2" fmla="*/ 262464 w 262464"/>
              <a:gd name="connsiteY2" fmla="*/ 251318 h 251318"/>
              <a:gd name="connsiteX3" fmla="*/ 813 w 262464"/>
              <a:gd name="connsiteY3" fmla="*/ 251318 h 251318"/>
              <a:gd name="connsiteX4" fmla="*/ 0 w 262464"/>
              <a:gd name="connsiteY4" fmla="*/ 147037 h 251318"/>
              <a:gd name="connsiteX5" fmla="*/ 813 w 262464"/>
              <a:gd name="connsiteY5" fmla="*/ 0 h 251318"/>
              <a:gd name="connsiteX0" fmla="*/ 813 w 262464"/>
              <a:gd name="connsiteY0" fmla="*/ 0 h 251318"/>
              <a:gd name="connsiteX1" fmla="*/ 262464 w 262464"/>
              <a:gd name="connsiteY1" fmla="*/ 0 h 251318"/>
              <a:gd name="connsiteX2" fmla="*/ 262464 w 262464"/>
              <a:gd name="connsiteY2" fmla="*/ 251318 h 251318"/>
              <a:gd name="connsiteX3" fmla="*/ 103683 w 262464"/>
              <a:gd name="connsiteY3" fmla="*/ 251318 h 251318"/>
              <a:gd name="connsiteX4" fmla="*/ 0 w 262464"/>
              <a:gd name="connsiteY4" fmla="*/ 147037 h 251318"/>
              <a:gd name="connsiteX5" fmla="*/ 813 w 262464"/>
              <a:gd name="connsiteY5" fmla="*/ 0 h 251318"/>
              <a:gd name="connsiteX0" fmla="*/ 0 w 262464"/>
              <a:gd name="connsiteY0" fmla="*/ 147037 h 342758"/>
              <a:gd name="connsiteX1" fmla="*/ 813 w 262464"/>
              <a:gd name="connsiteY1" fmla="*/ 0 h 342758"/>
              <a:gd name="connsiteX2" fmla="*/ 262464 w 262464"/>
              <a:gd name="connsiteY2" fmla="*/ 0 h 342758"/>
              <a:gd name="connsiteX3" fmla="*/ 262464 w 262464"/>
              <a:gd name="connsiteY3" fmla="*/ 251318 h 342758"/>
              <a:gd name="connsiteX4" fmla="*/ 195123 w 262464"/>
              <a:gd name="connsiteY4" fmla="*/ 342758 h 342758"/>
              <a:gd name="connsiteX0" fmla="*/ 0 w 262464"/>
              <a:gd name="connsiteY0" fmla="*/ 147037 h 251318"/>
              <a:gd name="connsiteX1" fmla="*/ 813 w 262464"/>
              <a:gd name="connsiteY1" fmla="*/ 0 h 251318"/>
              <a:gd name="connsiteX2" fmla="*/ 262464 w 262464"/>
              <a:gd name="connsiteY2" fmla="*/ 0 h 251318"/>
              <a:gd name="connsiteX3" fmla="*/ 262464 w 262464"/>
              <a:gd name="connsiteY3" fmla="*/ 251318 h 251318"/>
              <a:gd name="connsiteX4" fmla="*/ 111303 w 262464"/>
              <a:gd name="connsiteY4" fmla="*/ 251318 h 251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64" h="251318">
                <a:moveTo>
                  <a:pt x="0" y="147037"/>
                </a:moveTo>
                <a:lnTo>
                  <a:pt x="813" y="0"/>
                </a:lnTo>
                <a:lnTo>
                  <a:pt x="262464" y="0"/>
                </a:lnTo>
                <a:lnTo>
                  <a:pt x="262464" y="251318"/>
                </a:lnTo>
                <a:lnTo>
                  <a:pt x="111303" y="251318"/>
                </a:lnTo>
              </a:path>
            </a:pathLst>
          </a:custGeom>
          <a:noFill/>
          <a:ln>
            <a:solidFill>
              <a:schemeClr val="bg2">
                <a:lumMod val="50000"/>
              </a:schemeClr>
            </a:solidFill>
            <a:prstDash val="sysDash"/>
            <a:headEnd type="arrow" w="sm" len="sm"/>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160"/>
          <p:cNvSpPr/>
          <p:nvPr/>
        </p:nvSpPr>
        <p:spPr>
          <a:xfrm>
            <a:off x="6109889" y="5358027"/>
            <a:ext cx="262464" cy="212907"/>
          </a:xfrm>
          <a:custGeom>
            <a:avLst/>
            <a:gdLst>
              <a:gd name="connsiteX0" fmla="*/ 0 w 261651"/>
              <a:gd name="connsiteY0" fmla="*/ 0 h 251318"/>
              <a:gd name="connsiteX1" fmla="*/ 261651 w 261651"/>
              <a:gd name="connsiteY1" fmla="*/ 0 h 251318"/>
              <a:gd name="connsiteX2" fmla="*/ 261651 w 261651"/>
              <a:gd name="connsiteY2" fmla="*/ 251318 h 251318"/>
              <a:gd name="connsiteX3" fmla="*/ 0 w 261651"/>
              <a:gd name="connsiteY3" fmla="*/ 251318 h 251318"/>
              <a:gd name="connsiteX4" fmla="*/ 0 w 261651"/>
              <a:gd name="connsiteY4" fmla="*/ 0 h 251318"/>
              <a:gd name="connsiteX0" fmla="*/ 4623 w 266274"/>
              <a:gd name="connsiteY0" fmla="*/ 0 h 251318"/>
              <a:gd name="connsiteX1" fmla="*/ 266274 w 266274"/>
              <a:gd name="connsiteY1" fmla="*/ 0 h 251318"/>
              <a:gd name="connsiteX2" fmla="*/ 266274 w 266274"/>
              <a:gd name="connsiteY2" fmla="*/ 251318 h 251318"/>
              <a:gd name="connsiteX3" fmla="*/ 4623 w 266274"/>
              <a:gd name="connsiteY3" fmla="*/ 251318 h 251318"/>
              <a:gd name="connsiteX4" fmla="*/ 0 w 266274"/>
              <a:gd name="connsiteY4" fmla="*/ 147037 h 251318"/>
              <a:gd name="connsiteX5" fmla="*/ 4623 w 266274"/>
              <a:gd name="connsiteY5" fmla="*/ 0 h 251318"/>
              <a:gd name="connsiteX0" fmla="*/ 813 w 262464"/>
              <a:gd name="connsiteY0" fmla="*/ 0 h 251318"/>
              <a:gd name="connsiteX1" fmla="*/ 262464 w 262464"/>
              <a:gd name="connsiteY1" fmla="*/ 0 h 251318"/>
              <a:gd name="connsiteX2" fmla="*/ 262464 w 262464"/>
              <a:gd name="connsiteY2" fmla="*/ 251318 h 251318"/>
              <a:gd name="connsiteX3" fmla="*/ 813 w 262464"/>
              <a:gd name="connsiteY3" fmla="*/ 251318 h 251318"/>
              <a:gd name="connsiteX4" fmla="*/ 0 w 262464"/>
              <a:gd name="connsiteY4" fmla="*/ 147037 h 251318"/>
              <a:gd name="connsiteX5" fmla="*/ 813 w 262464"/>
              <a:gd name="connsiteY5" fmla="*/ 0 h 251318"/>
              <a:gd name="connsiteX0" fmla="*/ 813 w 262464"/>
              <a:gd name="connsiteY0" fmla="*/ 0 h 251318"/>
              <a:gd name="connsiteX1" fmla="*/ 262464 w 262464"/>
              <a:gd name="connsiteY1" fmla="*/ 0 h 251318"/>
              <a:gd name="connsiteX2" fmla="*/ 262464 w 262464"/>
              <a:gd name="connsiteY2" fmla="*/ 251318 h 251318"/>
              <a:gd name="connsiteX3" fmla="*/ 103683 w 262464"/>
              <a:gd name="connsiteY3" fmla="*/ 251318 h 251318"/>
              <a:gd name="connsiteX4" fmla="*/ 0 w 262464"/>
              <a:gd name="connsiteY4" fmla="*/ 147037 h 251318"/>
              <a:gd name="connsiteX5" fmla="*/ 813 w 262464"/>
              <a:gd name="connsiteY5" fmla="*/ 0 h 251318"/>
              <a:gd name="connsiteX0" fmla="*/ 0 w 262464"/>
              <a:gd name="connsiteY0" fmla="*/ 147037 h 342758"/>
              <a:gd name="connsiteX1" fmla="*/ 813 w 262464"/>
              <a:gd name="connsiteY1" fmla="*/ 0 h 342758"/>
              <a:gd name="connsiteX2" fmla="*/ 262464 w 262464"/>
              <a:gd name="connsiteY2" fmla="*/ 0 h 342758"/>
              <a:gd name="connsiteX3" fmla="*/ 262464 w 262464"/>
              <a:gd name="connsiteY3" fmla="*/ 251318 h 342758"/>
              <a:gd name="connsiteX4" fmla="*/ 195123 w 262464"/>
              <a:gd name="connsiteY4" fmla="*/ 342758 h 342758"/>
              <a:gd name="connsiteX0" fmla="*/ 0 w 262464"/>
              <a:gd name="connsiteY0" fmla="*/ 147037 h 251318"/>
              <a:gd name="connsiteX1" fmla="*/ 813 w 262464"/>
              <a:gd name="connsiteY1" fmla="*/ 0 h 251318"/>
              <a:gd name="connsiteX2" fmla="*/ 262464 w 262464"/>
              <a:gd name="connsiteY2" fmla="*/ 0 h 251318"/>
              <a:gd name="connsiteX3" fmla="*/ 262464 w 262464"/>
              <a:gd name="connsiteY3" fmla="*/ 251318 h 251318"/>
              <a:gd name="connsiteX4" fmla="*/ 111303 w 262464"/>
              <a:gd name="connsiteY4" fmla="*/ 251318 h 251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64" h="251318">
                <a:moveTo>
                  <a:pt x="0" y="147037"/>
                </a:moveTo>
                <a:lnTo>
                  <a:pt x="813" y="0"/>
                </a:lnTo>
                <a:lnTo>
                  <a:pt x="262464" y="0"/>
                </a:lnTo>
                <a:lnTo>
                  <a:pt x="262464" y="251318"/>
                </a:lnTo>
                <a:lnTo>
                  <a:pt x="111303" y="251318"/>
                </a:lnTo>
              </a:path>
            </a:pathLst>
          </a:custGeom>
          <a:noFill/>
          <a:ln>
            <a:solidFill>
              <a:schemeClr val="bg2">
                <a:lumMod val="50000"/>
              </a:schemeClr>
            </a:solidFill>
            <a:prstDash val="sysDash"/>
            <a:headEnd type="arrow" w="sm" len="sm"/>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ounded Rectangle 47"/>
          <p:cNvSpPr/>
          <p:nvPr/>
        </p:nvSpPr>
        <p:spPr>
          <a:xfrm>
            <a:off x="4303881" y="5473159"/>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Resource</a:t>
            </a:r>
            <a:endParaRPr lang="en-US" sz="700" dirty="0">
              <a:solidFill>
                <a:schemeClr val="tx1"/>
              </a:solidFill>
              <a:latin typeface="Segoe WP" pitchFamily="34" charset="0"/>
            </a:endParaRPr>
          </a:p>
        </p:txBody>
      </p:sp>
      <p:sp>
        <p:nvSpPr>
          <p:cNvPr id="50" name="Rounded Rectangle 49"/>
          <p:cNvSpPr/>
          <p:nvPr/>
        </p:nvSpPr>
        <p:spPr>
          <a:xfrm>
            <a:off x="6553800" y="3752538"/>
            <a:ext cx="774713" cy="567597"/>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Competency Change</a:t>
            </a:r>
            <a:endParaRPr lang="en-US" sz="700" dirty="0">
              <a:solidFill>
                <a:schemeClr val="tx1"/>
              </a:solidFill>
              <a:latin typeface="Segoe WP" pitchFamily="34" charset="0"/>
            </a:endParaRPr>
          </a:p>
        </p:txBody>
      </p:sp>
      <p:cxnSp>
        <p:nvCxnSpPr>
          <p:cNvPr id="51" name="Straight Connector 50"/>
          <p:cNvCxnSpPr>
            <a:stCxn id="15" idx="3"/>
            <a:endCxn id="10" idx="1"/>
          </p:cNvCxnSpPr>
          <p:nvPr/>
        </p:nvCxnSpPr>
        <p:spPr>
          <a:xfrm>
            <a:off x="7332222" y="5371491"/>
            <a:ext cx="564710" cy="0"/>
          </a:xfrm>
          <a:prstGeom prst="line">
            <a:avLst/>
          </a:prstGeom>
          <a:ln w="19050">
            <a:solidFill>
              <a:schemeClr val="tx1"/>
            </a:solidFill>
            <a:headEnd type="arrow" w="sm" len="sm"/>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5" idx="0"/>
            <a:endCxn id="50" idx="2"/>
          </p:cNvCxnSpPr>
          <p:nvPr/>
        </p:nvCxnSpPr>
        <p:spPr>
          <a:xfrm flipH="1" flipV="1">
            <a:off x="6941157" y="4320135"/>
            <a:ext cx="3709" cy="767558"/>
          </a:xfrm>
          <a:prstGeom prst="line">
            <a:avLst/>
          </a:prstGeom>
          <a:ln w="19050">
            <a:solidFill>
              <a:schemeClr val="tx1"/>
            </a:solidFill>
            <a:headEnd type="arrow" w="sm" len="sm"/>
          </a:ln>
        </p:spPr>
        <p:style>
          <a:lnRef idx="1">
            <a:schemeClr val="accent1"/>
          </a:lnRef>
          <a:fillRef idx="0">
            <a:schemeClr val="accent1"/>
          </a:fillRef>
          <a:effectRef idx="0">
            <a:schemeClr val="accent1"/>
          </a:effectRef>
          <a:fontRef idx="minor">
            <a:schemeClr val="tx1"/>
          </a:fontRef>
        </p:style>
      </p:cxnSp>
      <p:sp>
        <p:nvSpPr>
          <p:cNvPr id="54" name="Rounded Rectangle 53"/>
          <p:cNvSpPr/>
          <p:nvPr/>
        </p:nvSpPr>
        <p:spPr>
          <a:xfrm>
            <a:off x="3135937" y="5473159"/>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Stakeholder</a:t>
            </a:r>
            <a:endParaRPr lang="en-US" sz="700" dirty="0">
              <a:solidFill>
                <a:schemeClr val="tx1"/>
              </a:solidFill>
              <a:latin typeface="Segoe WP" pitchFamily="34" charset="0"/>
            </a:endParaRPr>
          </a:p>
        </p:txBody>
      </p:sp>
      <p:cxnSp>
        <p:nvCxnSpPr>
          <p:cNvPr id="55" name="Straight Connector 54"/>
          <p:cNvCxnSpPr>
            <a:stCxn id="54" idx="3"/>
            <a:endCxn id="48" idx="1"/>
          </p:cNvCxnSpPr>
          <p:nvPr/>
        </p:nvCxnSpPr>
        <p:spPr>
          <a:xfrm>
            <a:off x="3910650" y="5756957"/>
            <a:ext cx="393231" cy="0"/>
          </a:xfrm>
          <a:prstGeom prst="line">
            <a:avLst/>
          </a:prstGeom>
          <a:ln w="19050">
            <a:solidFill>
              <a:schemeClr val="tx1"/>
            </a:solidFill>
            <a:headEnd type="triangle" w="lg" len="lg"/>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a:xfrm>
            <a:off x="3135935" y="4645757"/>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Benefit</a:t>
            </a:r>
            <a:endParaRPr lang="en-US" sz="700" dirty="0">
              <a:solidFill>
                <a:schemeClr val="tx1"/>
              </a:solidFill>
              <a:latin typeface="Segoe WP" pitchFamily="34" charset="0"/>
            </a:endParaRPr>
          </a:p>
        </p:txBody>
      </p:sp>
      <p:sp>
        <p:nvSpPr>
          <p:cNvPr id="64" name="Rounded Rectangle 63"/>
          <p:cNvSpPr/>
          <p:nvPr/>
        </p:nvSpPr>
        <p:spPr>
          <a:xfrm>
            <a:off x="4303883" y="3752540"/>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Capability Change</a:t>
            </a:r>
            <a:endParaRPr lang="en-US" sz="700" dirty="0">
              <a:solidFill>
                <a:schemeClr val="tx1"/>
              </a:solidFill>
              <a:latin typeface="Segoe WP" pitchFamily="34" charset="0"/>
            </a:endParaRPr>
          </a:p>
        </p:txBody>
      </p:sp>
      <p:cxnSp>
        <p:nvCxnSpPr>
          <p:cNvPr id="72" name="Straight Connector 71"/>
          <p:cNvCxnSpPr>
            <a:stCxn id="12" idx="3"/>
            <a:endCxn id="50" idx="1"/>
          </p:cNvCxnSpPr>
          <p:nvPr/>
        </p:nvCxnSpPr>
        <p:spPr>
          <a:xfrm flipV="1">
            <a:off x="6240662" y="4036337"/>
            <a:ext cx="313138" cy="1"/>
          </a:xfrm>
          <a:prstGeom prst="line">
            <a:avLst/>
          </a:prstGeom>
          <a:ln w="19050">
            <a:solidFill>
              <a:schemeClr val="tx1"/>
            </a:solidFill>
            <a:head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64" idx="3"/>
            <a:endCxn id="12" idx="1"/>
          </p:cNvCxnSpPr>
          <p:nvPr/>
        </p:nvCxnSpPr>
        <p:spPr>
          <a:xfrm>
            <a:off x="5078596" y="4036338"/>
            <a:ext cx="387353" cy="0"/>
          </a:xfrm>
          <a:prstGeom prst="line">
            <a:avLst/>
          </a:prstGeom>
          <a:ln w="19050">
            <a:solidFill>
              <a:schemeClr val="tx1"/>
            </a:solidFill>
            <a:headEnd type="triangle" w="lg" len="lg"/>
          </a:ln>
        </p:spPr>
        <p:style>
          <a:lnRef idx="1">
            <a:schemeClr val="accent1"/>
          </a:lnRef>
          <a:fillRef idx="0">
            <a:schemeClr val="accent1"/>
          </a:fillRef>
          <a:effectRef idx="0">
            <a:schemeClr val="accent1"/>
          </a:effectRef>
          <a:fontRef idx="minor">
            <a:schemeClr val="tx1"/>
          </a:fontRef>
        </p:style>
      </p:cxnSp>
      <p:cxnSp>
        <p:nvCxnSpPr>
          <p:cNvPr id="76" name="Elbow Connector 75"/>
          <p:cNvCxnSpPr>
            <a:stCxn id="12" idx="0"/>
            <a:endCxn id="10" idx="0"/>
          </p:cNvCxnSpPr>
          <p:nvPr/>
        </p:nvCxnSpPr>
        <p:spPr>
          <a:xfrm rot="16200000" flipH="1">
            <a:off x="6401220" y="3204625"/>
            <a:ext cx="1335153" cy="2430983"/>
          </a:xfrm>
          <a:prstGeom prst="bentConnector3">
            <a:avLst>
              <a:gd name="adj1" fmla="val -17122"/>
            </a:avLst>
          </a:prstGeom>
          <a:ln w="19050">
            <a:solidFill>
              <a:schemeClr val="tx1"/>
            </a:solidFill>
            <a:headEnd type="triangle" w="lg" len="lg"/>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63" idx="3"/>
            <a:endCxn id="21" idx="1"/>
          </p:cNvCxnSpPr>
          <p:nvPr/>
        </p:nvCxnSpPr>
        <p:spPr>
          <a:xfrm>
            <a:off x="3910648" y="4929555"/>
            <a:ext cx="384073" cy="13696"/>
          </a:xfrm>
          <a:prstGeom prst="line">
            <a:avLst/>
          </a:prstGeom>
          <a:ln w="19050">
            <a:solidFill>
              <a:schemeClr val="tx1"/>
            </a:solidFill>
            <a:headEnd type="arrow" w="sm" len="sm"/>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3829050" y="4289296"/>
            <a:ext cx="474833" cy="370158"/>
          </a:xfrm>
          <a:prstGeom prst="line">
            <a:avLst/>
          </a:prstGeom>
          <a:ln w="19050">
            <a:solidFill>
              <a:schemeClr val="tx1"/>
            </a:solidFill>
            <a:headEnd type="arrow" w="sm" len="sm"/>
          </a:ln>
        </p:spPr>
        <p:style>
          <a:lnRef idx="1">
            <a:schemeClr val="accent1"/>
          </a:lnRef>
          <a:fillRef idx="0">
            <a:schemeClr val="accent1"/>
          </a:fillRef>
          <a:effectRef idx="0">
            <a:schemeClr val="accent1"/>
          </a:effectRef>
          <a:fontRef idx="minor">
            <a:schemeClr val="tx1"/>
          </a:fontRef>
        </p:style>
      </p:cxnSp>
      <p:sp>
        <p:nvSpPr>
          <p:cNvPr id="200" name="Rectangle 160"/>
          <p:cNvSpPr/>
          <p:nvPr/>
        </p:nvSpPr>
        <p:spPr>
          <a:xfrm>
            <a:off x="6141529" y="4553000"/>
            <a:ext cx="262464" cy="212907"/>
          </a:xfrm>
          <a:custGeom>
            <a:avLst/>
            <a:gdLst>
              <a:gd name="connsiteX0" fmla="*/ 0 w 261651"/>
              <a:gd name="connsiteY0" fmla="*/ 0 h 251318"/>
              <a:gd name="connsiteX1" fmla="*/ 261651 w 261651"/>
              <a:gd name="connsiteY1" fmla="*/ 0 h 251318"/>
              <a:gd name="connsiteX2" fmla="*/ 261651 w 261651"/>
              <a:gd name="connsiteY2" fmla="*/ 251318 h 251318"/>
              <a:gd name="connsiteX3" fmla="*/ 0 w 261651"/>
              <a:gd name="connsiteY3" fmla="*/ 251318 h 251318"/>
              <a:gd name="connsiteX4" fmla="*/ 0 w 261651"/>
              <a:gd name="connsiteY4" fmla="*/ 0 h 251318"/>
              <a:gd name="connsiteX0" fmla="*/ 4623 w 266274"/>
              <a:gd name="connsiteY0" fmla="*/ 0 h 251318"/>
              <a:gd name="connsiteX1" fmla="*/ 266274 w 266274"/>
              <a:gd name="connsiteY1" fmla="*/ 0 h 251318"/>
              <a:gd name="connsiteX2" fmla="*/ 266274 w 266274"/>
              <a:gd name="connsiteY2" fmla="*/ 251318 h 251318"/>
              <a:gd name="connsiteX3" fmla="*/ 4623 w 266274"/>
              <a:gd name="connsiteY3" fmla="*/ 251318 h 251318"/>
              <a:gd name="connsiteX4" fmla="*/ 0 w 266274"/>
              <a:gd name="connsiteY4" fmla="*/ 147037 h 251318"/>
              <a:gd name="connsiteX5" fmla="*/ 4623 w 266274"/>
              <a:gd name="connsiteY5" fmla="*/ 0 h 251318"/>
              <a:gd name="connsiteX0" fmla="*/ 813 w 262464"/>
              <a:gd name="connsiteY0" fmla="*/ 0 h 251318"/>
              <a:gd name="connsiteX1" fmla="*/ 262464 w 262464"/>
              <a:gd name="connsiteY1" fmla="*/ 0 h 251318"/>
              <a:gd name="connsiteX2" fmla="*/ 262464 w 262464"/>
              <a:gd name="connsiteY2" fmla="*/ 251318 h 251318"/>
              <a:gd name="connsiteX3" fmla="*/ 813 w 262464"/>
              <a:gd name="connsiteY3" fmla="*/ 251318 h 251318"/>
              <a:gd name="connsiteX4" fmla="*/ 0 w 262464"/>
              <a:gd name="connsiteY4" fmla="*/ 147037 h 251318"/>
              <a:gd name="connsiteX5" fmla="*/ 813 w 262464"/>
              <a:gd name="connsiteY5" fmla="*/ 0 h 251318"/>
              <a:gd name="connsiteX0" fmla="*/ 813 w 262464"/>
              <a:gd name="connsiteY0" fmla="*/ 0 h 251318"/>
              <a:gd name="connsiteX1" fmla="*/ 262464 w 262464"/>
              <a:gd name="connsiteY1" fmla="*/ 0 h 251318"/>
              <a:gd name="connsiteX2" fmla="*/ 262464 w 262464"/>
              <a:gd name="connsiteY2" fmla="*/ 251318 h 251318"/>
              <a:gd name="connsiteX3" fmla="*/ 103683 w 262464"/>
              <a:gd name="connsiteY3" fmla="*/ 251318 h 251318"/>
              <a:gd name="connsiteX4" fmla="*/ 0 w 262464"/>
              <a:gd name="connsiteY4" fmla="*/ 147037 h 251318"/>
              <a:gd name="connsiteX5" fmla="*/ 813 w 262464"/>
              <a:gd name="connsiteY5" fmla="*/ 0 h 251318"/>
              <a:gd name="connsiteX0" fmla="*/ 0 w 262464"/>
              <a:gd name="connsiteY0" fmla="*/ 147037 h 342758"/>
              <a:gd name="connsiteX1" fmla="*/ 813 w 262464"/>
              <a:gd name="connsiteY1" fmla="*/ 0 h 342758"/>
              <a:gd name="connsiteX2" fmla="*/ 262464 w 262464"/>
              <a:gd name="connsiteY2" fmla="*/ 0 h 342758"/>
              <a:gd name="connsiteX3" fmla="*/ 262464 w 262464"/>
              <a:gd name="connsiteY3" fmla="*/ 251318 h 342758"/>
              <a:gd name="connsiteX4" fmla="*/ 195123 w 262464"/>
              <a:gd name="connsiteY4" fmla="*/ 342758 h 342758"/>
              <a:gd name="connsiteX0" fmla="*/ 0 w 262464"/>
              <a:gd name="connsiteY0" fmla="*/ 147037 h 251318"/>
              <a:gd name="connsiteX1" fmla="*/ 813 w 262464"/>
              <a:gd name="connsiteY1" fmla="*/ 0 h 251318"/>
              <a:gd name="connsiteX2" fmla="*/ 262464 w 262464"/>
              <a:gd name="connsiteY2" fmla="*/ 0 h 251318"/>
              <a:gd name="connsiteX3" fmla="*/ 262464 w 262464"/>
              <a:gd name="connsiteY3" fmla="*/ 251318 h 251318"/>
              <a:gd name="connsiteX4" fmla="*/ 111303 w 262464"/>
              <a:gd name="connsiteY4" fmla="*/ 251318 h 251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64" h="251318">
                <a:moveTo>
                  <a:pt x="0" y="147037"/>
                </a:moveTo>
                <a:lnTo>
                  <a:pt x="813" y="0"/>
                </a:lnTo>
                <a:lnTo>
                  <a:pt x="262464" y="0"/>
                </a:lnTo>
                <a:lnTo>
                  <a:pt x="262464" y="251318"/>
                </a:lnTo>
                <a:lnTo>
                  <a:pt x="111303" y="251318"/>
                </a:lnTo>
              </a:path>
            </a:pathLst>
          </a:custGeom>
          <a:noFill/>
          <a:ln>
            <a:solidFill>
              <a:schemeClr val="bg2">
                <a:lumMod val="50000"/>
              </a:schemeClr>
            </a:solidFill>
            <a:prstDash val="sysDash"/>
            <a:headEnd type="arrow" w="sm" len="sm"/>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6" name="Straight Connector 215"/>
          <p:cNvCxnSpPr>
            <a:stCxn id="14" idx="1"/>
            <a:endCxn id="48" idx="3"/>
          </p:cNvCxnSpPr>
          <p:nvPr/>
        </p:nvCxnSpPr>
        <p:spPr>
          <a:xfrm flipH="1">
            <a:off x="5078594" y="5756957"/>
            <a:ext cx="3878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Rounded Rectangle 227"/>
          <p:cNvSpPr/>
          <p:nvPr/>
        </p:nvSpPr>
        <p:spPr>
          <a:xfrm>
            <a:off x="3135937" y="3752540"/>
            <a:ext cx="774713" cy="567595"/>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tx1"/>
                </a:solidFill>
                <a:latin typeface="Segoe WP" pitchFamily="34" charset="0"/>
              </a:rPr>
              <a:t>Strategy Change</a:t>
            </a:r>
            <a:endParaRPr lang="en-US" sz="700" dirty="0">
              <a:solidFill>
                <a:schemeClr val="tx1"/>
              </a:solidFill>
              <a:latin typeface="Segoe WP" pitchFamily="34" charset="0"/>
            </a:endParaRPr>
          </a:p>
        </p:txBody>
      </p:sp>
      <p:cxnSp>
        <p:nvCxnSpPr>
          <p:cNvPr id="235" name="Straight Connector 234"/>
          <p:cNvCxnSpPr>
            <a:stCxn id="63" idx="2"/>
            <a:endCxn id="54" idx="0"/>
          </p:cNvCxnSpPr>
          <p:nvPr/>
        </p:nvCxnSpPr>
        <p:spPr>
          <a:xfrm>
            <a:off x="3523292" y="5213352"/>
            <a:ext cx="2" cy="259807"/>
          </a:xfrm>
          <a:prstGeom prst="line">
            <a:avLst/>
          </a:prstGeom>
          <a:ln w="19050">
            <a:solidFill>
              <a:schemeClr val="tx1"/>
            </a:solidFill>
            <a:headEnd type="arrow" w="sm" len="sm"/>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228" idx="3"/>
            <a:endCxn id="64" idx="1"/>
          </p:cNvCxnSpPr>
          <p:nvPr/>
        </p:nvCxnSpPr>
        <p:spPr>
          <a:xfrm>
            <a:off x="3910650" y="4036338"/>
            <a:ext cx="393233" cy="0"/>
          </a:xfrm>
          <a:prstGeom prst="line">
            <a:avLst/>
          </a:prstGeom>
          <a:ln w="19050">
            <a:solidFill>
              <a:schemeClr val="tx1"/>
            </a:solidFill>
            <a:headEnd type="arrow" w="sm" len="sm"/>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a:stCxn id="20" idx="2"/>
          </p:cNvCxnSpPr>
          <p:nvPr/>
        </p:nvCxnSpPr>
        <p:spPr>
          <a:xfrm>
            <a:off x="5853764" y="5227049"/>
            <a:ext cx="0" cy="2595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14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9746" y="975425"/>
            <a:ext cx="916860" cy="687646"/>
          </a:xfrm>
          <a:prstGeom prst="rect">
            <a:avLst/>
          </a:prstGeom>
          <a:noFill/>
          <a:ln w="3175">
            <a:solidFill>
              <a:schemeClr val="tx1"/>
            </a:solidFill>
            <a:miter lim="800000"/>
            <a:headEnd/>
            <a:tailEnd/>
          </a:ln>
          <a:effectLst/>
        </p:spPr>
      </p:pic>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5932" y="1042100"/>
            <a:ext cx="916860" cy="687646"/>
          </a:xfrm>
          <a:prstGeom prst="rect">
            <a:avLst/>
          </a:prstGeom>
          <a:noFill/>
          <a:ln w="3175">
            <a:solidFill>
              <a:schemeClr val="tx1"/>
            </a:solidFill>
            <a:miter lim="800000"/>
            <a:headEnd/>
            <a:tailEnd/>
          </a:ln>
          <a:effectLst/>
        </p:spPr>
      </p:pic>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1840" y="1163978"/>
            <a:ext cx="916860" cy="687646"/>
          </a:xfrm>
          <a:prstGeom prst="rect">
            <a:avLst/>
          </a:prstGeom>
          <a:noFill/>
          <a:ln w="3175">
            <a:solidFill>
              <a:schemeClr val="tx1"/>
            </a:solidFill>
            <a:miter lim="800000"/>
            <a:headEnd/>
            <a:tailEnd/>
          </a:ln>
          <a:effectLst/>
        </p:spPr>
      </p:pic>
      <p:pic>
        <p:nvPicPr>
          <p:cNvPr id="55" name="Picture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5320" y="1280982"/>
            <a:ext cx="916860" cy="687646"/>
          </a:xfrm>
          <a:prstGeom prst="rect">
            <a:avLst/>
          </a:prstGeom>
          <a:noFill/>
          <a:ln w="3175">
            <a:solidFill>
              <a:schemeClr val="tx1"/>
            </a:solidFill>
            <a:miter lim="800000"/>
            <a:headEnd/>
            <a:tailEnd/>
          </a:ln>
          <a:effectLst/>
        </p:spPr>
      </p:pic>
      <p:pic>
        <p:nvPicPr>
          <p:cNvPr id="50"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8555" y="1398324"/>
            <a:ext cx="916860" cy="687646"/>
          </a:xfrm>
          <a:prstGeom prst="rect">
            <a:avLst/>
          </a:prstGeom>
          <a:noFill/>
          <a:ln w="3175">
            <a:solidFill>
              <a:schemeClr val="tx1"/>
            </a:solidFill>
            <a:miter lim="800000"/>
            <a:headEnd/>
            <a:tailEnd/>
          </a:ln>
          <a:effectLst/>
        </p:spPr>
      </p:pic>
      <p:sp>
        <p:nvSpPr>
          <p:cNvPr id="8" name="Bent Arrow 7"/>
          <p:cNvSpPr/>
          <p:nvPr/>
        </p:nvSpPr>
        <p:spPr>
          <a:xfrm flipH="1" flipV="1">
            <a:off x="4973966" y="3356490"/>
            <a:ext cx="2879375" cy="2127899"/>
          </a:xfrm>
          <a:prstGeom prst="bentArrow">
            <a:avLst>
              <a:gd name="adj1" fmla="val 13757"/>
              <a:gd name="adj2" fmla="val 11325"/>
              <a:gd name="adj3" fmla="val 13218"/>
              <a:gd name="adj4" fmla="val 32423"/>
            </a:avLst>
          </a:prstGeom>
          <a:gradFill flip="none" rotWithShape="1">
            <a:gsLst>
              <a:gs pos="27000">
                <a:schemeClr val="bg2">
                  <a:lumMod val="50000"/>
                </a:schemeClr>
              </a:gs>
              <a:gs pos="62000">
                <a:schemeClr val="bg2">
                  <a:lumMod val="75000"/>
                </a:schemeClr>
              </a:gs>
              <a:gs pos="83000">
                <a:schemeClr val="bg2">
                  <a:lumMod val="90000"/>
                </a:schemeClr>
              </a:gs>
            </a:gsLst>
            <a:lin ang="108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2660416" y="3985679"/>
            <a:ext cx="2277016" cy="1498711"/>
            <a:chOff x="2660416" y="4095751"/>
            <a:chExt cx="2277016" cy="1498711"/>
          </a:xfrm>
        </p:grpSpPr>
        <p:sp>
          <p:nvSpPr>
            <p:cNvPr id="25" name="Rounded Rectangle 24"/>
            <p:cNvSpPr/>
            <p:nvPr/>
          </p:nvSpPr>
          <p:spPr>
            <a:xfrm>
              <a:off x="2660416" y="4095751"/>
              <a:ext cx="2277016" cy="1498711"/>
            </a:xfrm>
            <a:prstGeom prst="roundRect">
              <a:avLst>
                <a:gd name="adj" fmla="val 6463"/>
              </a:avLst>
            </a:prstGeom>
            <a:gradFill flip="none" rotWithShape="1">
              <a:gsLst>
                <a:gs pos="0">
                  <a:schemeClr val="accent4">
                    <a:lumMod val="60000"/>
                    <a:lumOff val="40000"/>
                  </a:schemeClr>
                </a:gs>
                <a:gs pos="87000">
                  <a:schemeClr val="accent4">
                    <a:shade val="93000"/>
                    <a:satMod val="130000"/>
                  </a:schemeClr>
                </a:gs>
                <a:gs pos="100000">
                  <a:schemeClr val="accent4">
                    <a:shade val="94000"/>
                    <a:satMod val="135000"/>
                  </a:schemeClr>
                </a:gs>
              </a:gsLst>
              <a:path path="circle">
                <a:fillToRect l="50000" t="50000" r="50000" b="50000"/>
              </a:path>
              <a:tileRect/>
            </a:gradFill>
            <a:ln w="76200">
              <a:noFill/>
            </a:ln>
            <a:effectLst/>
          </p:spPr>
          <p:style>
            <a:lnRef idx="1">
              <a:schemeClr val="accent4"/>
            </a:lnRef>
            <a:fillRef idx="3">
              <a:schemeClr val="accent4"/>
            </a:fillRef>
            <a:effectRef idx="2">
              <a:schemeClr val="accent4"/>
            </a:effectRef>
            <a:fontRef idx="minor">
              <a:schemeClr val="lt1"/>
            </a:fontRef>
          </p:style>
          <p:txBody>
            <a:bodyPr tIns="91440" rtlCol="0" anchor="t"/>
            <a:lstStyle/>
            <a:p>
              <a:pPr algn="ctr"/>
              <a:r>
                <a:rPr lang="en-US" sz="1200" b="1" dirty="0">
                  <a:solidFill>
                    <a:srgbClr val="000000"/>
                  </a:solidFill>
                  <a:latin typeface="+mj-lt"/>
                </a:rPr>
                <a:t>Value Model</a:t>
              </a:r>
            </a:p>
          </p:txBody>
        </p:sp>
        <p:pic>
          <p:nvPicPr>
            <p:cNvPr id="63" name="Picture 2"/>
            <p:cNvPicPr>
              <a:picLocks noChangeAspect="1" noChangeArrowheads="1"/>
            </p:cNvPicPr>
            <p:nvPr/>
          </p:nvPicPr>
          <p:blipFill>
            <a:blip r:embed="rId7">
              <a:clrChange>
                <a:clrFrom>
                  <a:srgbClr val="F7F7F7"/>
                </a:clrFrom>
                <a:clrTo>
                  <a:srgbClr val="F7F7F7">
                    <a:alpha val="0"/>
                  </a:srgbClr>
                </a:clrTo>
              </a:clrChange>
              <a:duotone>
                <a:schemeClr val="accent4">
                  <a:shade val="45000"/>
                  <a:satMod val="135000"/>
                </a:schemeClr>
                <a:prstClr val="white"/>
              </a:duotone>
              <a:extLst>
                <a:ext uri="{BEBA8EAE-BF5A-486C-A8C5-ECC9F3942E4B}">
                  <a14:imgProps xmlns:a14="http://schemas.microsoft.com/office/drawing/2010/main">
                    <a14:imgLayer r:embed="rId8"/>
                  </a14:imgProps>
                </a:ext>
                <a:ext uri="{28A0092B-C50C-407E-A947-70E740481C1C}">
                  <a14:useLocalDpi xmlns:a14="http://schemas.microsoft.com/office/drawing/2010/main" val="0"/>
                </a:ext>
              </a:extLst>
            </a:blip>
            <a:srcRect/>
            <a:stretch>
              <a:fillRect/>
            </a:stretch>
          </p:blipFill>
          <p:spPr bwMode="auto">
            <a:xfrm>
              <a:off x="2798544" y="4522320"/>
              <a:ext cx="2009640" cy="917958"/>
            </a:xfrm>
            <a:prstGeom prst="rect">
              <a:avLst/>
            </a:prstGeom>
            <a:ln w="9525">
              <a:noFill/>
              <a:miter lim="800000"/>
              <a:headEnd/>
              <a:tailEnd/>
            </a:ln>
            <a:effectLst/>
            <a:extLst>
              <a:ext uri="{909E8E84-426E-40DD-AFC4-6F175D3DCCD1}">
                <a14:hiddenFill xmlns:a14="http://schemas.microsoft.com/office/drawing/2010/main">
                  <a:solidFill>
                    <a:schemeClr val="accent1"/>
                  </a:solidFill>
                </a14:hiddenFill>
              </a:ext>
            </a:extLst>
          </p:spPr>
        </p:pic>
      </p:grpSp>
      <p:sp>
        <p:nvSpPr>
          <p:cNvPr id="40" name="Bent Arrow 39"/>
          <p:cNvSpPr/>
          <p:nvPr/>
        </p:nvSpPr>
        <p:spPr>
          <a:xfrm rot="16200000" flipH="1" flipV="1">
            <a:off x="6164796" y="1010028"/>
            <a:ext cx="657080" cy="2947444"/>
          </a:xfrm>
          <a:prstGeom prst="bentArrow">
            <a:avLst>
              <a:gd name="adj1" fmla="val 40739"/>
              <a:gd name="adj2" fmla="val 34936"/>
              <a:gd name="adj3" fmla="val 29764"/>
              <a:gd name="adj4" fmla="val 61217"/>
            </a:avLst>
          </a:prstGeom>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000000"/>
              </a:solidFill>
            </a:endParaRPr>
          </a:p>
        </p:txBody>
      </p:sp>
      <p:sp>
        <p:nvSpPr>
          <p:cNvPr id="35" name="Circular Arrow 34"/>
          <p:cNvSpPr/>
          <p:nvPr/>
        </p:nvSpPr>
        <p:spPr>
          <a:xfrm rot="6282666">
            <a:off x="2084139" y="-2347238"/>
            <a:ext cx="5668485" cy="7424737"/>
          </a:xfrm>
          <a:prstGeom prst="circularArrow">
            <a:avLst>
              <a:gd name="adj1" fmla="val 5200"/>
              <a:gd name="adj2" fmla="val 145318"/>
              <a:gd name="adj3" fmla="val 20358417"/>
              <a:gd name="adj4" fmla="val 17177282"/>
              <a:gd name="adj5" fmla="val 2850"/>
            </a:avLst>
          </a:prstGeom>
          <a:gradFill flip="none" rotWithShape="1">
            <a:gsLst>
              <a:gs pos="0">
                <a:schemeClr val="accent4">
                  <a:shade val="51000"/>
                  <a:satMod val="130000"/>
                </a:schemeClr>
              </a:gs>
              <a:gs pos="80000">
                <a:schemeClr val="accent4">
                  <a:shade val="93000"/>
                  <a:satMod val="130000"/>
                </a:schemeClr>
              </a:gs>
              <a:gs pos="100000">
                <a:schemeClr val="accent4">
                  <a:shade val="94000"/>
                  <a:satMod val="135000"/>
                </a:schemeClr>
              </a:gs>
            </a:gsLst>
            <a:path path="circle">
              <a:fillToRect r="100000" b="100000"/>
            </a:path>
            <a:tileRect l="-100000" t="-100000"/>
          </a:gradFill>
          <a:ln w="19050">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000" dirty="0">
              <a:solidFill>
                <a:srgbClr val="000000"/>
              </a:solidFill>
            </a:endParaRPr>
          </a:p>
        </p:txBody>
      </p:sp>
      <p:sp>
        <p:nvSpPr>
          <p:cNvPr id="3" name="Title 2"/>
          <p:cNvSpPr>
            <a:spLocks noGrp="1"/>
          </p:cNvSpPr>
          <p:nvPr>
            <p:ph type="title"/>
          </p:nvPr>
        </p:nvSpPr>
        <p:spPr/>
        <p:txBody>
          <a:bodyPr/>
          <a:lstStyle/>
          <a:p>
            <a:r>
              <a:rPr lang="en-US" dirty="0" smtClean="0"/>
              <a:t>Value Delivery Cycle</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767766704"/>
              </p:ext>
            </p:extLst>
          </p:nvPr>
        </p:nvGraphicFramePr>
        <p:xfrm>
          <a:off x="2568050" y="1662619"/>
          <a:ext cx="1209133" cy="1604282"/>
        </p:xfrm>
        <a:graphic>
          <a:graphicData uri="http://schemas.openxmlformats.org/drawingml/2006/table">
            <a:tbl>
              <a:tblPr firstRow="1" bandRow="1">
                <a:tableStyleId>{5C22544A-7EE6-4342-B048-85BDC9FD1C3A}</a:tableStyleId>
              </a:tblPr>
              <a:tblGrid>
                <a:gridCol w="809083"/>
                <a:gridCol w="400050"/>
              </a:tblGrid>
              <a:tr h="369842">
                <a:tc gridSpan="2">
                  <a:txBody>
                    <a:bodyPr/>
                    <a:lstStyle/>
                    <a:p>
                      <a:pPr>
                        <a:lnSpc>
                          <a:spcPct val="80000"/>
                        </a:lnSpc>
                      </a:pPr>
                      <a:r>
                        <a:rPr lang="en-US" sz="1100" b="0" i="0" dirty="0" smtClean="0">
                          <a:latin typeface="+mj-lt"/>
                        </a:rPr>
                        <a:t>Prioritization and Planning</a:t>
                      </a:r>
                      <a:endParaRPr lang="en-US" sz="1100" b="0" i="0" dirty="0">
                        <a:latin typeface="+mj-lt"/>
                      </a:endParaRPr>
                    </a:p>
                  </a:txBody>
                  <a:tcPr anchor="b">
                    <a:lnB w="12700" cap="flat" cmpd="sng" algn="ctr">
                      <a:solidFill>
                        <a:schemeClr val="bg1"/>
                      </a:solidFill>
                      <a:prstDash val="solid"/>
                      <a:round/>
                      <a:headEnd type="none" w="med" len="med"/>
                      <a:tailEnd type="none" w="med" len="med"/>
                    </a:lnB>
                    <a:solidFill>
                      <a:schemeClr val="tx1"/>
                    </a:solidFill>
                  </a:tcPr>
                </a:tc>
                <a:tc hMerge="1">
                  <a:txBody>
                    <a:bodyPr/>
                    <a:lstStyle/>
                    <a:p>
                      <a:pPr>
                        <a:lnSpc>
                          <a:spcPct val="80000"/>
                        </a:lnSpc>
                      </a:pPr>
                      <a:endParaRPr lang="en-US" sz="1100" b="0" i="0" dirty="0">
                        <a:latin typeface="+mj-lt"/>
                      </a:endParaRPr>
                    </a:p>
                  </a:txBody>
                  <a:tcPr anchor="b">
                    <a:lnB w="12700" cap="flat" cmpd="sng" algn="ctr">
                      <a:solidFill>
                        <a:schemeClr val="bg1"/>
                      </a:solidFill>
                      <a:prstDash val="solid"/>
                      <a:round/>
                      <a:headEnd type="none" w="med" len="med"/>
                      <a:tailEnd type="none" w="med" len="med"/>
                    </a:lnB>
                    <a:solidFill>
                      <a:schemeClr val="tx1"/>
                    </a:solidFill>
                  </a:tcPr>
                </a:tc>
              </a:tr>
              <a:tr h="0">
                <a:tc rowSpan="3">
                  <a:txBody>
                    <a:bodyPr/>
                    <a:lstStyle/>
                    <a:p>
                      <a:pPr algn="l">
                        <a:lnSpc>
                          <a:spcPct val="100000"/>
                        </a:lnSpc>
                      </a:pPr>
                      <a:r>
                        <a:rPr lang="en-US" sz="900" dirty="0" smtClean="0">
                          <a:solidFill>
                            <a:schemeClr val="bg1"/>
                          </a:solidFill>
                        </a:rPr>
                        <a:t>Initiative </a:t>
                      </a:r>
                      <a:r>
                        <a:rPr lang="en-US" sz="900" baseline="0" dirty="0" smtClean="0">
                          <a:solidFill>
                            <a:schemeClr val="bg1"/>
                          </a:solidFill>
                        </a:rPr>
                        <a:t>Planning</a:t>
                      </a:r>
                      <a:endParaRPr lang="en-US" sz="900" dirty="0">
                        <a:solidFill>
                          <a:schemeClr val="bg1"/>
                        </a:solidFill>
                      </a:endParaRPr>
                    </a:p>
                  </a:txBody>
                  <a:tcPr anchor="ctr">
                    <a:lnT w="12700" cap="flat" cmpd="sng" algn="ctr">
                      <a:solidFill>
                        <a:schemeClr val="bg1"/>
                      </a:solidFill>
                      <a:prstDash val="solid"/>
                      <a:round/>
                      <a:headEnd type="none" w="med" len="med"/>
                      <a:tailEnd type="none" w="med" len="med"/>
                    </a:lnT>
                    <a:solidFill>
                      <a:srgbClr val="3C8DD9"/>
                    </a:solidFill>
                  </a:tcPr>
                </a:tc>
                <a:tc>
                  <a:txBody>
                    <a:bodyPr/>
                    <a:lstStyle/>
                    <a:p>
                      <a:pPr algn="l">
                        <a:lnSpc>
                          <a:spcPct val="100000"/>
                        </a:lnSpc>
                      </a:pPr>
                      <a:endParaRPr lang="en-US" sz="300" dirty="0">
                        <a:solidFill>
                          <a:schemeClr val="bg1"/>
                        </a:solidFill>
                      </a:endParaRPr>
                    </a:p>
                  </a:txBody>
                  <a:tcPr anchor="ctr">
                    <a:lnT w="12700" cap="flat" cmpd="sng" algn="ctr">
                      <a:solidFill>
                        <a:schemeClr val="bg1"/>
                      </a:solidFill>
                      <a:prstDash val="solid"/>
                      <a:round/>
                      <a:headEnd type="none" w="med" len="med"/>
                      <a:tailEnd type="none" w="med" len="med"/>
                    </a:lnT>
                    <a:solidFill>
                      <a:srgbClr val="3C8DD9"/>
                    </a:solidFill>
                  </a:tcPr>
                </a:tc>
              </a:tr>
              <a:tr h="123280">
                <a:tc vMerge="1">
                  <a:txBody>
                    <a:bodyPr/>
                    <a:lstStyle/>
                    <a:p>
                      <a:endParaRPr lang="en-US"/>
                    </a:p>
                  </a:txBody>
                  <a:tcPr/>
                </a:tc>
                <a:tc>
                  <a:txBody>
                    <a:bodyPr/>
                    <a:lstStyle/>
                    <a:p>
                      <a:pPr algn="l">
                        <a:lnSpc>
                          <a:spcPct val="100000"/>
                        </a:lnSpc>
                      </a:pPr>
                      <a:endParaRPr lang="en-US" sz="300" dirty="0">
                        <a:solidFill>
                          <a:schemeClr val="bg1"/>
                        </a:solidFill>
                      </a:endParaRPr>
                    </a:p>
                  </a:txBody>
                  <a:tcPr anchor="ctr">
                    <a:solidFill>
                      <a:srgbClr val="3C8DD9"/>
                    </a:solidFill>
                  </a:tcPr>
                </a:tc>
              </a:tr>
              <a:tr h="0">
                <a:tc vMerge="1">
                  <a:txBody>
                    <a:bodyPr/>
                    <a:lstStyle/>
                    <a:p>
                      <a:endParaRPr lang="en-US"/>
                    </a:p>
                  </a:txBody>
                  <a:tcPr/>
                </a:tc>
                <a:tc>
                  <a:txBody>
                    <a:bodyPr/>
                    <a:lstStyle/>
                    <a:p>
                      <a:pPr algn="l">
                        <a:lnSpc>
                          <a:spcPct val="100000"/>
                        </a:lnSpc>
                      </a:pPr>
                      <a:endParaRPr lang="en-US" sz="300" dirty="0">
                        <a:solidFill>
                          <a:schemeClr val="bg1"/>
                        </a:solidFill>
                      </a:endParaRPr>
                    </a:p>
                  </a:txBody>
                  <a:tcPr anchor="ctr">
                    <a:solidFill>
                      <a:srgbClr val="3C8DD9"/>
                    </a:solidFill>
                  </a:tcPr>
                </a:tc>
              </a:tr>
              <a:tr h="121920">
                <a:tc rowSpan="3">
                  <a:txBody>
                    <a:bodyPr/>
                    <a:lstStyle/>
                    <a:p>
                      <a:pPr algn="l">
                        <a:lnSpc>
                          <a:spcPct val="100000"/>
                        </a:lnSpc>
                      </a:pPr>
                      <a:r>
                        <a:rPr lang="en-US" sz="900" dirty="0" smtClean="0">
                          <a:solidFill>
                            <a:schemeClr val="bg1"/>
                          </a:solidFill>
                        </a:rPr>
                        <a:t>Value Realization</a:t>
                      </a:r>
                      <a:endParaRPr lang="en-US" sz="900" dirty="0">
                        <a:solidFill>
                          <a:schemeClr val="bg1"/>
                        </a:solidFill>
                      </a:endParaRPr>
                    </a:p>
                  </a:txBody>
                  <a:tcPr anchor="ctr">
                    <a:solidFill>
                      <a:srgbClr val="79AC29"/>
                    </a:solidFill>
                  </a:tcPr>
                </a:tc>
                <a:tc>
                  <a:txBody>
                    <a:bodyPr/>
                    <a:lstStyle/>
                    <a:p>
                      <a:pPr algn="l">
                        <a:lnSpc>
                          <a:spcPct val="100000"/>
                        </a:lnSpc>
                      </a:pPr>
                      <a:endParaRPr lang="en-US" sz="300" dirty="0">
                        <a:solidFill>
                          <a:schemeClr val="bg1"/>
                        </a:solidFill>
                      </a:endParaRPr>
                    </a:p>
                  </a:txBody>
                  <a:tcPr anchor="ctr">
                    <a:solidFill>
                      <a:srgbClr val="79AC29"/>
                    </a:solidFill>
                  </a:tcPr>
                </a:tc>
              </a:tr>
              <a:tr h="121920">
                <a:tc vMerge="1">
                  <a:txBody>
                    <a:bodyPr/>
                    <a:lstStyle/>
                    <a:p>
                      <a:endParaRPr lang="en-US"/>
                    </a:p>
                  </a:txBody>
                  <a:tcPr/>
                </a:tc>
                <a:tc>
                  <a:txBody>
                    <a:bodyPr/>
                    <a:lstStyle/>
                    <a:p>
                      <a:pPr algn="l">
                        <a:lnSpc>
                          <a:spcPct val="100000"/>
                        </a:lnSpc>
                      </a:pPr>
                      <a:endParaRPr lang="en-US" sz="300" dirty="0">
                        <a:solidFill>
                          <a:schemeClr val="bg1"/>
                        </a:solidFill>
                      </a:endParaRPr>
                    </a:p>
                  </a:txBody>
                  <a:tcPr anchor="ctr">
                    <a:solidFill>
                      <a:srgbClr val="79AC29"/>
                    </a:solidFill>
                  </a:tcPr>
                </a:tc>
              </a:tr>
              <a:tr h="121920">
                <a:tc vMerge="1">
                  <a:txBody>
                    <a:bodyPr/>
                    <a:lstStyle/>
                    <a:p>
                      <a:endParaRPr lang="en-US"/>
                    </a:p>
                  </a:txBody>
                  <a:tcPr/>
                </a:tc>
                <a:tc>
                  <a:txBody>
                    <a:bodyPr/>
                    <a:lstStyle/>
                    <a:p>
                      <a:pPr algn="l">
                        <a:lnSpc>
                          <a:spcPct val="100000"/>
                        </a:lnSpc>
                      </a:pPr>
                      <a:endParaRPr lang="en-US" sz="300" dirty="0">
                        <a:solidFill>
                          <a:schemeClr val="bg1"/>
                        </a:solidFill>
                      </a:endParaRPr>
                    </a:p>
                  </a:txBody>
                  <a:tcPr anchor="ctr">
                    <a:solidFill>
                      <a:srgbClr val="79AC29"/>
                    </a:solidFill>
                  </a:tcPr>
                </a:tc>
              </a:tr>
              <a:tr h="0">
                <a:tc rowSpan="3">
                  <a:txBody>
                    <a:bodyPr/>
                    <a:lstStyle/>
                    <a:p>
                      <a:pPr algn="l">
                        <a:lnSpc>
                          <a:spcPct val="100000"/>
                        </a:lnSpc>
                      </a:pPr>
                      <a:r>
                        <a:rPr lang="en-US" sz="900" dirty="0" smtClean="0">
                          <a:solidFill>
                            <a:schemeClr val="tx1"/>
                          </a:solidFill>
                        </a:rPr>
                        <a:t>Other</a:t>
                      </a:r>
                      <a:endParaRPr lang="en-US" sz="900" dirty="0">
                        <a:solidFill>
                          <a:schemeClr val="tx1"/>
                        </a:solidFill>
                      </a:endParaRPr>
                    </a:p>
                  </a:txBody>
                  <a:tcPr anchor="ctr">
                    <a:lnB w="6350" cap="flat" cmpd="sng" algn="ctr">
                      <a:solidFill>
                        <a:schemeClr val="bg1"/>
                      </a:solidFill>
                      <a:prstDash val="solid"/>
                      <a:round/>
                      <a:headEnd type="none" w="med" len="med"/>
                      <a:tailEnd type="none" w="med" len="med"/>
                    </a:lnB>
                    <a:solidFill>
                      <a:schemeClr val="bg1">
                        <a:lumMod val="85000"/>
                      </a:schemeClr>
                    </a:solidFill>
                  </a:tcPr>
                </a:tc>
                <a:tc>
                  <a:txBody>
                    <a:bodyPr/>
                    <a:lstStyle/>
                    <a:p>
                      <a:pPr algn="l">
                        <a:lnSpc>
                          <a:spcPct val="100000"/>
                        </a:lnSpc>
                      </a:pPr>
                      <a:endParaRPr lang="en-US" sz="300" dirty="0">
                        <a:solidFill>
                          <a:schemeClr val="tx1"/>
                        </a:solidFill>
                      </a:endParaRPr>
                    </a:p>
                  </a:txBody>
                  <a:tcPr anchor="ctr">
                    <a:lnB w="6350" cap="flat" cmpd="sng" algn="ctr">
                      <a:solidFill>
                        <a:schemeClr val="bg1"/>
                      </a:solidFill>
                      <a:prstDash val="solid"/>
                      <a:round/>
                      <a:headEnd type="none" w="med" len="med"/>
                      <a:tailEnd type="none" w="med" len="med"/>
                    </a:lnB>
                    <a:solidFill>
                      <a:schemeClr val="bg1">
                        <a:lumMod val="85000"/>
                      </a:schemeClr>
                    </a:solidFill>
                  </a:tcPr>
                </a:tc>
              </a:tr>
              <a:tr h="124309">
                <a:tc vMerge="1">
                  <a:txBody>
                    <a:bodyPr/>
                    <a:lstStyle/>
                    <a:p>
                      <a:endParaRPr lang="en-US"/>
                    </a:p>
                  </a:txBody>
                  <a:tcPr/>
                </a:tc>
                <a:tc>
                  <a:txBody>
                    <a:bodyPr/>
                    <a:lstStyle/>
                    <a:p>
                      <a:pPr algn="l">
                        <a:lnSpc>
                          <a:spcPct val="100000"/>
                        </a:lnSpc>
                      </a:pPr>
                      <a:endParaRPr lang="en-US" sz="300" dirty="0">
                        <a:solidFill>
                          <a:schemeClr val="tx1"/>
                        </a:solidFill>
                      </a:endParaRPr>
                    </a:p>
                  </a:txBody>
                  <a:tcPr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r>
              <a:tr h="0">
                <a:tc vMerge="1">
                  <a:txBody>
                    <a:bodyPr/>
                    <a:lstStyle/>
                    <a:p>
                      <a:endParaRPr lang="en-US"/>
                    </a:p>
                  </a:txBody>
                  <a:tcPr/>
                </a:tc>
                <a:tc>
                  <a:txBody>
                    <a:bodyPr/>
                    <a:lstStyle/>
                    <a:p>
                      <a:pPr algn="l">
                        <a:lnSpc>
                          <a:spcPct val="100000"/>
                        </a:lnSpc>
                      </a:pPr>
                      <a:endParaRPr lang="en-US" sz="300" dirty="0">
                        <a:solidFill>
                          <a:schemeClr val="tx1"/>
                        </a:solidFill>
                      </a:endParaRPr>
                    </a:p>
                  </a:txBody>
                  <a:tcPr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85000"/>
                      </a:schemeClr>
                    </a:solidFill>
                  </a:tcPr>
                </a:tc>
              </a:tr>
            </a:tbl>
          </a:graphicData>
        </a:graphic>
      </p:graphicFrame>
      <p:sp>
        <p:nvSpPr>
          <p:cNvPr id="21" name="Right Arrow 20"/>
          <p:cNvSpPr/>
          <p:nvPr/>
        </p:nvSpPr>
        <p:spPr>
          <a:xfrm>
            <a:off x="3825462" y="2010220"/>
            <a:ext cx="375910" cy="176898"/>
          </a:xfrm>
          <a:prstGeom prst="rightArrow">
            <a:avLst>
              <a:gd name="adj1" fmla="val 68845"/>
              <a:gd name="adj2" fmla="val 50000"/>
            </a:avLst>
          </a:prstGeom>
          <a:gradFill flip="none" rotWithShape="1">
            <a:gsLst>
              <a:gs pos="0">
                <a:schemeClr val="bg2">
                  <a:lumMod val="50000"/>
                </a:schemeClr>
              </a:gs>
              <a:gs pos="62000">
                <a:schemeClr val="bg2">
                  <a:lumMod val="75000"/>
                </a:schemeClr>
              </a:gs>
              <a:gs pos="100000">
                <a:schemeClr val="bg2">
                  <a:lumMod val="90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Left-Right Arrow 56"/>
          <p:cNvSpPr/>
          <p:nvPr/>
        </p:nvSpPr>
        <p:spPr>
          <a:xfrm>
            <a:off x="606096" y="5956673"/>
            <a:ext cx="7931808" cy="221727"/>
          </a:xfrm>
          <a:prstGeom prst="leftRightArrow">
            <a:avLst>
              <a:gd name="adj1" fmla="val 100000"/>
              <a:gd name="adj2" fmla="val 50000"/>
            </a:avLst>
          </a:prstGeom>
          <a:solidFill>
            <a:schemeClr val="accent1">
              <a:lumMod val="50000"/>
            </a:schemeClr>
          </a:solidFill>
          <a:ln w="76200">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solidFill>
                  <a:schemeClr val="bg1"/>
                </a:solidFill>
                <a:latin typeface="+mj-lt"/>
              </a:rPr>
              <a:t>Governance and Oversight</a:t>
            </a:r>
          </a:p>
        </p:txBody>
      </p:sp>
      <p:sp>
        <p:nvSpPr>
          <p:cNvPr id="36" name="Circular Arrow 35"/>
          <p:cNvSpPr/>
          <p:nvPr/>
        </p:nvSpPr>
        <p:spPr>
          <a:xfrm rot="6581929">
            <a:off x="3895591" y="2325499"/>
            <a:ext cx="2102708" cy="2046025"/>
          </a:xfrm>
          <a:prstGeom prst="circularArrow">
            <a:avLst>
              <a:gd name="adj1" fmla="val 13289"/>
              <a:gd name="adj2" fmla="val 1118385"/>
              <a:gd name="adj3" fmla="val 19115655"/>
              <a:gd name="adj4" fmla="val 9855388"/>
              <a:gd name="adj5" fmla="val 11114"/>
            </a:avLst>
          </a:prstGeom>
          <a:ln w="19050">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000" dirty="0">
              <a:solidFill>
                <a:srgbClr val="000000"/>
              </a:solidFill>
            </a:endParaRPr>
          </a:p>
        </p:txBody>
      </p:sp>
      <p:sp>
        <p:nvSpPr>
          <p:cNvPr id="46" name="TextBox 45"/>
          <p:cNvSpPr txBox="1"/>
          <p:nvPr/>
        </p:nvSpPr>
        <p:spPr>
          <a:xfrm rot="10800000">
            <a:off x="4298950" y="2595768"/>
            <a:ext cx="1424162" cy="1499982"/>
          </a:xfrm>
          <a:prstGeom prst="rect">
            <a:avLst/>
          </a:prstGeom>
          <a:noFill/>
        </p:spPr>
        <p:txBody>
          <a:bodyPr wrap="square" lIns="0" tIns="0" rIns="0" bIns="0" rtlCol="0">
            <a:prstTxWarp prst="textArchUp">
              <a:avLst>
                <a:gd name="adj" fmla="val 6959739"/>
              </a:avLst>
            </a:prstTxWarp>
            <a:spAutoFit/>
          </a:bodyPr>
          <a:lstStyle/>
          <a:p>
            <a:r>
              <a:rPr lang="en-US" sz="1400" b="1" dirty="0">
                <a:solidFill>
                  <a:schemeClr val="bg1"/>
                </a:solidFill>
              </a:rPr>
              <a:t>Value Realization</a:t>
            </a:r>
          </a:p>
        </p:txBody>
      </p:sp>
      <p:sp>
        <p:nvSpPr>
          <p:cNvPr id="2" name="Rectangle 1"/>
          <p:cNvSpPr/>
          <p:nvPr/>
        </p:nvSpPr>
        <p:spPr>
          <a:xfrm>
            <a:off x="5395648" y="2132416"/>
            <a:ext cx="1733167" cy="307777"/>
          </a:xfrm>
          <a:prstGeom prst="rect">
            <a:avLst/>
          </a:prstGeom>
        </p:spPr>
        <p:txBody>
          <a:bodyPr wrap="none">
            <a:spAutoFit/>
          </a:bodyPr>
          <a:lstStyle/>
          <a:p>
            <a:r>
              <a:rPr lang="en-US" sz="1400" b="1" dirty="0">
                <a:solidFill>
                  <a:schemeClr val="bg1"/>
                </a:solidFill>
              </a:rPr>
              <a:t>Initiative Planning</a:t>
            </a:r>
          </a:p>
        </p:txBody>
      </p:sp>
      <p:grpSp>
        <p:nvGrpSpPr>
          <p:cNvPr id="6" name="Group 5"/>
          <p:cNvGrpSpPr/>
          <p:nvPr/>
        </p:nvGrpSpPr>
        <p:grpSpPr>
          <a:xfrm>
            <a:off x="7214063" y="2838908"/>
            <a:ext cx="936726" cy="1132460"/>
            <a:chOff x="7214063" y="2838908"/>
            <a:chExt cx="936726" cy="1132460"/>
          </a:xfrm>
        </p:grpSpPr>
        <p:pic>
          <p:nvPicPr>
            <p:cNvPr id="102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14063" y="2838908"/>
              <a:ext cx="936726" cy="1132460"/>
            </a:xfrm>
            <a:prstGeom prst="rect">
              <a:avLst/>
            </a:prstGeom>
            <a:noFill/>
            <a:ln w="3175">
              <a:solidFill>
                <a:schemeClr val="tx1"/>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260430" y="3652838"/>
              <a:ext cx="831055" cy="2952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4864" rIns="0" rtlCol="0" anchor="ctr"/>
            <a:lstStyle/>
            <a:p>
              <a:r>
                <a:rPr lang="en-US" sz="600" dirty="0" smtClean="0">
                  <a:solidFill>
                    <a:schemeClr val="tx1">
                      <a:lumMod val="50000"/>
                    </a:schemeClr>
                  </a:solidFill>
                </a:rPr>
                <a:t>Service Delivery Plan </a:t>
              </a:r>
            </a:p>
            <a:p>
              <a:r>
                <a:rPr lang="en-US" sz="600" dirty="0">
                  <a:solidFill>
                    <a:schemeClr val="tx1">
                      <a:lumMod val="50000"/>
                    </a:schemeClr>
                  </a:solidFill>
                </a:rPr>
                <a:t>a</a:t>
              </a:r>
              <a:r>
                <a:rPr lang="en-US" sz="600" dirty="0" smtClean="0">
                  <a:solidFill>
                    <a:schemeClr val="tx1">
                      <a:lumMod val="50000"/>
                    </a:schemeClr>
                  </a:solidFill>
                </a:rPr>
                <a:t>nd Scorecard</a:t>
              </a:r>
              <a:endParaRPr lang="en-US" sz="600" dirty="0">
                <a:solidFill>
                  <a:schemeClr val="tx1">
                    <a:lumMod val="50000"/>
                  </a:schemeClr>
                </a:solidFill>
              </a:endParaRPr>
            </a:p>
          </p:txBody>
        </p:sp>
      </p:grpSp>
      <p:grpSp>
        <p:nvGrpSpPr>
          <p:cNvPr id="43" name="Group 42"/>
          <p:cNvGrpSpPr/>
          <p:nvPr/>
        </p:nvGrpSpPr>
        <p:grpSpPr>
          <a:xfrm>
            <a:off x="4260849" y="2010220"/>
            <a:ext cx="936726" cy="1132460"/>
            <a:chOff x="7214063" y="2838908"/>
            <a:chExt cx="936726" cy="1132460"/>
          </a:xfrm>
        </p:grpSpPr>
        <p:pic>
          <p:nvPicPr>
            <p:cNvPr id="44"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14063" y="2838908"/>
              <a:ext cx="936726" cy="1132460"/>
            </a:xfrm>
            <a:prstGeom prst="rect">
              <a:avLst/>
            </a:prstGeom>
            <a:noFill/>
            <a:ln w="3175">
              <a:solidFill>
                <a:schemeClr val="tx1"/>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Rectangle 44"/>
            <p:cNvSpPr/>
            <p:nvPr/>
          </p:nvSpPr>
          <p:spPr>
            <a:xfrm>
              <a:off x="7260430" y="3652838"/>
              <a:ext cx="831055" cy="2952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4864" rIns="0" rtlCol="0" anchor="ctr"/>
            <a:lstStyle/>
            <a:p>
              <a:r>
                <a:rPr lang="en-US" sz="600" dirty="0" smtClean="0">
                  <a:solidFill>
                    <a:schemeClr val="tx1">
                      <a:lumMod val="50000"/>
                    </a:schemeClr>
                  </a:solidFill>
                </a:rPr>
                <a:t>Service Delivery Plan </a:t>
              </a:r>
            </a:p>
            <a:p>
              <a:r>
                <a:rPr lang="en-US" sz="600" dirty="0">
                  <a:solidFill>
                    <a:schemeClr val="tx1">
                      <a:lumMod val="50000"/>
                    </a:schemeClr>
                  </a:solidFill>
                </a:rPr>
                <a:t>a</a:t>
              </a:r>
              <a:r>
                <a:rPr lang="en-US" sz="600" dirty="0" smtClean="0">
                  <a:solidFill>
                    <a:schemeClr val="tx1">
                      <a:lumMod val="50000"/>
                    </a:schemeClr>
                  </a:solidFill>
                </a:rPr>
                <a:t>nd Scorecard</a:t>
              </a:r>
              <a:endParaRPr lang="en-US" sz="600" dirty="0">
                <a:solidFill>
                  <a:schemeClr val="tx1">
                    <a:lumMod val="50000"/>
                  </a:schemeClr>
                </a:solidFill>
              </a:endParaRPr>
            </a:p>
          </p:txBody>
        </p:sp>
      </p:grpSp>
      <p:grpSp>
        <p:nvGrpSpPr>
          <p:cNvPr id="26" name="Group 25"/>
          <p:cNvGrpSpPr/>
          <p:nvPr/>
        </p:nvGrpSpPr>
        <p:grpSpPr>
          <a:xfrm>
            <a:off x="5982411" y="4254360"/>
            <a:ext cx="2094811" cy="1620660"/>
            <a:chOff x="6155303" y="4254360"/>
            <a:chExt cx="2094811" cy="1620660"/>
          </a:xfrm>
        </p:grpSpPr>
        <p:sp>
          <p:nvSpPr>
            <p:cNvPr id="9" name="Rounded Rectangle 8"/>
            <p:cNvSpPr/>
            <p:nvPr/>
          </p:nvSpPr>
          <p:spPr>
            <a:xfrm>
              <a:off x="6155303" y="4254360"/>
              <a:ext cx="2049455" cy="1620660"/>
            </a:xfrm>
            <a:prstGeom prst="roundRect">
              <a:avLst>
                <a:gd name="adj" fmla="val 5941"/>
              </a:avLst>
            </a:prstGeom>
            <a:gradFill flip="none" rotWithShape="1">
              <a:gsLst>
                <a:gs pos="0">
                  <a:schemeClr val="bg2">
                    <a:lumMod val="50000"/>
                  </a:schemeClr>
                </a:gs>
                <a:gs pos="56000">
                  <a:schemeClr val="tx1">
                    <a:lumMod val="60000"/>
                    <a:lumOff val="40000"/>
                    <a:shade val="67500"/>
                    <a:satMod val="115000"/>
                  </a:schemeClr>
                </a:gs>
                <a:gs pos="92000">
                  <a:schemeClr val="bg2">
                    <a:lumMod val="90000"/>
                  </a:schemeClr>
                </a:gs>
              </a:gsLst>
              <a:lin ang="1620000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30997" y="4370439"/>
              <a:ext cx="877824" cy="585216"/>
            </a:xfrm>
            <a:prstGeom prst="rect">
              <a:avLst/>
            </a:prstGeom>
            <a:noFill/>
            <a:ln w="9525">
              <a:noFill/>
            </a:ln>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30997" y="5113603"/>
              <a:ext cx="877824" cy="585216"/>
            </a:xfrm>
            <a:prstGeom prst="rect">
              <a:avLst/>
            </a:prstGeom>
            <a:noFill/>
            <a:ln w="9525">
              <a:noFill/>
            </a:ln>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62516" y="5114246"/>
              <a:ext cx="877824" cy="585216"/>
            </a:xfrm>
            <a:prstGeom prst="rect">
              <a:avLst/>
            </a:prstGeom>
            <a:noFill/>
            <a:ln w="9525">
              <a:noFill/>
            </a:ln>
          </p:spPr>
        </p:pic>
        <p:pic>
          <p:nvPicPr>
            <p:cNvPr id="16" name="Picture 15"/>
            <p:cNvPicPr>
              <a:picLocks/>
            </p:cNvPicPr>
            <p:nvPr/>
          </p:nvPicPr>
          <p:blipFill rotWithShape="1">
            <a:blip r:embed="rId13">
              <a:extLst>
                <a:ext uri="{28A0092B-C50C-407E-A947-70E740481C1C}">
                  <a14:useLocalDpi xmlns:a14="http://schemas.microsoft.com/office/drawing/2010/main" val="0"/>
                </a:ext>
              </a:extLst>
            </a:blip>
            <a:srcRect l="9742" t="9338" r="12747" b="16927"/>
            <a:stretch/>
          </p:blipFill>
          <p:spPr>
            <a:xfrm>
              <a:off x="6263773" y="4370439"/>
              <a:ext cx="877824" cy="585216"/>
            </a:xfrm>
            <a:prstGeom prst="rect">
              <a:avLst/>
            </a:prstGeom>
            <a:noFill/>
            <a:ln w="9525">
              <a:noFill/>
            </a:ln>
          </p:spPr>
        </p:pic>
        <p:sp>
          <p:nvSpPr>
            <p:cNvPr id="19" name="TextBox 18"/>
            <p:cNvSpPr txBox="1"/>
            <p:nvPr/>
          </p:nvSpPr>
          <p:spPr>
            <a:xfrm>
              <a:off x="6259114" y="4974705"/>
              <a:ext cx="678259" cy="107722"/>
            </a:xfrm>
            <a:prstGeom prst="rect">
              <a:avLst/>
            </a:prstGeom>
            <a:noFill/>
            <a:ln>
              <a:noFill/>
            </a:ln>
          </p:spPr>
          <p:txBody>
            <a:bodyPr wrap="square" lIns="0" tIns="0" rIns="0" bIns="0" rtlCol="0">
              <a:spAutoFit/>
            </a:bodyPr>
            <a:lstStyle/>
            <a:p>
              <a:r>
                <a:rPr lang="en-US" sz="700" dirty="0" smtClean="0">
                  <a:solidFill>
                    <a:schemeClr val="bg2">
                      <a:lumMod val="10000"/>
                    </a:schemeClr>
                  </a:solidFill>
                </a:rPr>
                <a:t>Internal IT</a:t>
              </a:r>
            </a:p>
          </p:txBody>
        </p:sp>
        <p:sp>
          <p:nvSpPr>
            <p:cNvPr id="20" name="TextBox 19"/>
            <p:cNvSpPr txBox="1"/>
            <p:nvPr/>
          </p:nvSpPr>
          <p:spPr>
            <a:xfrm>
              <a:off x="7248031" y="4974638"/>
              <a:ext cx="1002083" cy="106684"/>
            </a:xfrm>
            <a:prstGeom prst="rect">
              <a:avLst/>
            </a:prstGeom>
            <a:noFill/>
            <a:ln>
              <a:noFill/>
            </a:ln>
          </p:spPr>
          <p:txBody>
            <a:bodyPr wrap="square" lIns="0" tIns="0" rIns="0" bIns="0" rtlCol="0">
              <a:spAutoFit/>
            </a:bodyPr>
            <a:lstStyle/>
            <a:p>
              <a:r>
                <a:rPr lang="en-US" sz="700" dirty="0" smtClean="0">
                  <a:solidFill>
                    <a:schemeClr val="bg2">
                      <a:lumMod val="10000"/>
                    </a:schemeClr>
                  </a:solidFill>
                </a:rPr>
                <a:t>Microsoft Services</a:t>
              </a:r>
            </a:p>
          </p:txBody>
        </p:sp>
        <p:sp>
          <p:nvSpPr>
            <p:cNvPr id="22" name="TextBox 21"/>
            <p:cNvSpPr txBox="1"/>
            <p:nvPr/>
          </p:nvSpPr>
          <p:spPr>
            <a:xfrm>
              <a:off x="6263772" y="5718896"/>
              <a:ext cx="552564" cy="107722"/>
            </a:xfrm>
            <a:prstGeom prst="rect">
              <a:avLst/>
            </a:prstGeom>
            <a:noFill/>
            <a:ln>
              <a:noFill/>
            </a:ln>
          </p:spPr>
          <p:txBody>
            <a:bodyPr wrap="square" lIns="0" tIns="0" rIns="0" bIns="0" rtlCol="0">
              <a:spAutoFit/>
            </a:bodyPr>
            <a:lstStyle/>
            <a:p>
              <a:r>
                <a:rPr lang="en-US" sz="700" dirty="0" smtClean="0">
                  <a:solidFill>
                    <a:schemeClr val="bg2">
                      <a:lumMod val="10000"/>
                    </a:schemeClr>
                  </a:solidFill>
                </a:rPr>
                <a:t>Hybrid</a:t>
              </a:r>
            </a:p>
          </p:txBody>
        </p:sp>
        <p:sp>
          <p:nvSpPr>
            <p:cNvPr id="23" name="TextBox 22"/>
            <p:cNvSpPr txBox="1"/>
            <p:nvPr/>
          </p:nvSpPr>
          <p:spPr>
            <a:xfrm>
              <a:off x="7230997" y="5714694"/>
              <a:ext cx="847069" cy="107722"/>
            </a:xfrm>
            <a:prstGeom prst="rect">
              <a:avLst/>
            </a:prstGeom>
            <a:noFill/>
            <a:ln>
              <a:noFill/>
            </a:ln>
          </p:spPr>
          <p:txBody>
            <a:bodyPr wrap="square" lIns="0" tIns="0" rIns="0" bIns="0" rtlCol="0">
              <a:spAutoFit/>
            </a:bodyPr>
            <a:lstStyle/>
            <a:p>
              <a:r>
                <a:rPr lang="en-US" sz="700" dirty="0" smtClean="0">
                  <a:solidFill>
                    <a:schemeClr val="bg2">
                      <a:lumMod val="10000"/>
                    </a:schemeClr>
                  </a:solidFill>
                </a:rPr>
                <a:t>Partner of Choice</a:t>
              </a:r>
            </a:p>
          </p:txBody>
        </p:sp>
      </p:grpSp>
      <p:sp>
        <p:nvSpPr>
          <p:cNvPr id="62" name="Right Arrow 61"/>
          <p:cNvSpPr/>
          <p:nvPr/>
        </p:nvSpPr>
        <p:spPr>
          <a:xfrm>
            <a:off x="3825462" y="2148334"/>
            <a:ext cx="375910" cy="176898"/>
          </a:xfrm>
          <a:prstGeom prst="rightArrow">
            <a:avLst>
              <a:gd name="adj1" fmla="val 68845"/>
              <a:gd name="adj2" fmla="val 50000"/>
            </a:avLst>
          </a:prstGeom>
          <a:gradFill flip="none" rotWithShape="1">
            <a:gsLst>
              <a:gs pos="0">
                <a:schemeClr val="bg2">
                  <a:lumMod val="50000"/>
                </a:schemeClr>
              </a:gs>
              <a:gs pos="62000">
                <a:schemeClr val="bg2">
                  <a:lumMod val="75000"/>
                </a:schemeClr>
              </a:gs>
              <a:gs pos="100000">
                <a:schemeClr val="bg2">
                  <a:lumMod val="90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ight Arrow 63"/>
          <p:cNvSpPr/>
          <p:nvPr/>
        </p:nvSpPr>
        <p:spPr>
          <a:xfrm>
            <a:off x="3819329" y="2418870"/>
            <a:ext cx="375910" cy="176898"/>
          </a:xfrm>
          <a:prstGeom prst="rightArrow">
            <a:avLst>
              <a:gd name="adj1" fmla="val 68845"/>
              <a:gd name="adj2" fmla="val 50000"/>
            </a:avLst>
          </a:prstGeom>
          <a:gradFill flip="none" rotWithShape="1">
            <a:gsLst>
              <a:gs pos="0">
                <a:schemeClr val="bg2">
                  <a:lumMod val="50000"/>
                </a:schemeClr>
              </a:gs>
              <a:gs pos="62000">
                <a:schemeClr val="bg2">
                  <a:lumMod val="75000"/>
                </a:schemeClr>
              </a:gs>
              <a:gs pos="100000">
                <a:schemeClr val="bg2">
                  <a:lumMod val="90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p:cNvSpPr/>
          <p:nvPr/>
        </p:nvSpPr>
        <p:spPr>
          <a:xfrm>
            <a:off x="3819329" y="2838908"/>
            <a:ext cx="375910" cy="176898"/>
          </a:xfrm>
          <a:prstGeom prst="rightArrow">
            <a:avLst>
              <a:gd name="adj1" fmla="val 68845"/>
              <a:gd name="adj2" fmla="val 50000"/>
            </a:avLst>
          </a:prstGeom>
          <a:gradFill flip="none" rotWithShape="1">
            <a:gsLst>
              <a:gs pos="0">
                <a:schemeClr val="bg2">
                  <a:lumMod val="50000"/>
                </a:schemeClr>
              </a:gs>
              <a:gs pos="62000">
                <a:schemeClr val="bg2">
                  <a:lumMod val="75000"/>
                </a:schemeClr>
              </a:gs>
              <a:gs pos="100000">
                <a:schemeClr val="bg2">
                  <a:lumMod val="90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Circular Arrow 51"/>
          <p:cNvSpPr/>
          <p:nvPr/>
        </p:nvSpPr>
        <p:spPr>
          <a:xfrm rot="16506516">
            <a:off x="1122118" y="2183038"/>
            <a:ext cx="2803552" cy="2727978"/>
          </a:xfrm>
          <a:prstGeom prst="circularArrow">
            <a:avLst>
              <a:gd name="adj1" fmla="val 12002"/>
              <a:gd name="adj2" fmla="val 735267"/>
              <a:gd name="adj3" fmla="val 20313555"/>
              <a:gd name="adj4" fmla="val 11706251"/>
              <a:gd name="adj5" fmla="val 9151"/>
            </a:avLst>
          </a:prstGeom>
          <a:ln w="38100">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2000" dirty="0">
              <a:solidFill>
                <a:srgbClr val="000000"/>
              </a:solidFill>
            </a:endParaRPr>
          </a:p>
        </p:txBody>
      </p:sp>
      <p:sp>
        <p:nvSpPr>
          <p:cNvPr id="53" name="Circular Arrow 52"/>
          <p:cNvSpPr/>
          <p:nvPr/>
        </p:nvSpPr>
        <p:spPr>
          <a:xfrm rot="8824596">
            <a:off x="1167259" y="2193598"/>
            <a:ext cx="2803552" cy="2727978"/>
          </a:xfrm>
          <a:prstGeom prst="circularArrow">
            <a:avLst>
              <a:gd name="adj1" fmla="val 12003"/>
              <a:gd name="adj2" fmla="val 735267"/>
              <a:gd name="adj3" fmla="val 20313530"/>
              <a:gd name="adj4" fmla="val 18089051"/>
              <a:gd name="adj5" fmla="val 8750"/>
            </a:avLst>
          </a:prstGeom>
          <a:gradFill flip="none" rotWithShape="1">
            <a:gsLst>
              <a:gs pos="0">
                <a:schemeClr val="accent4">
                  <a:shade val="51000"/>
                  <a:satMod val="130000"/>
                </a:schemeClr>
              </a:gs>
              <a:gs pos="80000">
                <a:schemeClr val="accent4">
                  <a:shade val="93000"/>
                  <a:satMod val="130000"/>
                </a:schemeClr>
              </a:gs>
              <a:gs pos="100000">
                <a:schemeClr val="accent4">
                  <a:shade val="94000"/>
                  <a:satMod val="135000"/>
                </a:schemeClr>
              </a:gs>
            </a:gsLst>
            <a:path path="circle">
              <a:fillToRect r="100000" b="100000"/>
            </a:path>
            <a:tileRect l="-100000" t="-100000"/>
          </a:gradFill>
          <a:ln w="57150">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000" dirty="0">
              <a:solidFill>
                <a:srgbClr val="000000"/>
              </a:solidFill>
            </a:endParaRPr>
          </a:p>
        </p:txBody>
      </p:sp>
      <p:sp>
        <p:nvSpPr>
          <p:cNvPr id="59" name="TextBox 58"/>
          <p:cNvSpPr txBox="1"/>
          <p:nvPr/>
        </p:nvSpPr>
        <p:spPr>
          <a:xfrm rot="19605500">
            <a:off x="1423800" y="2514974"/>
            <a:ext cx="2010434" cy="2000644"/>
          </a:xfrm>
          <a:prstGeom prst="rect">
            <a:avLst/>
          </a:prstGeom>
          <a:noFill/>
        </p:spPr>
        <p:txBody>
          <a:bodyPr wrap="square" lIns="0" tIns="0" rIns="0" bIns="0" rtlCol="0">
            <a:prstTxWarp prst="textArchUp">
              <a:avLst/>
            </a:prstTxWarp>
            <a:spAutoFit/>
          </a:bodyPr>
          <a:lstStyle/>
          <a:p>
            <a:r>
              <a:rPr lang="en-US" sz="1400" b="1" dirty="0">
                <a:solidFill>
                  <a:schemeClr val="bg1"/>
                </a:solidFill>
              </a:rPr>
              <a:t>360 Assessment</a:t>
            </a:r>
          </a:p>
        </p:txBody>
      </p:sp>
    </p:spTree>
    <p:extLst>
      <p:ext uri="{BB962C8B-B14F-4D97-AF65-F5344CB8AC3E}">
        <p14:creationId xmlns:p14="http://schemas.microsoft.com/office/powerpoint/2010/main" val="187676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0680" y="112301"/>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7158" y="4692043"/>
            <a:ext cx="1164745" cy="836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19828" y="5506033"/>
            <a:ext cx="999404" cy="381366"/>
          </a:xfrm>
          <a:prstGeom prst="rect">
            <a:avLst/>
          </a:prstGeom>
          <a:ln w="3175">
            <a:noFill/>
          </a:ln>
        </p:spPr>
      </p:pic>
      <p:sp>
        <p:nvSpPr>
          <p:cNvPr id="15" name="Title 2"/>
          <p:cNvSpPr>
            <a:spLocks noGrp="1"/>
          </p:cNvSpPr>
          <p:nvPr>
            <p:ph type="title"/>
          </p:nvPr>
        </p:nvSpPr>
        <p:spPr>
          <a:xfrm>
            <a:off x="1423282" y="360402"/>
            <a:ext cx="7330091" cy="509171"/>
          </a:xfrm>
        </p:spPr>
        <p:txBody>
          <a:bodyPr/>
          <a:lstStyle/>
          <a:p>
            <a:r>
              <a:rPr lang="en-US" dirty="0" smtClean="0"/>
              <a:t>Visualization</a:t>
            </a:r>
            <a:r>
              <a:rPr lang="en-US" dirty="0"/>
              <a:t>, Diagrams and Models</a:t>
            </a:r>
          </a:p>
        </p:txBody>
      </p:sp>
      <p:sp>
        <p:nvSpPr>
          <p:cNvPr id="5" name="TextBox 4"/>
          <p:cNvSpPr txBox="1"/>
          <p:nvPr/>
        </p:nvSpPr>
        <p:spPr>
          <a:xfrm>
            <a:off x="3770725" y="1527040"/>
            <a:ext cx="4360034" cy="3016210"/>
          </a:xfrm>
          <a:prstGeom prst="rect">
            <a:avLst/>
          </a:prstGeom>
          <a:noFill/>
        </p:spPr>
        <p:txBody>
          <a:bodyPr wrap="square" lIns="0" tIns="0" rIns="0" bIns="0" rtlCol="0">
            <a:spAutoFit/>
          </a:bodyPr>
          <a:lstStyle/>
          <a:p>
            <a:pPr defTabSz="914330">
              <a:spcBef>
                <a:spcPct val="0"/>
              </a:spcBef>
            </a:pPr>
            <a:r>
              <a:rPr lang="en-US" sz="1400" dirty="0" smtClean="0">
                <a:solidFill>
                  <a:srgbClr val="555555"/>
                </a:solidFill>
                <a:cs typeface="Arial" pitchFamily="34" charset="0"/>
              </a:rPr>
              <a:t>VRF has an Information Model at its foundation. This information model is represented to customers through visualizations, diagrams and graphical models. These form the basis for succinct and clear communications in presentations and documents.</a:t>
            </a:r>
          </a:p>
          <a:p>
            <a:pPr defTabSz="914330">
              <a:spcBef>
                <a:spcPct val="0"/>
              </a:spcBef>
            </a:pPr>
            <a:endParaRPr lang="en-US" sz="1400" dirty="0">
              <a:solidFill>
                <a:srgbClr val="555555"/>
              </a:solidFill>
              <a:cs typeface="Arial" pitchFamily="34" charset="0"/>
            </a:endParaRPr>
          </a:p>
          <a:p>
            <a:pPr defTabSz="914330">
              <a:spcBef>
                <a:spcPct val="0"/>
              </a:spcBef>
            </a:pPr>
            <a:r>
              <a:rPr lang="en-US" sz="1400" dirty="0" smtClean="0">
                <a:solidFill>
                  <a:srgbClr val="555555"/>
                </a:solidFill>
                <a:cs typeface="Arial" pitchFamily="34" charset="0"/>
              </a:rPr>
              <a:t>A small number of models are considered core to VRF. The use and structure of these models is prescribed to ensure a consistent representation for analysis, imagery and branding for VRF deliverables. Other models may be used within VRF to support other parts of the analysis. For these the visualizations and diagrams may draw from many sources.</a:t>
            </a:r>
          </a:p>
          <a:p>
            <a:pPr defTabSz="914330">
              <a:spcBef>
                <a:spcPct val="0"/>
              </a:spcBef>
            </a:pPr>
            <a:endParaRPr lang="en-US" sz="1400" dirty="0" smtClean="0">
              <a:solidFill>
                <a:srgbClr val="555555"/>
              </a:solidFill>
              <a:cs typeface="Arial" pitchFamily="34" charset="0"/>
            </a:endParaRPr>
          </a:p>
        </p:txBody>
      </p:sp>
      <p:pic>
        <p:nvPicPr>
          <p:cNvPr id="28" name="Picture 2"/>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1766505" y="4692044"/>
            <a:ext cx="1277234" cy="739666"/>
          </a:xfrm>
          <a:prstGeom prst="rect">
            <a:avLst/>
          </a:prstGeom>
          <a:ln w="3175">
            <a:noFill/>
          </a:ln>
          <a:effectLst/>
          <a:extLst>
            <a:ext uri="{909E8E84-426E-40DD-AFC4-6F175D3DCCD1}">
              <a14:hiddenFill xmlns:a14="http://schemas.microsoft.com/office/drawing/2010/main">
                <a:solidFill>
                  <a:schemeClr val="accent1"/>
                </a:solidFill>
              </a14:hiddenFill>
            </a:ext>
          </a:extLst>
        </p:spPr>
      </p:pic>
      <p:pic>
        <p:nvPicPr>
          <p:cNvPr id="29" name="Picture 28"/>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147156" y="4638635"/>
            <a:ext cx="1526989" cy="846483"/>
          </a:xfrm>
          <a:prstGeom prst="rect">
            <a:avLst/>
          </a:prstGeom>
          <a:ln w="3175">
            <a:noFill/>
          </a:ln>
        </p:spPr>
      </p:pic>
      <p:pic>
        <p:nvPicPr>
          <p:cNvPr id="30" name="Picture 2"/>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4777562" y="4692043"/>
            <a:ext cx="1093574" cy="737200"/>
          </a:xfrm>
          <a:prstGeom prst="rect">
            <a:avLst/>
          </a:prstGeom>
          <a:ln w="3175">
            <a:no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0"/>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974553" y="4658490"/>
            <a:ext cx="1427192" cy="806773"/>
          </a:xfrm>
          <a:prstGeom prst="rect">
            <a:avLst/>
          </a:prstGeom>
          <a:ln w="3175">
            <a:noFill/>
          </a:ln>
        </p:spPr>
      </p:pic>
      <p:pic>
        <p:nvPicPr>
          <p:cNvPr id="32" name="Picture 4"/>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7505160" y="4692043"/>
            <a:ext cx="1264470" cy="737200"/>
          </a:xfrm>
          <a:prstGeom prst="rect">
            <a:avLst/>
          </a:prstGeom>
          <a:ln w="3175">
            <a:no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ounded Rectangle 37"/>
          <p:cNvSpPr/>
          <p:nvPr/>
        </p:nvSpPr>
        <p:spPr>
          <a:xfrm>
            <a:off x="880944" y="1527040"/>
            <a:ext cx="2430278" cy="643414"/>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Models for communication</a:t>
            </a:r>
            <a:endParaRPr lang="en-US" dirty="0"/>
          </a:p>
        </p:txBody>
      </p:sp>
      <p:sp>
        <p:nvSpPr>
          <p:cNvPr id="39" name="Rounded Rectangle 38"/>
          <p:cNvSpPr/>
          <p:nvPr/>
        </p:nvSpPr>
        <p:spPr>
          <a:xfrm>
            <a:off x="880944" y="2842502"/>
            <a:ext cx="2430278" cy="643414"/>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Core to VRF</a:t>
            </a:r>
            <a:endParaRPr lang="en-US" dirty="0"/>
          </a:p>
        </p:txBody>
      </p:sp>
      <p:sp>
        <p:nvSpPr>
          <p:cNvPr id="4" name="TextBox 3"/>
          <p:cNvSpPr txBox="1"/>
          <p:nvPr/>
        </p:nvSpPr>
        <p:spPr>
          <a:xfrm>
            <a:off x="1003198" y="6156601"/>
            <a:ext cx="7134197" cy="215444"/>
          </a:xfrm>
          <a:prstGeom prst="rect">
            <a:avLst/>
          </a:prstGeom>
          <a:noFill/>
        </p:spPr>
        <p:txBody>
          <a:bodyPr wrap="none" lIns="0" tIns="0" rIns="0" bIns="0" rtlCol="0">
            <a:spAutoFit/>
          </a:bodyPr>
          <a:lstStyle/>
          <a:p>
            <a:r>
              <a:rPr lang="en-US" sz="1400" dirty="0" smtClean="0"/>
              <a:t>VRF 1.0 identifies a set of core models, additional models will be included in future releases.</a:t>
            </a:r>
          </a:p>
        </p:txBody>
      </p:sp>
    </p:spTree>
    <p:extLst>
      <p:ext uri="{BB962C8B-B14F-4D97-AF65-F5344CB8AC3E}">
        <p14:creationId xmlns:p14="http://schemas.microsoft.com/office/powerpoint/2010/main" val="338402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0680" y="112301"/>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237480" y="1212953"/>
            <a:ext cx="4111874" cy="215446"/>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37480" y="1212954"/>
            <a:ext cx="735779" cy="215444"/>
          </a:xfrm>
          <a:prstGeom prst="rect">
            <a:avLst/>
          </a:prstGeom>
          <a:noFill/>
        </p:spPr>
        <p:txBody>
          <a:bodyPr wrap="none" lIns="0" tIns="0" rIns="0" bIns="0" rtlCol="0">
            <a:spAutoFit/>
          </a:bodyPr>
          <a:lstStyle/>
          <a:p>
            <a:r>
              <a:rPr lang="en-US" sz="1400" dirty="0" smtClean="0">
                <a:solidFill>
                  <a:schemeClr val="bg1"/>
                </a:solidFill>
              </a:rPr>
              <a:t>  Purpose</a:t>
            </a:r>
          </a:p>
        </p:txBody>
      </p:sp>
      <p:grpSp>
        <p:nvGrpSpPr>
          <p:cNvPr id="6" name="Group 5"/>
          <p:cNvGrpSpPr/>
          <p:nvPr/>
        </p:nvGrpSpPr>
        <p:grpSpPr>
          <a:xfrm>
            <a:off x="4745879" y="1210776"/>
            <a:ext cx="4111874" cy="217622"/>
            <a:chOff x="-1050" y="3079332"/>
            <a:chExt cx="4111874" cy="217622"/>
          </a:xfrm>
        </p:grpSpPr>
        <p:sp>
          <p:nvSpPr>
            <p:cNvPr id="9" name="Rectangle 8"/>
            <p:cNvSpPr/>
            <p:nvPr/>
          </p:nvSpPr>
          <p:spPr>
            <a:xfrm>
              <a:off x="-1050" y="3079332"/>
              <a:ext cx="4111874" cy="215446"/>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050" y="3081510"/>
              <a:ext cx="758221" cy="215444"/>
            </a:xfrm>
            <a:prstGeom prst="rect">
              <a:avLst/>
            </a:prstGeom>
            <a:noFill/>
          </p:spPr>
          <p:txBody>
            <a:bodyPr wrap="none" lIns="0" tIns="0" rIns="0" bIns="0" rtlCol="0">
              <a:spAutoFit/>
            </a:bodyPr>
            <a:lstStyle/>
            <a:p>
              <a:r>
                <a:rPr lang="en-US" sz="1400" dirty="0" smtClean="0">
                  <a:solidFill>
                    <a:schemeClr val="bg1"/>
                  </a:solidFill>
                </a:rPr>
                <a:t>  Example</a:t>
              </a:r>
            </a:p>
          </p:txBody>
        </p:sp>
      </p:grpSp>
      <p:sp>
        <p:nvSpPr>
          <p:cNvPr id="15" name="Title 2"/>
          <p:cNvSpPr>
            <a:spLocks noGrp="1"/>
          </p:cNvSpPr>
          <p:nvPr>
            <p:ph type="title"/>
          </p:nvPr>
        </p:nvSpPr>
        <p:spPr>
          <a:xfrm>
            <a:off x="1423282" y="360402"/>
            <a:ext cx="7330091" cy="509171"/>
          </a:xfrm>
        </p:spPr>
        <p:txBody>
          <a:bodyPr/>
          <a:lstStyle/>
          <a:p>
            <a:r>
              <a:rPr lang="en-US" dirty="0" smtClean="0"/>
              <a:t>Model: Portfolio Assessment</a:t>
            </a:r>
            <a:endParaRPr lang="en-US" dirty="0"/>
          </a:p>
        </p:txBody>
      </p:sp>
      <p:pic>
        <p:nvPicPr>
          <p:cNvPr id="2050"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913484" y="1746631"/>
            <a:ext cx="3776663" cy="271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016264" y="4758528"/>
            <a:ext cx="3571102" cy="1362709"/>
          </a:xfrm>
          <a:prstGeom prst="rect">
            <a:avLst/>
          </a:prstGeom>
          <a:ln w="3175">
            <a:noFill/>
          </a:ln>
        </p:spPr>
      </p:pic>
      <p:sp>
        <p:nvSpPr>
          <p:cNvPr id="28" name="Rectangle 27"/>
          <p:cNvSpPr/>
          <p:nvPr/>
        </p:nvSpPr>
        <p:spPr>
          <a:xfrm>
            <a:off x="237480" y="3540359"/>
            <a:ext cx="4111874" cy="215446"/>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p:cNvGrpSpPr/>
          <p:nvPr/>
        </p:nvGrpSpPr>
        <p:grpSpPr>
          <a:xfrm>
            <a:off x="225180" y="3857844"/>
            <a:ext cx="4124917" cy="1294832"/>
            <a:chOff x="237480" y="3711312"/>
            <a:chExt cx="4124917" cy="1294832"/>
          </a:xfrm>
          <a:effectLst/>
        </p:grpSpPr>
        <p:sp>
          <p:nvSpPr>
            <p:cNvPr id="30" name="TextBox 29"/>
            <p:cNvSpPr txBox="1"/>
            <p:nvPr/>
          </p:nvSpPr>
          <p:spPr>
            <a:xfrm>
              <a:off x="237480" y="3789198"/>
              <a:ext cx="866456" cy="215444"/>
            </a:xfrm>
            <a:prstGeom prst="rect">
              <a:avLst/>
            </a:prstGeom>
            <a:noFill/>
          </p:spPr>
          <p:txBody>
            <a:bodyPr wrap="none" lIns="0" tIns="0" rIns="0" bIns="0" rtlCol="0">
              <a:spAutoFit/>
            </a:bodyPr>
            <a:lstStyle/>
            <a:p>
              <a:r>
                <a:rPr lang="en-US" sz="1400" dirty="0" smtClean="0">
                  <a:solidFill>
                    <a:schemeClr val="bg1"/>
                  </a:solidFill>
                </a:rPr>
                <a:t>  Core data</a:t>
              </a:r>
            </a:p>
          </p:txBody>
        </p:sp>
        <p:sp>
          <p:nvSpPr>
            <p:cNvPr id="31" name="Rectangle 30"/>
            <p:cNvSpPr/>
            <p:nvPr/>
          </p:nvSpPr>
          <p:spPr>
            <a:xfrm>
              <a:off x="246954" y="3711313"/>
              <a:ext cx="1369733" cy="1293128"/>
            </a:xfrm>
            <a:prstGeom prst="rect">
              <a:avLst/>
            </a:prstGeom>
            <a:solidFill>
              <a:srgbClr val="DCE6F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100" dirty="0" smtClean="0">
                  <a:solidFill>
                    <a:schemeClr val="bg2">
                      <a:lumMod val="25000"/>
                    </a:schemeClr>
                  </a:solidFill>
                  <a:latin typeface="Segoe WP" pitchFamily="34" charset="0"/>
                </a:rPr>
                <a:t>Why</a:t>
              </a:r>
              <a:endParaRPr lang="en-US" sz="1100" dirty="0">
                <a:solidFill>
                  <a:schemeClr val="bg2">
                    <a:lumMod val="25000"/>
                  </a:schemeClr>
                </a:solidFill>
                <a:latin typeface="Segoe WP" pitchFamily="34" charset="0"/>
              </a:endParaRPr>
            </a:p>
          </p:txBody>
        </p:sp>
        <p:sp>
          <p:nvSpPr>
            <p:cNvPr id="32" name="Rectangle 31"/>
            <p:cNvSpPr/>
            <p:nvPr/>
          </p:nvSpPr>
          <p:spPr>
            <a:xfrm>
              <a:off x="1613452" y="3711312"/>
              <a:ext cx="1374472" cy="1294831"/>
            </a:xfrm>
            <a:prstGeom prst="rect">
              <a:avLst/>
            </a:prstGeom>
            <a:solidFill>
              <a:srgbClr val="DCE6F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100" dirty="0" smtClean="0">
                  <a:solidFill>
                    <a:schemeClr val="bg2">
                      <a:lumMod val="25000"/>
                    </a:schemeClr>
                  </a:solidFill>
                  <a:latin typeface="Segoe WP" pitchFamily="34" charset="0"/>
                </a:rPr>
                <a:t>What        Where</a:t>
              </a:r>
              <a:endParaRPr lang="en-US" sz="1100" dirty="0">
                <a:solidFill>
                  <a:schemeClr val="bg2">
                    <a:lumMod val="25000"/>
                  </a:schemeClr>
                </a:solidFill>
                <a:latin typeface="Segoe WP" pitchFamily="34" charset="0"/>
              </a:endParaRPr>
            </a:p>
          </p:txBody>
        </p:sp>
        <p:sp>
          <p:nvSpPr>
            <p:cNvPr id="33" name="Rectangle 32"/>
            <p:cNvSpPr/>
            <p:nvPr/>
          </p:nvSpPr>
          <p:spPr>
            <a:xfrm>
              <a:off x="2987924" y="3711312"/>
              <a:ext cx="1374473" cy="1294832"/>
            </a:xfrm>
            <a:prstGeom prst="rect">
              <a:avLst/>
            </a:prstGeom>
            <a:solidFill>
              <a:srgbClr val="DCE6F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100" dirty="0" smtClean="0">
                  <a:solidFill>
                    <a:schemeClr val="bg2">
                      <a:lumMod val="25000"/>
                    </a:schemeClr>
                  </a:solidFill>
                  <a:latin typeface="Segoe WP" pitchFamily="34" charset="0"/>
                </a:rPr>
                <a:t>How</a:t>
              </a:r>
              <a:endParaRPr lang="en-US" sz="1100" dirty="0">
                <a:solidFill>
                  <a:schemeClr val="bg2">
                    <a:lumMod val="25000"/>
                  </a:schemeClr>
                </a:solidFill>
                <a:latin typeface="Segoe WP" pitchFamily="34" charset="0"/>
              </a:endParaRPr>
            </a:p>
          </p:txBody>
        </p:sp>
        <p:grpSp>
          <p:nvGrpSpPr>
            <p:cNvPr id="34" name="Group 33"/>
            <p:cNvGrpSpPr/>
            <p:nvPr/>
          </p:nvGrpSpPr>
          <p:grpSpPr>
            <a:xfrm>
              <a:off x="2991160" y="3920953"/>
              <a:ext cx="684000" cy="1080000"/>
              <a:chOff x="3031882" y="3920953"/>
              <a:chExt cx="684000" cy="1080000"/>
            </a:xfrm>
          </p:grpSpPr>
          <p:sp>
            <p:nvSpPr>
              <p:cNvPr id="55" name="Rectangle 54"/>
              <p:cNvSpPr/>
              <p:nvPr/>
            </p:nvSpPr>
            <p:spPr>
              <a:xfrm>
                <a:off x="3031882" y="3920953"/>
                <a:ext cx="684000" cy="1080000"/>
              </a:xfrm>
              <a:prstGeom prst="rect">
                <a:avLst/>
              </a:prstGeom>
              <a:noFill/>
              <a:ln w="12700">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People</a:t>
                </a:r>
                <a:endParaRPr lang="en-US" sz="700" dirty="0">
                  <a:solidFill>
                    <a:schemeClr val="bg2">
                      <a:lumMod val="25000"/>
                    </a:schemeClr>
                  </a:solidFill>
                  <a:latin typeface="Segoe WP" pitchFamily="34" charset="0"/>
                </a:endParaRPr>
              </a:p>
            </p:txBody>
          </p:sp>
          <p:sp>
            <p:nvSpPr>
              <p:cNvPr id="56" name="Rounded Rectangle 55"/>
              <p:cNvSpPr/>
              <p:nvPr/>
            </p:nvSpPr>
            <p:spPr>
              <a:xfrm>
                <a:off x="3108618" y="4226120"/>
                <a:ext cx="530528" cy="418949"/>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Business </a:t>
                </a:r>
              </a:p>
              <a:p>
                <a:pPr algn="ctr"/>
                <a:r>
                  <a:rPr lang="en-US" sz="600" dirty="0" smtClean="0">
                    <a:latin typeface="Segoe WP" pitchFamily="34" charset="0"/>
                  </a:rPr>
                  <a:t>Competency</a:t>
                </a:r>
                <a:endParaRPr lang="en-US" sz="600" dirty="0">
                  <a:latin typeface="Segoe WP" pitchFamily="34" charset="0"/>
                </a:endParaRPr>
              </a:p>
            </p:txBody>
          </p:sp>
          <p:sp>
            <p:nvSpPr>
              <p:cNvPr id="57" name="Rounded Rectangle 56"/>
              <p:cNvSpPr/>
              <p:nvPr/>
            </p:nvSpPr>
            <p:spPr>
              <a:xfrm>
                <a:off x="3136525" y="4547651"/>
                <a:ext cx="474714" cy="362803"/>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IT </a:t>
                </a:r>
              </a:p>
              <a:p>
                <a:pPr algn="ctr"/>
                <a:r>
                  <a:rPr lang="en-US" sz="600" dirty="0" smtClean="0">
                    <a:latin typeface="Segoe WP" pitchFamily="34" charset="0"/>
                  </a:rPr>
                  <a:t>Competency</a:t>
                </a:r>
                <a:endParaRPr lang="en-US" sz="600" dirty="0">
                  <a:latin typeface="Segoe WP" pitchFamily="34" charset="0"/>
                </a:endParaRPr>
              </a:p>
            </p:txBody>
          </p:sp>
        </p:grpSp>
        <p:grpSp>
          <p:nvGrpSpPr>
            <p:cNvPr id="35" name="Group 34"/>
            <p:cNvGrpSpPr/>
            <p:nvPr/>
          </p:nvGrpSpPr>
          <p:grpSpPr>
            <a:xfrm>
              <a:off x="3678397" y="3920953"/>
              <a:ext cx="684000" cy="1080000"/>
              <a:chOff x="3678397" y="3920953"/>
              <a:chExt cx="684000" cy="1080000"/>
            </a:xfrm>
          </p:grpSpPr>
          <p:sp>
            <p:nvSpPr>
              <p:cNvPr id="52" name="Rectangle 51"/>
              <p:cNvSpPr/>
              <p:nvPr/>
            </p:nvSpPr>
            <p:spPr>
              <a:xfrm>
                <a:off x="3678397" y="3920953"/>
                <a:ext cx="684000" cy="1080000"/>
              </a:xfrm>
              <a:prstGeom prst="rect">
                <a:avLst/>
              </a:prstGeom>
              <a:noFill/>
              <a:ln w="12700">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Technology</a:t>
                </a:r>
                <a:endParaRPr lang="en-US" sz="700" dirty="0">
                  <a:solidFill>
                    <a:schemeClr val="bg2">
                      <a:lumMod val="25000"/>
                    </a:schemeClr>
                  </a:solidFill>
                  <a:latin typeface="Segoe WP" pitchFamily="34" charset="0"/>
                </a:endParaRPr>
              </a:p>
            </p:txBody>
          </p:sp>
          <p:sp>
            <p:nvSpPr>
              <p:cNvPr id="53" name="Rounded Rectangle 52"/>
              <p:cNvSpPr/>
              <p:nvPr/>
            </p:nvSpPr>
            <p:spPr>
              <a:xfrm>
                <a:off x="3755133" y="4226120"/>
                <a:ext cx="530528" cy="418949"/>
              </a:xfrm>
              <a:prstGeom prst="roundRect">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Application </a:t>
                </a:r>
              </a:p>
              <a:p>
                <a:pPr algn="ctr"/>
                <a:r>
                  <a:rPr lang="en-US" sz="600" dirty="0">
                    <a:solidFill>
                      <a:schemeClr val="bg2">
                        <a:lumMod val="10000"/>
                      </a:schemeClr>
                    </a:solidFill>
                    <a:latin typeface="Segoe WP" pitchFamily="34" charset="0"/>
                  </a:rPr>
                  <a:t>Portfolio</a:t>
                </a:r>
              </a:p>
            </p:txBody>
          </p:sp>
          <p:sp>
            <p:nvSpPr>
              <p:cNvPr id="54" name="Rounded Rectangle 53"/>
              <p:cNvSpPr/>
              <p:nvPr/>
            </p:nvSpPr>
            <p:spPr>
              <a:xfrm>
                <a:off x="3775024" y="4547651"/>
                <a:ext cx="490746" cy="362803"/>
              </a:xfrm>
              <a:prstGeom prst="roundRect">
                <a:avLst/>
              </a:prstGeom>
              <a:solidFill>
                <a:schemeClr val="accent1">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Technology</a:t>
                </a:r>
              </a:p>
              <a:p>
                <a:pPr algn="ctr"/>
                <a:r>
                  <a:rPr lang="en-US" sz="600" dirty="0">
                    <a:solidFill>
                      <a:schemeClr val="bg2">
                        <a:lumMod val="10000"/>
                      </a:schemeClr>
                    </a:solidFill>
                    <a:latin typeface="Segoe WP" pitchFamily="34" charset="0"/>
                  </a:rPr>
                  <a:t>Portfolio</a:t>
                </a:r>
              </a:p>
            </p:txBody>
          </p:sp>
        </p:grpSp>
        <p:grpSp>
          <p:nvGrpSpPr>
            <p:cNvPr id="36" name="Group 35"/>
            <p:cNvGrpSpPr/>
            <p:nvPr/>
          </p:nvGrpSpPr>
          <p:grpSpPr>
            <a:xfrm>
              <a:off x="242216" y="3920954"/>
              <a:ext cx="684000" cy="1080000"/>
              <a:chOff x="242216" y="3920954"/>
              <a:chExt cx="684000" cy="1080000"/>
            </a:xfrm>
          </p:grpSpPr>
          <p:sp>
            <p:nvSpPr>
              <p:cNvPr id="49" name="Rectangle 48"/>
              <p:cNvSpPr/>
              <p:nvPr/>
            </p:nvSpPr>
            <p:spPr>
              <a:xfrm>
                <a:off x="242216" y="3920954"/>
                <a:ext cx="684000" cy="1080000"/>
              </a:xfrm>
              <a:prstGeom prst="rect">
                <a:avLst/>
              </a:prstGeom>
              <a:noFill/>
              <a:ln w="12700">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Environment</a:t>
                </a:r>
              </a:p>
              <a:p>
                <a:pPr algn="ctr"/>
                <a:endParaRPr lang="en-US" sz="700" dirty="0">
                  <a:solidFill>
                    <a:schemeClr val="bg2">
                      <a:lumMod val="25000"/>
                    </a:schemeClr>
                  </a:solidFill>
                  <a:latin typeface="Segoe WP" pitchFamily="34" charset="0"/>
                </a:endParaRPr>
              </a:p>
            </p:txBody>
          </p:sp>
          <p:sp>
            <p:nvSpPr>
              <p:cNvPr id="50" name="Rounded Rectangle 49"/>
              <p:cNvSpPr/>
              <p:nvPr/>
            </p:nvSpPr>
            <p:spPr>
              <a:xfrm>
                <a:off x="318952" y="4226120"/>
                <a:ext cx="530528" cy="418949"/>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Industry</a:t>
                </a:r>
              </a:p>
              <a:p>
                <a:pPr algn="ctr"/>
                <a:r>
                  <a:rPr lang="en-US" sz="600" dirty="0" smtClean="0">
                    <a:latin typeface="Segoe WP" pitchFamily="34" charset="0"/>
                  </a:rPr>
                  <a:t>Context</a:t>
                </a:r>
                <a:endParaRPr lang="en-US" sz="600" dirty="0">
                  <a:latin typeface="Segoe WP" pitchFamily="34" charset="0"/>
                </a:endParaRPr>
              </a:p>
            </p:txBody>
          </p:sp>
          <p:sp>
            <p:nvSpPr>
              <p:cNvPr id="51" name="Rounded Rectangle 50"/>
              <p:cNvSpPr/>
              <p:nvPr/>
            </p:nvSpPr>
            <p:spPr>
              <a:xfrm>
                <a:off x="346859" y="4547651"/>
                <a:ext cx="474714" cy="362803"/>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IT Industry </a:t>
                </a:r>
              </a:p>
              <a:p>
                <a:pPr algn="ctr"/>
                <a:r>
                  <a:rPr lang="en-US" sz="600" dirty="0" smtClean="0">
                    <a:latin typeface="Segoe WP" pitchFamily="34" charset="0"/>
                  </a:rPr>
                  <a:t>Context</a:t>
                </a:r>
                <a:endParaRPr lang="en-US" sz="600" dirty="0">
                  <a:latin typeface="Segoe WP" pitchFamily="34" charset="0"/>
                </a:endParaRPr>
              </a:p>
            </p:txBody>
          </p:sp>
        </p:grpSp>
        <p:grpSp>
          <p:nvGrpSpPr>
            <p:cNvPr id="37" name="Group 36"/>
            <p:cNvGrpSpPr/>
            <p:nvPr/>
          </p:nvGrpSpPr>
          <p:grpSpPr>
            <a:xfrm>
              <a:off x="929452" y="3920954"/>
              <a:ext cx="684000" cy="1080000"/>
              <a:chOff x="921057" y="3920954"/>
              <a:chExt cx="684000" cy="1080000"/>
            </a:xfrm>
          </p:grpSpPr>
          <p:sp>
            <p:nvSpPr>
              <p:cNvPr id="46" name="Rectangle 45"/>
              <p:cNvSpPr/>
              <p:nvPr/>
            </p:nvSpPr>
            <p:spPr>
              <a:xfrm>
                <a:off x="921057" y="3920954"/>
                <a:ext cx="684000" cy="1080000"/>
              </a:xfrm>
              <a:prstGeom prst="rect">
                <a:avLst/>
              </a:prstGeom>
              <a:noFill/>
              <a:ln w="12700">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 Strategy</a:t>
                </a:r>
                <a:endParaRPr lang="en-US" sz="700" dirty="0">
                  <a:solidFill>
                    <a:schemeClr val="bg2">
                      <a:lumMod val="25000"/>
                    </a:schemeClr>
                  </a:solidFill>
                  <a:latin typeface="Segoe WP" pitchFamily="34" charset="0"/>
                </a:endParaRPr>
              </a:p>
            </p:txBody>
          </p:sp>
          <p:sp>
            <p:nvSpPr>
              <p:cNvPr id="47" name="Rounded Rectangle 46"/>
              <p:cNvSpPr/>
              <p:nvPr/>
            </p:nvSpPr>
            <p:spPr>
              <a:xfrm>
                <a:off x="997793" y="4226120"/>
                <a:ext cx="530528" cy="418949"/>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Business </a:t>
                </a:r>
              </a:p>
              <a:p>
                <a:pPr algn="ctr"/>
                <a:r>
                  <a:rPr lang="en-US" sz="600" dirty="0" smtClean="0">
                    <a:latin typeface="Segoe WP" pitchFamily="34" charset="0"/>
                  </a:rPr>
                  <a:t>Strategy</a:t>
                </a:r>
                <a:endParaRPr lang="en-US" sz="600" dirty="0">
                  <a:latin typeface="Segoe WP" pitchFamily="34" charset="0"/>
                </a:endParaRPr>
              </a:p>
            </p:txBody>
          </p:sp>
          <p:sp>
            <p:nvSpPr>
              <p:cNvPr id="48" name="Rounded Rectangle 47"/>
              <p:cNvSpPr/>
              <p:nvPr/>
            </p:nvSpPr>
            <p:spPr>
              <a:xfrm>
                <a:off x="1025700" y="4547651"/>
                <a:ext cx="474714" cy="362803"/>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IT</a:t>
                </a:r>
                <a:br>
                  <a:rPr lang="en-US" sz="600" dirty="0" smtClean="0">
                    <a:latin typeface="Segoe WP" pitchFamily="34" charset="0"/>
                  </a:rPr>
                </a:br>
                <a:r>
                  <a:rPr lang="en-US" sz="600" dirty="0" smtClean="0">
                    <a:latin typeface="Segoe WP" pitchFamily="34" charset="0"/>
                  </a:rPr>
                  <a:t>Strategy</a:t>
                </a:r>
                <a:endParaRPr lang="en-US" sz="600" dirty="0">
                  <a:latin typeface="Segoe WP" pitchFamily="34" charset="0"/>
                </a:endParaRPr>
              </a:p>
            </p:txBody>
          </p:sp>
        </p:grpSp>
        <p:grpSp>
          <p:nvGrpSpPr>
            <p:cNvPr id="38" name="Group 37"/>
            <p:cNvGrpSpPr/>
            <p:nvPr/>
          </p:nvGrpSpPr>
          <p:grpSpPr>
            <a:xfrm>
              <a:off x="2303924" y="3920955"/>
              <a:ext cx="684000" cy="1080000"/>
              <a:chOff x="2319249" y="3920955"/>
              <a:chExt cx="684000" cy="1080000"/>
            </a:xfrm>
          </p:grpSpPr>
          <p:sp>
            <p:nvSpPr>
              <p:cNvPr id="43" name="Rectangle 42"/>
              <p:cNvSpPr/>
              <p:nvPr/>
            </p:nvSpPr>
            <p:spPr>
              <a:xfrm>
                <a:off x="2319249" y="3920955"/>
                <a:ext cx="684000" cy="1080000"/>
              </a:xfrm>
              <a:prstGeom prst="rect">
                <a:avLst/>
              </a:prstGeom>
              <a:noFill/>
              <a:ln w="12700">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Operation</a:t>
                </a:r>
                <a:endParaRPr lang="en-US" sz="700" dirty="0">
                  <a:solidFill>
                    <a:schemeClr val="bg2">
                      <a:lumMod val="25000"/>
                    </a:schemeClr>
                  </a:solidFill>
                  <a:latin typeface="Segoe WP" pitchFamily="34" charset="0"/>
                </a:endParaRPr>
              </a:p>
            </p:txBody>
          </p:sp>
          <p:sp>
            <p:nvSpPr>
              <p:cNvPr id="44" name="Rounded Rectangle 43"/>
              <p:cNvSpPr/>
              <p:nvPr/>
            </p:nvSpPr>
            <p:spPr>
              <a:xfrm>
                <a:off x="2395985" y="4226120"/>
                <a:ext cx="530528" cy="418949"/>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Business </a:t>
                </a:r>
              </a:p>
              <a:p>
                <a:pPr algn="ctr"/>
                <a:r>
                  <a:rPr lang="en-US" sz="600" dirty="0" smtClean="0">
                    <a:latin typeface="Segoe WP" pitchFamily="34" charset="0"/>
                  </a:rPr>
                  <a:t>Operation</a:t>
                </a:r>
                <a:endParaRPr lang="en-US" sz="600" dirty="0">
                  <a:latin typeface="Segoe WP" pitchFamily="34" charset="0"/>
                </a:endParaRPr>
              </a:p>
            </p:txBody>
          </p:sp>
          <p:sp>
            <p:nvSpPr>
              <p:cNvPr id="45" name="Rounded Rectangle 44"/>
              <p:cNvSpPr/>
              <p:nvPr/>
            </p:nvSpPr>
            <p:spPr>
              <a:xfrm>
                <a:off x="2423892" y="4547651"/>
                <a:ext cx="474714" cy="362803"/>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IT</a:t>
                </a:r>
              </a:p>
              <a:p>
                <a:pPr algn="ctr"/>
                <a:r>
                  <a:rPr lang="en-US" sz="600" dirty="0" smtClean="0">
                    <a:latin typeface="Segoe WP" pitchFamily="34" charset="0"/>
                  </a:rPr>
                  <a:t>Operation</a:t>
                </a:r>
                <a:endParaRPr lang="en-US" sz="600" dirty="0">
                  <a:latin typeface="Segoe WP" pitchFamily="34" charset="0"/>
                </a:endParaRPr>
              </a:p>
            </p:txBody>
          </p:sp>
        </p:grpSp>
        <p:grpSp>
          <p:nvGrpSpPr>
            <p:cNvPr id="39" name="Group 38"/>
            <p:cNvGrpSpPr/>
            <p:nvPr/>
          </p:nvGrpSpPr>
          <p:grpSpPr>
            <a:xfrm>
              <a:off x="1616688" y="3920954"/>
              <a:ext cx="684000" cy="1080000"/>
              <a:chOff x="1644407" y="3920954"/>
              <a:chExt cx="684000" cy="1080000"/>
            </a:xfrm>
          </p:grpSpPr>
          <p:sp>
            <p:nvSpPr>
              <p:cNvPr id="40" name="Rectangle 39"/>
              <p:cNvSpPr/>
              <p:nvPr/>
            </p:nvSpPr>
            <p:spPr>
              <a:xfrm>
                <a:off x="1644407" y="3920954"/>
                <a:ext cx="684000" cy="1080000"/>
              </a:xfrm>
              <a:prstGeom prst="rect">
                <a:avLst/>
              </a:prstGeom>
              <a:noFill/>
              <a:ln w="12700">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Capability</a:t>
                </a:r>
                <a:endParaRPr lang="en-US" sz="700" dirty="0">
                  <a:solidFill>
                    <a:schemeClr val="bg2">
                      <a:lumMod val="25000"/>
                    </a:schemeClr>
                  </a:solidFill>
                  <a:latin typeface="Segoe WP" pitchFamily="34" charset="0"/>
                </a:endParaRPr>
              </a:p>
            </p:txBody>
          </p:sp>
          <p:sp>
            <p:nvSpPr>
              <p:cNvPr id="41" name="Rounded Rectangle 40"/>
              <p:cNvSpPr/>
              <p:nvPr/>
            </p:nvSpPr>
            <p:spPr>
              <a:xfrm>
                <a:off x="1721143" y="4226120"/>
                <a:ext cx="530528" cy="418949"/>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Business </a:t>
                </a:r>
              </a:p>
              <a:p>
                <a:pPr algn="ctr"/>
                <a:r>
                  <a:rPr lang="en-US" sz="600" dirty="0" smtClean="0">
                    <a:latin typeface="Segoe WP" pitchFamily="34" charset="0"/>
                  </a:rPr>
                  <a:t>Capability</a:t>
                </a:r>
                <a:endParaRPr lang="en-US" sz="600" dirty="0">
                  <a:latin typeface="Segoe WP" pitchFamily="34" charset="0"/>
                </a:endParaRPr>
              </a:p>
            </p:txBody>
          </p:sp>
          <p:sp>
            <p:nvSpPr>
              <p:cNvPr id="42" name="Rounded Rectangle 41"/>
              <p:cNvSpPr/>
              <p:nvPr/>
            </p:nvSpPr>
            <p:spPr>
              <a:xfrm>
                <a:off x="1749050" y="4547651"/>
                <a:ext cx="474714" cy="362803"/>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IT</a:t>
                </a:r>
              </a:p>
              <a:p>
                <a:pPr algn="ctr"/>
                <a:r>
                  <a:rPr lang="en-US" sz="600" dirty="0" smtClean="0">
                    <a:latin typeface="Segoe WP" pitchFamily="34" charset="0"/>
                  </a:rPr>
                  <a:t>Capability</a:t>
                </a:r>
                <a:endParaRPr lang="en-US" sz="600" dirty="0">
                  <a:latin typeface="Segoe WP" pitchFamily="34" charset="0"/>
                </a:endParaRPr>
              </a:p>
            </p:txBody>
          </p:sp>
        </p:grpSp>
      </p:grpSp>
      <p:sp>
        <p:nvSpPr>
          <p:cNvPr id="59" name="Rectangle 58"/>
          <p:cNvSpPr/>
          <p:nvPr/>
        </p:nvSpPr>
        <p:spPr>
          <a:xfrm>
            <a:off x="215706" y="5195150"/>
            <a:ext cx="4134391" cy="1062134"/>
          </a:xfrm>
          <a:prstGeom prst="rect">
            <a:avLst/>
          </a:prstGeom>
          <a:solidFill>
            <a:srgbClr val="DCE6F2"/>
          </a:solid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900" dirty="0" smtClean="0">
                <a:solidFill>
                  <a:schemeClr val="bg2">
                    <a:lumMod val="25000"/>
                  </a:schemeClr>
                </a:solidFill>
                <a:latin typeface="Segoe WP" pitchFamily="34" charset="0"/>
              </a:rPr>
              <a:t>Program of Change</a:t>
            </a:r>
          </a:p>
          <a:p>
            <a:pPr algn="ctr"/>
            <a:endParaRPr lang="en-US" sz="900" dirty="0">
              <a:solidFill>
                <a:schemeClr val="bg2">
                  <a:lumMod val="25000"/>
                </a:schemeClr>
              </a:solidFill>
              <a:latin typeface="Segoe WP" pitchFamily="34" charset="0"/>
            </a:endParaRPr>
          </a:p>
        </p:txBody>
      </p:sp>
      <p:sp>
        <p:nvSpPr>
          <p:cNvPr id="60" name="Rounded Rectangle 59"/>
          <p:cNvSpPr/>
          <p:nvPr/>
        </p:nvSpPr>
        <p:spPr>
          <a:xfrm>
            <a:off x="1708290" y="5436824"/>
            <a:ext cx="531172" cy="334540"/>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Business Value</a:t>
            </a:r>
          </a:p>
        </p:txBody>
      </p:sp>
      <p:sp>
        <p:nvSpPr>
          <p:cNvPr id="61" name="Rounded Rectangle 60"/>
          <p:cNvSpPr/>
          <p:nvPr/>
        </p:nvSpPr>
        <p:spPr>
          <a:xfrm>
            <a:off x="2387040" y="5436824"/>
            <a:ext cx="531172" cy="334540"/>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Program</a:t>
            </a:r>
          </a:p>
        </p:txBody>
      </p:sp>
      <p:sp>
        <p:nvSpPr>
          <p:cNvPr id="62" name="Rounded Rectangle 61"/>
          <p:cNvSpPr/>
          <p:nvPr/>
        </p:nvSpPr>
        <p:spPr>
          <a:xfrm>
            <a:off x="2383416" y="5816726"/>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Governance</a:t>
            </a:r>
            <a:endParaRPr lang="en-US" sz="600" dirty="0">
              <a:latin typeface="Segoe WP" pitchFamily="34" charset="0"/>
            </a:endParaRPr>
          </a:p>
        </p:txBody>
      </p:sp>
      <p:sp>
        <p:nvSpPr>
          <p:cNvPr id="63" name="Rounded Rectangle 62"/>
          <p:cNvSpPr/>
          <p:nvPr/>
        </p:nvSpPr>
        <p:spPr>
          <a:xfrm>
            <a:off x="1706027" y="5816726"/>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Stakeholder</a:t>
            </a:r>
            <a:endParaRPr lang="en-US" sz="600" dirty="0">
              <a:latin typeface="Segoe WP" pitchFamily="34" charset="0"/>
            </a:endParaRPr>
          </a:p>
        </p:txBody>
      </p:sp>
      <p:sp>
        <p:nvSpPr>
          <p:cNvPr id="64" name="Rounded Rectangle 63"/>
          <p:cNvSpPr/>
          <p:nvPr/>
        </p:nvSpPr>
        <p:spPr>
          <a:xfrm>
            <a:off x="3063427" y="5636432"/>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Adoption</a:t>
            </a:r>
            <a:endParaRPr lang="en-US" sz="600" dirty="0">
              <a:latin typeface="Segoe WP" pitchFamily="34" charset="0"/>
            </a:endParaRPr>
          </a:p>
        </p:txBody>
      </p:sp>
      <p:sp>
        <p:nvSpPr>
          <p:cNvPr id="65" name="Rounded Rectangle 64"/>
          <p:cNvSpPr/>
          <p:nvPr/>
        </p:nvSpPr>
        <p:spPr>
          <a:xfrm>
            <a:off x="3743438" y="5632380"/>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Solution Architecture</a:t>
            </a:r>
            <a:endParaRPr lang="en-US" sz="600" dirty="0">
              <a:latin typeface="Segoe WP" pitchFamily="34" charset="0"/>
            </a:endParaRPr>
          </a:p>
        </p:txBody>
      </p:sp>
      <p:sp>
        <p:nvSpPr>
          <p:cNvPr id="66" name="Rounded Rectangle 65"/>
          <p:cNvSpPr/>
          <p:nvPr/>
        </p:nvSpPr>
        <p:spPr>
          <a:xfrm>
            <a:off x="341303" y="5604093"/>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Scenario</a:t>
            </a:r>
          </a:p>
        </p:txBody>
      </p:sp>
      <p:sp>
        <p:nvSpPr>
          <p:cNvPr id="67" name="Rounded Rectangle 66"/>
          <p:cNvSpPr/>
          <p:nvPr/>
        </p:nvSpPr>
        <p:spPr>
          <a:xfrm>
            <a:off x="1023665" y="5609400"/>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Scorecard</a:t>
            </a:r>
          </a:p>
        </p:txBody>
      </p:sp>
      <p:sp>
        <p:nvSpPr>
          <p:cNvPr id="68" name="TextBox 67"/>
          <p:cNvSpPr txBox="1"/>
          <p:nvPr/>
        </p:nvSpPr>
        <p:spPr>
          <a:xfrm>
            <a:off x="245002" y="3540745"/>
            <a:ext cx="866456" cy="215444"/>
          </a:xfrm>
          <a:prstGeom prst="rect">
            <a:avLst/>
          </a:prstGeom>
          <a:noFill/>
          <a:effectLst/>
        </p:spPr>
        <p:txBody>
          <a:bodyPr wrap="none" lIns="0" tIns="0" rIns="0" bIns="0" rtlCol="0">
            <a:spAutoFit/>
          </a:bodyPr>
          <a:lstStyle/>
          <a:p>
            <a:r>
              <a:rPr lang="en-US" sz="1400" dirty="0" smtClean="0">
                <a:solidFill>
                  <a:schemeClr val="bg1"/>
                </a:solidFill>
              </a:rPr>
              <a:t>  Core data</a:t>
            </a:r>
          </a:p>
        </p:txBody>
      </p:sp>
      <p:sp>
        <p:nvSpPr>
          <p:cNvPr id="69" name="TextBox 68"/>
          <p:cNvSpPr txBox="1"/>
          <p:nvPr/>
        </p:nvSpPr>
        <p:spPr>
          <a:xfrm>
            <a:off x="237716" y="1812897"/>
            <a:ext cx="4111638" cy="1292662"/>
          </a:xfrm>
          <a:prstGeom prst="rect">
            <a:avLst/>
          </a:prstGeom>
          <a:noFill/>
        </p:spPr>
        <p:txBody>
          <a:bodyPr wrap="square" lIns="0" tIns="0" rIns="0" bIns="0" rtlCol="0">
            <a:spAutoFit/>
          </a:bodyPr>
          <a:lstStyle/>
          <a:p>
            <a:pPr defTabSz="914330">
              <a:spcBef>
                <a:spcPct val="0"/>
              </a:spcBef>
            </a:pPr>
            <a:r>
              <a:rPr lang="en-US" sz="1400" dirty="0" smtClean="0">
                <a:solidFill>
                  <a:srgbClr val="555555"/>
                </a:solidFill>
                <a:cs typeface="Arial" pitchFamily="34" charset="0"/>
              </a:rPr>
              <a:t>These models provide </a:t>
            </a:r>
            <a:r>
              <a:rPr lang="en-US" sz="1400" dirty="0">
                <a:solidFill>
                  <a:srgbClr val="555555"/>
                </a:solidFill>
                <a:cs typeface="Arial" pitchFamily="34" charset="0"/>
              </a:rPr>
              <a:t>a </a:t>
            </a:r>
            <a:r>
              <a:rPr lang="en-US" sz="1400" spc="-25" dirty="0">
                <a:solidFill>
                  <a:srgbClr val="555555"/>
                </a:solidFill>
                <a:cs typeface="Arial" pitchFamily="34" charset="0"/>
              </a:rPr>
              <a:t>framework to analyze </a:t>
            </a:r>
            <a:r>
              <a:rPr lang="en-US" sz="1400" spc="-25" dirty="0" smtClean="0">
                <a:solidFill>
                  <a:srgbClr val="555555"/>
                </a:solidFill>
                <a:cs typeface="Arial" pitchFamily="34" charset="0"/>
              </a:rPr>
              <a:t>and categorize investments </a:t>
            </a:r>
            <a:r>
              <a:rPr lang="en-US" sz="1400" spc="-25" dirty="0">
                <a:solidFill>
                  <a:srgbClr val="555555"/>
                </a:solidFill>
                <a:cs typeface="Arial" pitchFamily="34" charset="0"/>
              </a:rPr>
              <a:t>in the overall IT Portfolio. This can be used to align IT spend with </a:t>
            </a:r>
            <a:r>
              <a:rPr lang="en-US" sz="1400" dirty="0">
                <a:solidFill>
                  <a:srgbClr val="555555"/>
                </a:solidFill>
                <a:cs typeface="Arial" pitchFamily="34" charset="0"/>
              </a:rPr>
              <a:t>business goals, and compare the contributions of different applications to the </a:t>
            </a:r>
            <a:r>
              <a:rPr lang="en-US" sz="1400" dirty="0" smtClean="0">
                <a:solidFill>
                  <a:srgbClr val="555555"/>
                </a:solidFill>
                <a:cs typeface="Arial" pitchFamily="34" charset="0"/>
              </a:rPr>
              <a:t>business</a:t>
            </a:r>
            <a:r>
              <a:rPr lang="en-US" sz="1400" spc="-19" dirty="0" smtClean="0">
                <a:solidFill>
                  <a:srgbClr val="555555"/>
                </a:solidFill>
                <a:cs typeface="Arial" pitchFamily="34" charset="0"/>
              </a:rPr>
              <a:t> and against a broader industry data set.</a:t>
            </a:r>
            <a:endParaRPr lang="en-US" sz="1400" spc="-19" dirty="0">
              <a:solidFill>
                <a:srgbClr val="555555"/>
              </a:solidFill>
              <a:cs typeface="Arial" pitchFamily="34" charset="0"/>
            </a:endParaRPr>
          </a:p>
        </p:txBody>
      </p:sp>
      <p:sp>
        <p:nvSpPr>
          <p:cNvPr id="70" name="Hexagon 69"/>
          <p:cNvSpPr/>
          <p:nvPr/>
        </p:nvSpPr>
        <p:spPr>
          <a:xfrm>
            <a:off x="2601847" y="792664"/>
            <a:ext cx="269134" cy="232012"/>
          </a:xfrm>
          <a:prstGeom prst="hexagon">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p:cNvSpPr txBox="1"/>
          <p:nvPr/>
        </p:nvSpPr>
        <p:spPr>
          <a:xfrm>
            <a:off x="2898888" y="806312"/>
            <a:ext cx="6115458" cy="215444"/>
          </a:xfrm>
          <a:prstGeom prst="rect">
            <a:avLst/>
          </a:prstGeom>
          <a:noFill/>
        </p:spPr>
        <p:txBody>
          <a:bodyPr wrap="square" lIns="0" tIns="0" rIns="0" bIns="0" rtlCol="0">
            <a:spAutoFit/>
          </a:bodyPr>
          <a:lstStyle/>
          <a:p>
            <a:r>
              <a:rPr lang="en-GB" sz="1400" dirty="0" smtClean="0">
                <a:solidFill>
                  <a:srgbClr val="555555"/>
                </a:solidFill>
              </a:rPr>
              <a:t>IS &amp; IT Strategy and Planning | IT Portfolio Investment Analysis</a:t>
            </a:r>
            <a:endParaRPr lang="en-US" sz="1400" dirty="0"/>
          </a:p>
        </p:txBody>
      </p:sp>
    </p:spTree>
    <p:extLst>
      <p:ext uri="{BB962C8B-B14F-4D97-AF65-F5344CB8AC3E}">
        <p14:creationId xmlns:p14="http://schemas.microsoft.com/office/powerpoint/2010/main" val="420179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rot="7200000">
            <a:off x="2719533" y="1753886"/>
            <a:ext cx="4106849" cy="3911785"/>
            <a:chOff x="9026718" y="1317228"/>
            <a:chExt cx="4106849" cy="3911785"/>
          </a:xfrm>
        </p:grpSpPr>
        <p:sp>
          <p:nvSpPr>
            <p:cNvPr id="47" name="Pie 46"/>
            <p:cNvSpPr/>
            <p:nvPr/>
          </p:nvSpPr>
          <p:spPr>
            <a:xfrm>
              <a:off x="9521061" y="2159355"/>
              <a:ext cx="3069658" cy="3069658"/>
            </a:xfrm>
            <a:prstGeom prst="pie">
              <a:avLst>
                <a:gd name="adj1" fmla="val 9003008"/>
                <a:gd name="adj2" fmla="val 16186656"/>
              </a:avLst>
            </a:prstGeom>
            <a:ln w="76200">
              <a:solidFill>
                <a:schemeClr val="bg1"/>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2000" dirty="0">
                <a:solidFill>
                  <a:srgbClr val="000000"/>
                </a:solidFill>
              </a:endParaRPr>
            </a:p>
          </p:txBody>
        </p:sp>
        <p:sp>
          <p:nvSpPr>
            <p:cNvPr id="31" name="Pie 30"/>
            <p:cNvSpPr/>
            <p:nvPr/>
          </p:nvSpPr>
          <p:spPr>
            <a:xfrm>
              <a:off x="9521061" y="2159355"/>
              <a:ext cx="3069658" cy="3069658"/>
            </a:xfrm>
            <a:prstGeom prst="pie">
              <a:avLst>
                <a:gd name="adj1" fmla="val 1803687"/>
                <a:gd name="adj2" fmla="val 9013544"/>
              </a:avLst>
            </a:prstGeom>
            <a:ln w="76200">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000" dirty="0">
                <a:solidFill>
                  <a:srgbClr val="000000"/>
                </a:solidFill>
              </a:endParaRPr>
            </a:p>
          </p:txBody>
        </p:sp>
        <p:sp>
          <p:nvSpPr>
            <p:cNvPr id="32" name="Pie 31"/>
            <p:cNvSpPr/>
            <p:nvPr/>
          </p:nvSpPr>
          <p:spPr>
            <a:xfrm>
              <a:off x="9521061" y="2159355"/>
              <a:ext cx="3069658" cy="3069658"/>
            </a:xfrm>
            <a:prstGeom prst="pie">
              <a:avLst>
                <a:gd name="adj1" fmla="val 16186529"/>
                <a:gd name="adj2" fmla="val 1803172"/>
              </a:avLst>
            </a:prstGeom>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bg1"/>
                </a:solidFill>
              </a:endParaRPr>
            </a:p>
          </p:txBody>
        </p:sp>
        <p:sp>
          <p:nvSpPr>
            <p:cNvPr id="48" name="Oval 47"/>
            <p:cNvSpPr/>
            <p:nvPr/>
          </p:nvSpPr>
          <p:spPr>
            <a:xfrm>
              <a:off x="10573218" y="3194020"/>
              <a:ext cx="1000328" cy="1000328"/>
            </a:xfrm>
            <a:prstGeom prst="ellipse">
              <a:avLst/>
            </a:prstGeom>
            <a:solidFill>
              <a:schemeClr val="bg1"/>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000000"/>
                </a:solidFill>
              </a:endParaRPr>
            </a:p>
          </p:txBody>
        </p:sp>
        <p:cxnSp>
          <p:nvCxnSpPr>
            <p:cNvPr id="24" name="Straight Connector 23"/>
            <p:cNvCxnSpPr/>
            <p:nvPr/>
          </p:nvCxnSpPr>
          <p:spPr>
            <a:xfrm flipH="1" flipV="1">
              <a:off x="11561619" y="3936122"/>
              <a:ext cx="1571948" cy="938422"/>
            </a:xfrm>
            <a:prstGeom prst="line">
              <a:avLst/>
            </a:prstGeom>
            <a:ln/>
            <a:effectLst/>
          </p:spPr>
          <p:style>
            <a:lnRef idx="2">
              <a:schemeClr val="accent2"/>
            </a:lnRef>
            <a:fillRef idx="0">
              <a:schemeClr val="accent2"/>
            </a:fillRef>
            <a:effectRef idx="1">
              <a:schemeClr val="accent2"/>
            </a:effectRef>
            <a:fontRef idx="minor">
              <a:schemeClr val="tx1"/>
            </a:fontRef>
          </p:style>
        </p:cxnSp>
        <p:cxnSp>
          <p:nvCxnSpPr>
            <p:cNvPr id="25" name="Straight Connector 24"/>
            <p:cNvCxnSpPr/>
            <p:nvPr/>
          </p:nvCxnSpPr>
          <p:spPr>
            <a:xfrm flipV="1">
              <a:off x="9026718" y="4009619"/>
              <a:ext cx="1594268" cy="902887"/>
            </a:xfrm>
            <a:prstGeom prst="line">
              <a:avLst/>
            </a:prstGeom>
            <a:ln/>
            <a:effectLst/>
          </p:spPr>
          <p:style>
            <a:lnRef idx="2">
              <a:schemeClr val="accent4"/>
            </a:lnRef>
            <a:fillRef idx="0">
              <a:schemeClr val="accent4"/>
            </a:fillRef>
            <a:effectRef idx="1">
              <a:schemeClr val="accent4"/>
            </a:effectRef>
            <a:fontRef idx="minor">
              <a:schemeClr val="tx1"/>
            </a:fontRef>
          </p:style>
        </p:cxnSp>
        <p:cxnSp>
          <p:nvCxnSpPr>
            <p:cNvPr id="27" name="Straight Connector 26"/>
            <p:cNvCxnSpPr/>
            <p:nvPr/>
          </p:nvCxnSpPr>
          <p:spPr>
            <a:xfrm flipH="1" flipV="1">
              <a:off x="10989126" y="1317228"/>
              <a:ext cx="18944" cy="1847495"/>
            </a:xfrm>
            <a:prstGeom prst="line">
              <a:avLst/>
            </a:prstGeom>
            <a:ln/>
            <a:effectLst/>
          </p:spPr>
          <p:style>
            <a:lnRef idx="2">
              <a:schemeClr val="accent5"/>
            </a:lnRef>
            <a:fillRef idx="0">
              <a:schemeClr val="accent5"/>
            </a:fillRef>
            <a:effectRef idx="1">
              <a:schemeClr val="accent5"/>
            </a:effectRef>
            <a:fontRef idx="minor">
              <a:schemeClr val="tx1"/>
            </a:fontRef>
          </p:style>
        </p:cxnSp>
      </p:grpSp>
      <p:sp>
        <p:nvSpPr>
          <p:cNvPr id="34" name="TextBox 33"/>
          <p:cNvSpPr txBox="1"/>
          <p:nvPr/>
        </p:nvSpPr>
        <p:spPr>
          <a:xfrm rot="6725478">
            <a:off x="3391658" y="2504977"/>
            <a:ext cx="2092322" cy="2023920"/>
          </a:xfrm>
          <a:prstGeom prst="rect">
            <a:avLst/>
          </a:prstGeom>
          <a:noFill/>
        </p:spPr>
        <p:txBody>
          <a:bodyPr wrap="none" lIns="0" tIns="0" rIns="0" bIns="0" rtlCol="0">
            <a:prstTxWarp prst="textArchUp">
              <a:avLst/>
            </a:prstTxWarp>
            <a:spAutoFit/>
          </a:bodyPr>
          <a:lstStyle/>
          <a:p>
            <a:r>
              <a:rPr lang="en-US" sz="1600" b="1" dirty="0" smtClean="0">
                <a:solidFill>
                  <a:schemeClr val="bg1"/>
                </a:solidFill>
              </a:rPr>
              <a:t>360 Assessment</a:t>
            </a:r>
          </a:p>
        </p:txBody>
      </p:sp>
      <p:sp>
        <p:nvSpPr>
          <p:cNvPr id="38" name="TextBox 37"/>
          <p:cNvSpPr txBox="1"/>
          <p:nvPr/>
        </p:nvSpPr>
        <p:spPr>
          <a:xfrm rot="20902235">
            <a:off x="3417930" y="2478883"/>
            <a:ext cx="1896708" cy="2088992"/>
          </a:xfrm>
          <a:prstGeom prst="rect">
            <a:avLst/>
          </a:prstGeom>
          <a:noFill/>
        </p:spPr>
        <p:txBody>
          <a:bodyPr wrap="none" lIns="0" tIns="0" rIns="0" bIns="0" rtlCol="0">
            <a:prstTxWarp prst="textArchUp">
              <a:avLst/>
            </a:prstTxWarp>
            <a:spAutoFit/>
          </a:bodyPr>
          <a:lstStyle/>
          <a:p>
            <a:r>
              <a:rPr lang="en-US" sz="1600" b="1" dirty="0" smtClean="0">
                <a:solidFill>
                  <a:schemeClr val="bg1"/>
                </a:solidFill>
              </a:rPr>
              <a:t>Value Realization</a:t>
            </a:r>
          </a:p>
        </p:txBody>
      </p:sp>
      <p:sp>
        <p:nvSpPr>
          <p:cNvPr id="35" name="TextBox 34"/>
          <p:cNvSpPr txBox="1"/>
          <p:nvPr/>
        </p:nvSpPr>
        <p:spPr>
          <a:xfrm rot="19089995">
            <a:off x="3413486" y="2489132"/>
            <a:ext cx="2011240" cy="2055488"/>
          </a:xfrm>
          <a:prstGeom prst="rect">
            <a:avLst/>
          </a:prstGeom>
          <a:noFill/>
        </p:spPr>
        <p:txBody>
          <a:bodyPr wrap="none" lIns="0" tIns="0" rIns="0" bIns="0" rtlCol="0">
            <a:prstTxWarp prst="textArchDown">
              <a:avLst/>
            </a:prstTxWarp>
            <a:spAutoFit/>
          </a:bodyPr>
          <a:lstStyle/>
          <a:p>
            <a:r>
              <a:rPr lang="en-US" sz="1600" b="1" dirty="0" smtClean="0">
                <a:solidFill>
                  <a:schemeClr val="bg1"/>
                </a:solidFill>
              </a:rPr>
              <a:t>Initiative Planning</a:t>
            </a:r>
          </a:p>
        </p:txBody>
      </p:sp>
      <p:sp>
        <p:nvSpPr>
          <p:cNvPr id="117" name="Text Placeholder 8"/>
          <p:cNvSpPr>
            <a:spLocks noGrp="1"/>
          </p:cNvSpPr>
          <p:nvPr>
            <p:ph type="body" idx="16"/>
          </p:nvPr>
        </p:nvSpPr>
        <p:spPr>
          <a:xfrm>
            <a:off x="507595" y="5329692"/>
            <a:ext cx="8060672" cy="830997"/>
          </a:xfrm>
          <a:prstGeom prst="rect">
            <a:avLst/>
          </a:prstGeom>
        </p:spPr>
        <p:txBody>
          <a:bodyPr/>
          <a:lstStyle/>
          <a:p>
            <a:pPr algn="ctr"/>
            <a:r>
              <a:rPr lang="en-CA" dirty="0">
                <a:solidFill>
                  <a:srgbClr val="000000"/>
                </a:solidFill>
              </a:rPr>
              <a:t>The Value Realization Framework provides Enterprise Architects with an information centric set of process and transformations for describing and implementing a value driven program of change that leverages Microsoft solutions</a:t>
            </a:r>
            <a:r>
              <a:rPr lang="en-CA" dirty="0" smtClean="0">
                <a:solidFill>
                  <a:srgbClr val="000000"/>
                </a:solidFill>
              </a:rPr>
              <a:t>.</a:t>
            </a:r>
            <a:endParaRPr lang="en-GB" dirty="0">
              <a:solidFill>
                <a:srgbClr val="000000"/>
              </a:solidFill>
            </a:endParaRPr>
          </a:p>
        </p:txBody>
      </p:sp>
      <p:sp>
        <p:nvSpPr>
          <p:cNvPr id="118" name="Title 117"/>
          <p:cNvSpPr>
            <a:spLocks noGrp="1"/>
          </p:cNvSpPr>
          <p:nvPr>
            <p:ph type="title"/>
          </p:nvPr>
        </p:nvSpPr>
        <p:spPr/>
        <p:txBody>
          <a:bodyPr/>
          <a:lstStyle/>
          <a:p>
            <a:r>
              <a:rPr lang="en-US" dirty="0" smtClean="0"/>
              <a:t>Value Realization Framework</a:t>
            </a:r>
            <a:endParaRPr lang="en-US" dirty="0"/>
          </a:p>
        </p:txBody>
      </p:sp>
      <p:sp>
        <p:nvSpPr>
          <p:cNvPr id="40" name="TextBox 39"/>
          <p:cNvSpPr txBox="1"/>
          <p:nvPr/>
        </p:nvSpPr>
        <p:spPr>
          <a:xfrm>
            <a:off x="6557144" y="4426646"/>
            <a:ext cx="1143124" cy="430887"/>
          </a:xfrm>
          <a:prstGeom prst="rect">
            <a:avLst/>
          </a:prstGeom>
          <a:noFill/>
        </p:spPr>
        <p:txBody>
          <a:bodyPr wrap="square" lIns="0" tIns="0" rIns="0" bIns="0" rtlCol="0">
            <a:spAutoFit/>
          </a:bodyPr>
          <a:lstStyle/>
          <a:p>
            <a:r>
              <a:rPr lang="en-US" sz="1400" b="1" dirty="0" smtClean="0"/>
              <a:t>Agreement to plan</a:t>
            </a:r>
          </a:p>
        </p:txBody>
      </p:sp>
      <p:sp>
        <p:nvSpPr>
          <p:cNvPr id="41" name="TextBox 40"/>
          <p:cNvSpPr txBox="1"/>
          <p:nvPr/>
        </p:nvSpPr>
        <p:spPr>
          <a:xfrm>
            <a:off x="594467" y="4507993"/>
            <a:ext cx="1735347" cy="430887"/>
          </a:xfrm>
          <a:prstGeom prst="rect">
            <a:avLst/>
          </a:prstGeom>
          <a:noFill/>
        </p:spPr>
        <p:txBody>
          <a:bodyPr wrap="none" lIns="0" tIns="0" rIns="0" bIns="0" rtlCol="0">
            <a:spAutoFit/>
          </a:bodyPr>
          <a:lstStyle/>
          <a:p>
            <a:pPr algn="r"/>
            <a:r>
              <a:rPr lang="en-US" sz="1400" b="1" dirty="0" smtClean="0"/>
              <a:t>Program of change</a:t>
            </a:r>
          </a:p>
          <a:p>
            <a:pPr algn="r"/>
            <a:r>
              <a:rPr lang="en-US" sz="1400" b="1" dirty="0" smtClean="0"/>
              <a:t>and value prediction</a:t>
            </a:r>
          </a:p>
        </p:txBody>
      </p:sp>
      <p:sp>
        <p:nvSpPr>
          <p:cNvPr id="42" name="TextBox 41"/>
          <p:cNvSpPr txBox="1"/>
          <p:nvPr/>
        </p:nvSpPr>
        <p:spPr>
          <a:xfrm>
            <a:off x="3098469" y="1111768"/>
            <a:ext cx="1259960" cy="430887"/>
          </a:xfrm>
          <a:prstGeom prst="rect">
            <a:avLst/>
          </a:prstGeom>
          <a:noFill/>
        </p:spPr>
        <p:txBody>
          <a:bodyPr wrap="none" lIns="0" tIns="0" rIns="0" bIns="0" rtlCol="0">
            <a:spAutoFit/>
          </a:bodyPr>
          <a:lstStyle/>
          <a:p>
            <a:pPr algn="r"/>
            <a:r>
              <a:rPr lang="en-US" sz="1400" b="1" dirty="0" smtClean="0"/>
              <a:t>Demonstrated </a:t>
            </a:r>
          </a:p>
          <a:p>
            <a:pPr algn="r"/>
            <a:r>
              <a:rPr lang="en-US" sz="1400" b="1" dirty="0"/>
              <a:t>b</a:t>
            </a:r>
            <a:r>
              <a:rPr lang="en-US" sz="1400" b="1" dirty="0" smtClean="0"/>
              <a:t>usiness value </a:t>
            </a:r>
          </a:p>
        </p:txBody>
      </p:sp>
    </p:spTree>
    <p:extLst>
      <p:ext uri="{BB962C8B-B14F-4D97-AF65-F5344CB8AC3E}">
        <p14:creationId xmlns:p14="http://schemas.microsoft.com/office/powerpoint/2010/main" val="237817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37480" y="3540359"/>
            <a:ext cx="4111874" cy="215446"/>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237480" y="1212953"/>
            <a:ext cx="4111874" cy="215446"/>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37480" y="1212954"/>
            <a:ext cx="735779" cy="215444"/>
          </a:xfrm>
          <a:prstGeom prst="rect">
            <a:avLst/>
          </a:prstGeom>
          <a:noFill/>
        </p:spPr>
        <p:txBody>
          <a:bodyPr wrap="none" lIns="0" tIns="0" rIns="0" bIns="0" rtlCol="0">
            <a:spAutoFit/>
          </a:bodyPr>
          <a:lstStyle/>
          <a:p>
            <a:r>
              <a:rPr lang="en-US" sz="1400" dirty="0" smtClean="0">
                <a:solidFill>
                  <a:schemeClr val="bg1"/>
                </a:solidFill>
              </a:rPr>
              <a:t>  Purpose</a:t>
            </a:r>
          </a:p>
        </p:txBody>
      </p:sp>
      <p:grpSp>
        <p:nvGrpSpPr>
          <p:cNvPr id="6" name="Group 5"/>
          <p:cNvGrpSpPr/>
          <p:nvPr/>
        </p:nvGrpSpPr>
        <p:grpSpPr>
          <a:xfrm>
            <a:off x="4745879" y="1210776"/>
            <a:ext cx="4111874" cy="217622"/>
            <a:chOff x="-1050" y="3079332"/>
            <a:chExt cx="4111874" cy="217622"/>
          </a:xfrm>
        </p:grpSpPr>
        <p:sp>
          <p:nvSpPr>
            <p:cNvPr id="9" name="Rectangle 8"/>
            <p:cNvSpPr/>
            <p:nvPr/>
          </p:nvSpPr>
          <p:spPr>
            <a:xfrm>
              <a:off x="-1050" y="3079332"/>
              <a:ext cx="4111874" cy="215446"/>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050" y="3081510"/>
              <a:ext cx="758221" cy="215444"/>
            </a:xfrm>
            <a:prstGeom prst="rect">
              <a:avLst/>
            </a:prstGeom>
            <a:noFill/>
          </p:spPr>
          <p:txBody>
            <a:bodyPr wrap="none" lIns="0" tIns="0" rIns="0" bIns="0" rtlCol="0">
              <a:spAutoFit/>
            </a:bodyPr>
            <a:lstStyle/>
            <a:p>
              <a:r>
                <a:rPr lang="en-US" sz="1400" dirty="0" smtClean="0">
                  <a:solidFill>
                    <a:schemeClr val="bg1"/>
                  </a:solidFill>
                </a:rPr>
                <a:t>  Example</a:t>
              </a:r>
            </a:p>
          </p:txBody>
        </p:sp>
      </p:grpSp>
      <p:sp>
        <p:nvSpPr>
          <p:cNvPr id="15" name="Title 2"/>
          <p:cNvSpPr>
            <a:spLocks noGrp="1"/>
          </p:cNvSpPr>
          <p:nvPr>
            <p:ph type="title"/>
          </p:nvPr>
        </p:nvSpPr>
        <p:spPr>
          <a:xfrm>
            <a:off x="1423282" y="360402"/>
            <a:ext cx="7330091" cy="509171"/>
          </a:xfrm>
        </p:spPr>
        <p:txBody>
          <a:bodyPr/>
          <a:lstStyle/>
          <a:p>
            <a:r>
              <a:rPr lang="en-US" dirty="0" smtClean="0"/>
              <a:t>Model: Benefits Dependency Network</a:t>
            </a:r>
            <a:endParaRPr lang="en-US" dirty="0"/>
          </a:p>
        </p:txBody>
      </p:sp>
      <p:sp>
        <p:nvSpPr>
          <p:cNvPr id="16" name="TextBox 15"/>
          <p:cNvSpPr txBox="1"/>
          <p:nvPr/>
        </p:nvSpPr>
        <p:spPr>
          <a:xfrm>
            <a:off x="4745879" y="4341411"/>
            <a:ext cx="4111874" cy="1938992"/>
          </a:xfrm>
          <a:prstGeom prst="rect">
            <a:avLst/>
          </a:prstGeom>
          <a:noFill/>
        </p:spPr>
        <p:txBody>
          <a:bodyPr wrap="square" lIns="0" tIns="0" rIns="0" bIns="0" rtlCol="0">
            <a:spAutoFit/>
          </a:bodyPr>
          <a:lstStyle/>
          <a:p>
            <a:r>
              <a:rPr lang="en-US" sz="1400" dirty="0" smtClean="0"/>
              <a:t>All of the core models should be considered simple representations to aid communication of more complicated data set that requires supporting documentation. The BDN is a good example of this, where a one page diagram can describe significant business transformation, but to be fully understood requires detailed documentary support and evidence in customer deliverables to explain the simplified content in the BDN columns. </a:t>
            </a:r>
          </a:p>
        </p:txBody>
      </p:sp>
      <p:pic>
        <p:nvPicPr>
          <p:cNvPr id="19"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745879" y="1623392"/>
            <a:ext cx="4111874" cy="2381250"/>
          </a:xfrm>
          <a:prstGeom prst="rect">
            <a:avLst/>
          </a:prstGeom>
          <a:ln w="3175">
            <a:noFill/>
          </a:ln>
          <a:effectLst/>
          <a:extLst>
            <a:ext uri="{909E8E84-426E-40DD-AFC4-6F175D3DCCD1}">
              <a14:hiddenFill xmlns:a14="http://schemas.microsoft.com/office/drawing/2010/main">
                <a:solidFill>
                  <a:schemeClr val="accent1"/>
                </a:solidFill>
              </a14:hiddenFill>
            </a:ext>
          </a:extLst>
        </p:spPr>
      </p:pic>
      <p:sp>
        <p:nvSpPr>
          <p:cNvPr id="12" name="TextBox 11"/>
          <p:cNvSpPr txBox="1"/>
          <p:nvPr/>
        </p:nvSpPr>
        <p:spPr>
          <a:xfrm>
            <a:off x="225180" y="3935730"/>
            <a:ext cx="866456" cy="215444"/>
          </a:xfrm>
          <a:prstGeom prst="rect">
            <a:avLst/>
          </a:prstGeom>
          <a:noFill/>
          <a:effectLst/>
        </p:spPr>
        <p:txBody>
          <a:bodyPr wrap="none" lIns="0" tIns="0" rIns="0" bIns="0" rtlCol="0">
            <a:spAutoFit/>
          </a:bodyPr>
          <a:lstStyle/>
          <a:p>
            <a:r>
              <a:rPr lang="en-US" sz="1400" dirty="0" smtClean="0">
                <a:solidFill>
                  <a:schemeClr val="bg1"/>
                </a:solidFill>
              </a:rPr>
              <a:t>  Core data</a:t>
            </a:r>
          </a:p>
        </p:txBody>
      </p:sp>
      <p:sp>
        <p:nvSpPr>
          <p:cNvPr id="20" name="Rectangle 19"/>
          <p:cNvSpPr/>
          <p:nvPr/>
        </p:nvSpPr>
        <p:spPr>
          <a:xfrm>
            <a:off x="234654" y="3857845"/>
            <a:ext cx="1369733" cy="1293128"/>
          </a:xfrm>
          <a:prstGeom prst="rect">
            <a:avLst/>
          </a:prstGeom>
          <a:solidFill>
            <a:srgbClr val="DCE6F2"/>
          </a:solid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100" dirty="0" smtClean="0">
                <a:solidFill>
                  <a:schemeClr val="bg2">
                    <a:lumMod val="25000"/>
                  </a:schemeClr>
                </a:solidFill>
                <a:latin typeface="Segoe WP" pitchFamily="34" charset="0"/>
              </a:rPr>
              <a:t>Why</a:t>
            </a:r>
            <a:endParaRPr lang="en-US" sz="1100" dirty="0">
              <a:solidFill>
                <a:schemeClr val="bg2">
                  <a:lumMod val="25000"/>
                </a:schemeClr>
              </a:solidFill>
              <a:latin typeface="Segoe WP" pitchFamily="34" charset="0"/>
            </a:endParaRPr>
          </a:p>
        </p:txBody>
      </p:sp>
      <p:sp>
        <p:nvSpPr>
          <p:cNvPr id="21" name="Rectangle 20"/>
          <p:cNvSpPr/>
          <p:nvPr/>
        </p:nvSpPr>
        <p:spPr>
          <a:xfrm>
            <a:off x="1601152" y="3857844"/>
            <a:ext cx="1374472" cy="1294831"/>
          </a:xfrm>
          <a:prstGeom prst="rect">
            <a:avLst/>
          </a:prstGeom>
          <a:solidFill>
            <a:srgbClr val="DCE6F2"/>
          </a:solid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100" dirty="0" smtClean="0">
                <a:solidFill>
                  <a:schemeClr val="bg2">
                    <a:lumMod val="25000"/>
                  </a:schemeClr>
                </a:solidFill>
                <a:latin typeface="Segoe WP" pitchFamily="34" charset="0"/>
              </a:rPr>
              <a:t>What        Where</a:t>
            </a:r>
            <a:endParaRPr lang="en-US" sz="1100" dirty="0">
              <a:solidFill>
                <a:schemeClr val="bg2">
                  <a:lumMod val="25000"/>
                </a:schemeClr>
              </a:solidFill>
              <a:latin typeface="Segoe WP" pitchFamily="34" charset="0"/>
            </a:endParaRPr>
          </a:p>
        </p:txBody>
      </p:sp>
      <p:sp>
        <p:nvSpPr>
          <p:cNvPr id="22" name="Rectangle 21"/>
          <p:cNvSpPr/>
          <p:nvPr/>
        </p:nvSpPr>
        <p:spPr>
          <a:xfrm>
            <a:off x="2975624" y="3857844"/>
            <a:ext cx="1374473" cy="1294832"/>
          </a:xfrm>
          <a:prstGeom prst="rect">
            <a:avLst/>
          </a:prstGeom>
          <a:solidFill>
            <a:srgbClr val="DCE6F2"/>
          </a:solid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100" dirty="0" smtClean="0">
                <a:solidFill>
                  <a:schemeClr val="bg2">
                    <a:lumMod val="25000"/>
                  </a:schemeClr>
                </a:solidFill>
                <a:latin typeface="Segoe WP" pitchFamily="34" charset="0"/>
              </a:rPr>
              <a:t>How</a:t>
            </a:r>
            <a:endParaRPr lang="en-US" sz="1100" dirty="0">
              <a:solidFill>
                <a:schemeClr val="bg2">
                  <a:lumMod val="25000"/>
                </a:schemeClr>
              </a:solidFill>
              <a:latin typeface="Segoe WP" pitchFamily="34" charset="0"/>
            </a:endParaRPr>
          </a:p>
        </p:txBody>
      </p:sp>
      <p:sp>
        <p:nvSpPr>
          <p:cNvPr id="23" name="Rectangle 22"/>
          <p:cNvSpPr/>
          <p:nvPr/>
        </p:nvSpPr>
        <p:spPr>
          <a:xfrm>
            <a:off x="2978860" y="4067485"/>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People</a:t>
            </a:r>
            <a:endParaRPr lang="en-US" sz="700" dirty="0">
              <a:solidFill>
                <a:schemeClr val="bg2">
                  <a:lumMod val="25000"/>
                </a:schemeClr>
              </a:solidFill>
              <a:latin typeface="Segoe WP" pitchFamily="34" charset="0"/>
            </a:endParaRPr>
          </a:p>
        </p:txBody>
      </p:sp>
      <p:sp>
        <p:nvSpPr>
          <p:cNvPr id="24" name="Rounded Rectangle 23"/>
          <p:cNvSpPr/>
          <p:nvPr/>
        </p:nvSpPr>
        <p:spPr>
          <a:xfrm>
            <a:off x="3055596" y="4372652"/>
            <a:ext cx="530528" cy="418949"/>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Business </a:t>
            </a:r>
          </a:p>
          <a:p>
            <a:pPr algn="ctr"/>
            <a:r>
              <a:rPr lang="en-US" sz="600" dirty="0">
                <a:solidFill>
                  <a:schemeClr val="bg2">
                    <a:lumMod val="10000"/>
                  </a:schemeClr>
                </a:solidFill>
                <a:latin typeface="Segoe WP" pitchFamily="34" charset="0"/>
              </a:rPr>
              <a:t>Competency</a:t>
            </a:r>
          </a:p>
        </p:txBody>
      </p:sp>
      <p:sp>
        <p:nvSpPr>
          <p:cNvPr id="25" name="Rounded Rectangle 24"/>
          <p:cNvSpPr/>
          <p:nvPr/>
        </p:nvSpPr>
        <p:spPr>
          <a:xfrm>
            <a:off x="3083503" y="4694183"/>
            <a:ext cx="474714" cy="362803"/>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IT </a:t>
            </a:r>
          </a:p>
          <a:p>
            <a:pPr algn="ctr"/>
            <a:r>
              <a:rPr lang="en-US" sz="600" dirty="0">
                <a:solidFill>
                  <a:schemeClr val="bg2">
                    <a:lumMod val="10000"/>
                  </a:schemeClr>
                </a:solidFill>
                <a:latin typeface="Segoe WP" pitchFamily="34" charset="0"/>
              </a:rPr>
              <a:t>Competency</a:t>
            </a:r>
          </a:p>
        </p:txBody>
      </p:sp>
      <p:sp>
        <p:nvSpPr>
          <p:cNvPr id="26" name="Rectangle 25"/>
          <p:cNvSpPr/>
          <p:nvPr/>
        </p:nvSpPr>
        <p:spPr>
          <a:xfrm>
            <a:off x="3666097" y="4067485"/>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Technology</a:t>
            </a:r>
            <a:endParaRPr lang="en-US" sz="700" dirty="0">
              <a:solidFill>
                <a:schemeClr val="bg2">
                  <a:lumMod val="25000"/>
                </a:schemeClr>
              </a:solidFill>
              <a:latin typeface="Segoe WP" pitchFamily="34" charset="0"/>
            </a:endParaRPr>
          </a:p>
        </p:txBody>
      </p:sp>
      <p:sp>
        <p:nvSpPr>
          <p:cNvPr id="27" name="Rounded Rectangle 26"/>
          <p:cNvSpPr/>
          <p:nvPr/>
        </p:nvSpPr>
        <p:spPr>
          <a:xfrm>
            <a:off x="3742833" y="4372652"/>
            <a:ext cx="530528" cy="418949"/>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Application </a:t>
            </a:r>
          </a:p>
          <a:p>
            <a:pPr algn="ctr"/>
            <a:r>
              <a:rPr lang="en-US" sz="600" dirty="0">
                <a:solidFill>
                  <a:schemeClr val="bg2">
                    <a:lumMod val="10000"/>
                  </a:schemeClr>
                </a:solidFill>
                <a:latin typeface="Segoe WP" pitchFamily="34" charset="0"/>
              </a:rPr>
              <a:t>Portfolio</a:t>
            </a:r>
          </a:p>
        </p:txBody>
      </p:sp>
      <p:sp>
        <p:nvSpPr>
          <p:cNvPr id="28" name="Rounded Rectangle 27"/>
          <p:cNvSpPr/>
          <p:nvPr/>
        </p:nvSpPr>
        <p:spPr>
          <a:xfrm>
            <a:off x="3762724" y="4694183"/>
            <a:ext cx="490746" cy="362803"/>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Technology</a:t>
            </a:r>
          </a:p>
          <a:p>
            <a:pPr algn="ctr"/>
            <a:r>
              <a:rPr lang="en-US" sz="600" dirty="0">
                <a:solidFill>
                  <a:schemeClr val="bg2">
                    <a:lumMod val="10000"/>
                  </a:schemeClr>
                </a:solidFill>
                <a:latin typeface="Segoe WP" pitchFamily="34" charset="0"/>
              </a:rPr>
              <a:t>Portfolio</a:t>
            </a:r>
          </a:p>
        </p:txBody>
      </p:sp>
      <p:sp>
        <p:nvSpPr>
          <p:cNvPr id="29" name="Rectangle 28"/>
          <p:cNvSpPr/>
          <p:nvPr/>
        </p:nvSpPr>
        <p:spPr>
          <a:xfrm>
            <a:off x="229916" y="4067486"/>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Environment</a:t>
            </a:r>
          </a:p>
          <a:p>
            <a:pPr algn="ctr"/>
            <a:endParaRPr lang="en-US" sz="700" dirty="0">
              <a:solidFill>
                <a:schemeClr val="bg2">
                  <a:lumMod val="25000"/>
                </a:schemeClr>
              </a:solidFill>
              <a:latin typeface="Segoe WP" pitchFamily="34" charset="0"/>
            </a:endParaRPr>
          </a:p>
        </p:txBody>
      </p:sp>
      <p:sp>
        <p:nvSpPr>
          <p:cNvPr id="30" name="Rounded Rectangle 29"/>
          <p:cNvSpPr/>
          <p:nvPr/>
        </p:nvSpPr>
        <p:spPr>
          <a:xfrm>
            <a:off x="306652" y="4372652"/>
            <a:ext cx="530528" cy="418949"/>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Industry</a:t>
            </a:r>
          </a:p>
          <a:p>
            <a:pPr algn="ctr"/>
            <a:r>
              <a:rPr lang="en-US" sz="600" dirty="0" smtClean="0">
                <a:latin typeface="Segoe WP" pitchFamily="34" charset="0"/>
              </a:rPr>
              <a:t>Context</a:t>
            </a:r>
            <a:endParaRPr lang="en-US" sz="600" dirty="0">
              <a:latin typeface="Segoe WP" pitchFamily="34" charset="0"/>
            </a:endParaRPr>
          </a:p>
        </p:txBody>
      </p:sp>
      <p:sp>
        <p:nvSpPr>
          <p:cNvPr id="31" name="Rounded Rectangle 30"/>
          <p:cNvSpPr/>
          <p:nvPr/>
        </p:nvSpPr>
        <p:spPr>
          <a:xfrm>
            <a:off x="334559" y="4694183"/>
            <a:ext cx="474714" cy="362803"/>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IT Industry </a:t>
            </a:r>
          </a:p>
          <a:p>
            <a:pPr algn="ctr"/>
            <a:r>
              <a:rPr lang="en-US" sz="600" dirty="0" smtClean="0">
                <a:latin typeface="Segoe WP" pitchFamily="34" charset="0"/>
              </a:rPr>
              <a:t>Context</a:t>
            </a:r>
            <a:endParaRPr lang="en-US" sz="600" dirty="0">
              <a:latin typeface="Segoe WP" pitchFamily="34" charset="0"/>
            </a:endParaRPr>
          </a:p>
        </p:txBody>
      </p:sp>
      <p:sp>
        <p:nvSpPr>
          <p:cNvPr id="32" name="Rectangle 31"/>
          <p:cNvSpPr/>
          <p:nvPr/>
        </p:nvSpPr>
        <p:spPr>
          <a:xfrm>
            <a:off x="917152" y="4067486"/>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 Strategy</a:t>
            </a:r>
            <a:endParaRPr lang="en-US" sz="700" dirty="0">
              <a:solidFill>
                <a:schemeClr val="bg2">
                  <a:lumMod val="25000"/>
                </a:schemeClr>
              </a:solidFill>
              <a:latin typeface="Segoe WP" pitchFamily="34" charset="0"/>
            </a:endParaRPr>
          </a:p>
        </p:txBody>
      </p:sp>
      <p:sp>
        <p:nvSpPr>
          <p:cNvPr id="33" name="Rounded Rectangle 32"/>
          <p:cNvSpPr/>
          <p:nvPr/>
        </p:nvSpPr>
        <p:spPr>
          <a:xfrm>
            <a:off x="993888" y="4372652"/>
            <a:ext cx="530528" cy="418949"/>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Business </a:t>
            </a:r>
          </a:p>
          <a:p>
            <a:pPr algn="ctr"/>
            <a:r>
              <a:rPr lang="en-US" sz="600" dirty="0">
                <a:solidFill>
                  <a:schemeClr val="bg2">
                    <a:lumMod val="10000"/>
                  </a:schemeClr>
                </a:solidFill>
                <a:latin typeface="Segoe WP" pitchFamily="34" charset="0"/>
              </a:rPr>
              <a:t>Strategy</a:t>
            </a:r>
          </a:p>
        </p:txBody>
      </p:sp>
      <p:sp>
        <p:nvSpPr>
          <p:cNvPr id="34" name="Rounded Rectangle 33"/>
          <p:cNvSpPr/>
          <p:nvPr/>
        </p:nvSpPr>
        <p:spPr>
          <a:xfrm>
            <a:off x="1021795" y="4694183"/>
            <a:ext cx="474714" cy="362803"/>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IT</a:t>
            </a:r>
            <a:br>
              <a:rPr lang="en-US" sz="600" dirty="0">
                <a:solidFill>
                  <a:schemeClr val="bg2">
                    <a:lumMod val="10000"/>
                  </a:schemeClr>
                </a:solidFill>
                <a:latin typeface="Segoe WP" pitchFamily="34" charset="0"/>
              </a:rPr>
            </a:br>
            <a:r>
              <a:rPr lang="en-US" sz="600" dirty="0">
                <a:solidFill>
                  <a:schemeClr val="bg2">
                    <a:lumMod val="10000"/>
                  </a:schemeClr>
                </a:solidFill>
                <a:latin typeface="Segoe WP" pitchFamily="34" charset="0"/>
              </a:rPr>
              <a:t>Strategy</a:t>
            </a:r>
          </a:p>
        </p:txBody>
      </p:sp>
      <p:sp>
        <p:nvSpPr>
          <p:cNvPr id="35" name="Rectangle 34"/>
          <p:cNvSpPr/>
          <p:nvPr/>
        </p:nvSpPr>
        <p:spPr>
          <a:xfrm>
            <a:off x="2291624" y="4067487"/>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Operation</a:t>
            </a:r>
            <a:endParaRPr lang="en-US" sz="700" dirty="0">
              <a:solidFill>
                <a:schemeClr val="bg2">
                  <a:lumMod val="25000"/>
                </a:schemeClr>
              </a:solidFill>
              <a:latin typeface="Segoe WP" pitchFamily="34" charset="0"/>
            </a:endParaRPr>
          </a:p>
        </p:txBody>
      </p:sp>
      <p:sp>
        <p:nvSpPr>
          <p:cNvPr id="36" name="Rounded Rectangle 35"/>
          <p:cNvSpPr/>
          <p:nvPr/>
        </p:nvSpPr>
        <p:spPr>
          <a:xfrm>
            <a:off x="2368360" y="4372652"/>
            <a:ext cx="530528" cy="418949"/>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Business </a:t>
            </a:r>
          </a:p>
          <a:p>
            <a:pPr algn="ctr"/>
            <a:r>
              <a:rPr lang="en-US" sz="600" dirty="0">
                <a:solidFill>
                  <a:schemeClr val="bg2">
                    <a:lumMod val="10000"/>
                  </a:schemeClr>
                </a:solidFill>
                <a:latin typeface="Segoe WP" pitchFamily="34" charset="0"/>
              </a:rPr>
              <a:t>Operation</a:t>
            </a:r>
          </a:p>
        </p:txBody>
      </p:sp>
      <p:sp>
        <p:nvSpPr>
          <p:cNvPr id="37" name="Rounded Rectangle 36"/>
          <p:cNvSpPr/>
          <p:nvPr/>
        </p:nvSpPr>
        <p:spPr>
          <a:xfrm>
            <a:off x="2396267" y="4694183"/>
            <a:ext cx="474714" cy="362803"/>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IT</a:t>
            </a:r>
          </a:p>
          <a:p>
            <a:pPr algn="ctr"/>
            <a:r>
              <a:rPr lang="en-US" sz="600" dirty="0">
                <a:solidFill>
                  <a:schemeClr val="bg2">
                    <a:lumMod val="10000"/>
                  </a:schemeClr>
                </a:solidFill>
                <a:latin typeface="Segoe WP" pitchFamily="34" charset="0"/>
              </a:rPr>
              <a:t>Operation</a:t>
            </a:r>
          </a:p>
        </p:txBody>
      </p:sp>
      <p:sp>
        <p:nvSpPr>
          <p:cNvPr id="38" name="Rectangle 37"/>
          <p:cNvSpPr/>
          <p:nvPr/>
        </p:nvSpPr>
        <p:spPr>
          <a:xfrm>
            <a:off x="1604388" y="4067486"/>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Capability</a:t>
            </a:r>
            <a:endParaRPr lang="en-US" sz="700" dirty="0">
              <a:solidFill>
                <a:schemeClr val="bg2">
                  <a:lumMod val="25000"/>
                </a:schemeClr>
              </a:solidFill>
              <a:latin typeface="Segoe WP" pitchFamily="34" charset="0"/>
            </a:endParaRPr>
          </a:p>
        </p:txBody>
      </p:sp>
      <p:sp>
        <p:nvSpPr>
          <p:cNvPr id="39" name="Rounded Rectangle 38"/>
          <p:cNvSpPr/>
          <p:nvPr/>
        </p:nvSpPr>
        <p:spPr>
          <a:xfrm>
            <a:off x="1681124" y="4372652"/>
            <a:ext cx="530528" cy="418949"/>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Business </a:t>
            </a:r>
          </a:p>
          <a:p>
            <a:pPr algn="ctr"/>
            <a:r>
              <a:rPr lang="en-US" sz="600" dirty="0">
                <a:solidFill>
                  <a:schemeClr val="bg2">
                    <a:lumMod val="10000"/>
                  </a:schemeClr>
                </a:solidFill>
                <a:latin typeface="Segoe WP" pitchFamily="34" charset="0"/>
              </a:rPr>
              <a:t>Capability</a:t>
            </a:r>
          </a:p>
        </p:txBody>
      </p:sp>
      <p:sp>
        <p:nvSpPr>
          <p:cNvPr id="40" name="Rounded Rectangle 39"/>
          <p:cNvSpPr/>
          <p:nvPr/>
        </p:nvSpPr>
        <p:spPr>
          <a:xfrm>
            <a:off x="1709031" y="4694183"/>
            <a:ext cx="474714" cy="362803"/>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IT</a:t>
            </a:r>
          </a:p>
          <a:p>
            <a:pPr algn="ctr"/>
            <a:r>
              <a:rPr lang="en-US" sz="600" dirty="0">
                <a:solidFill>
                  <a:schemeClr val="bg2">
                    <a:lumMod val="10000"/>
                  </a:schemeClr>
                </a:solidFill>
                <a:latin typeface="Segoe WP" pitchFamily="34" charset="0"/>
              </a:rPr>
              <a:t>Capability</a:t>
            </a:r>
          </a:p>
        </p:txBody>
      </p:sp>
      <p:sp>
        <p:nvSpPr>
          <p:cNvPr id="44" name="Rectangle 43"/>
          <p:cNvSpPr/>
          <p:nvPr/>
        </p:nvSpPr>
        <p:spPr>
          <a:xfrm>
            <a:off x="215706" y="5195150"/>
            <a:ext cx="4134391" cy="1062134"/>
          </a:xfrm>
          <a:prstGeom prst="rect">
            <a:avLst/>
          </a:prstGeom>
          <a:solidFill>
            <a:srgbClr val="DCE6F2"/>
          </a:solid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900" dirty="0" smtClean="0">
                <a:solidFill>
                  <a:schemeClr val="bg2">
                    <a:lumMod val="25000"/>
                  </a:schemeClr>
                </a:solidFill>
                <a:latin typeface="Segoe WP" pitchFamily="34" charset="0"/>
              </a:rPr>
              <a:t>Program of Change</a:t>
            </a:r>
          </a:p>
          <a:p>
            <a:pPr algn="ctr"/>
            <a:endParaRPr lang="en-US" sz="900" dirty="0">
              <a:solidFill>
                <a:schemeClr val="bg2">
                  <a:lumMod val="25000"/>
                </a:schemeClr>
              </a:solidFill>
              <a:latin typeface="Segoe WP" pitchFamily="34" charset="0"/>
            </a:endParaRPr>
          </a:p>
        </p:txBody>
      </p:sp>
      <p:sp>
        <p:nvSpPr>
          <p:cNvPr id="45" name="Rounded Rectangle 44"/>
          <p:cNvSpPr/>
          <p:nvPr/>
        </p:nvSpPr>
        <p:spPr>
          <a:xfrm>
            <a:off x="1708290" y="5436824"/>
            <a:ext cx="531172" cy="334540"/>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Business Value</a:t>
            </a:r>
          </a:p>
        </p:txBody>
      </p:sp>
      <p:sp>
        <p:nvSpPr>
          <p:cNvPr id="46" name="Rounded Rectangle 45"/>
          <p:cNvSpPr/>
          <p:nvPr/>
        </p:nvSpPr>
        <p:spPr>
          <a:xfrm>
            <a:off x="2387040" y="5436824"/>
            <a:ext cx="531172" cy="334540"/>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Program</a:t>
            </a:r>
          </a:p>
        </p:txBody>
      </p:sp>
      <p:sp>
        <p:nvSpPr>
          <p:cNvPr id="47" name="Rounded Rectangle 46"/>
          <p:cNvSpPr/>
          <p:nvPr/>
        </p:nvSpPr>
        <p:spPr>
          <a:xfrm>
            <a:off x="2383416" y="5816726"/>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Governance</a:t>
            </a:r>
            <a:endParaRPr lang="en-US" sz="600" dirty="0">
              <a:latin typeface="Segoe WP" pitchFamily="34" charset="0"/>
            </a:endParaRPr>
          </a:p>
        </p:txBody>
      </p:sp>
      <p:sp>
        <p:nvSpPr>
          <p:cNvPr id="48" name="Rounded Rectangle 47"/>
          <p:cNvSpPr/>
          <p:nvPr/>
        </p:nvSpPr>
        <p:spPr>
          <a:xfrm>
            <a:off x="1706027" y="5816726"/>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Stakeholder</a:t>
            </a:r>
            <a:endParaRPr lang="en-US" sz="600" dirty="0">
              <a:latin typeface="Segoe WP" pitchFamily="34" charset="0"/>
            </a:endParaRPr>
          </a:p>
        </p:txBody>
      </p:sp>
      <p:sp>
        <p:nvSpPr>
          <p:cNvPr id="49" name="Rounded Rectangle 48"/>
          <p:cNvSpPr/>
          <p:nvPr/>
        </p:nvSpPr>
        <p:spPr>
          <a:xfrm>
            <a:off x="3063427" y="5636432"/>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Adoption</a:t>
            </a:r>
            <a:endParaRPr lang="en-US" sz="600" dirty="0">
              <a:latin typeface="Segoe WP" pitchFamily="34" charset="0"/>
            </a:endParaRPr>
          </a:p>
        </p:txBody>
      </p:sp>
      <p:sp>
        <p:nvSpPr>
          <p:cNvPr id="50" name="Rounded Rectangle 49"/>
          <p:cNvSpPr/>
          <p:nvPr/>
        </p:nvSpPr>
        <p:spPr>
          <a:xfrm>
            <a:off x="3743438" y="5632380"/>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Solution Architecture</a:t>
            </a:r>
            <a:endParaRPr lang="en-US" sz="600" dirty="0">
              <a:latin typeface="Segoe WP" pitchFamily="34" charset="0"/>
            </a:endParaRPr>
          </a:p>
        </p:txBody>
      </p:sp>
      <p:sp>
        <p:nvSpPr>
          <p:cNvPr id="51" name="Rounded Rectangle 50"/>
          <p:cNvSpPr/>
          <p:nvPr/>
        </p:nvSpPr>
        <p:spPr>
          <a:xfrm>
            <a:off x="341303" y="5604093"/>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Scenario</a:t>
            </a:r>
          </a:p>
        </p:txBody>
      </p:sp>
      <p:sp>
        <p:nvSpPr>
          <p:cNvPr id="52" name="Rounded Rectangle 51"/>
          <p:cNvSpPr/>
          <p:nvPr/>
        </p:nvSpPr>
        <p:spPr>
          <a:xfrm>
            <a:off x="1023665" y="5609400"/>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Scorecard</a:t>
            </a:r>
          </a:p>
        </p:txBody>
      </p:sp>
      <p:sp>
        <p:nvSpPr>
          <p:cNvPr id="56" name="TextBox 55"/>
          <p:cNvSpPr txBox="1"/>
          <p:nvPr/>
        </p:nvSpPr>
        <p:spPr>
          <a:xfrm>
            <a:off x="245002" y="3540745"/>
            <a:ext cx="866456" cy="215444"/>
          </a:xfrm>
          <a:prstGeom prst="rect">
            <a:avLst/>
          </a:prstGeom>
          <a:noFill/>
          <a:effectLst/>
        </p:spPr>
        <p:txBody>
          <a:bodyPr wrap="none" lIns="0" tIns="0" rIns="0" bIns="0" rtlCol="0">
            <a:spAutoFit/>
          </a:bodyPr>
          <a:lstStyle/>
          <a:p>
            <a:r>
              <a:rPr lang="en-US" sz="1400" dirty="0" smtClean="0">
                <a:solidFill>
                  <a:schemeClr val="bg1"/>
                </a:solidFill>
              </a:rPr>
              <a:t>  Core data</a:t>
            </a:r>
          </a:p>
        </p:txBody>
      </p:sp>
      <p:sp>
        <p:nvSpPr>
          <p:cNvPr id="57" name="TextBox 56"/>
          <p:cNvSpPr txBox="1"/>
          <p:nvPr/>
        </p:nvSpPr>
        <p:spPr>
          <a:xfrm>
            <a:off x="237716" y="1812897"/>
            <a:ext cx="4111638" cy="1077218"/>
          </a:xfrm>
          <a:prstGeom prst="rect">
            <a:avLst/>
          </a:prstGeom>
          <a:noFill/>
        </p:spPr>
        <p:txBody>
          <a:bodyPr wrap="square" lIns="0" tIns="0" rIns="0" bIns="0" rtlCol="0">
            <a:spAutoFit/>
          </a:bodyPr>
          <a:lstStyle/>
          <a:p>
            <a:pPr>
              <a:spcBef>
                <a:spcPct val="0"/>
              </a:spcBef>
            </a:pPr>
            <a:r>
              <a:rPr lang="en-GB" sz="1400" dirty="0"/>
              <a:t>The Benefits Dependency Network (BDN) </a:t>
            </a:r>
            <a:r>
              <a:rPr lang="en-GB" sz="1400" dirty="0" smtClean="0"/>
              <a:t>derives from a benefits </a:t>
            </a:r>
            <a:r>
              <a:rPr lang="en-GB" sz="1400" dirty="0"/>
              <a:t>management </a:t>
            </a:r>
            <a:r>
              <a:rPr lang="en-GB" sz="1400" dirty="0" smtClean="0"/>
              <a:t>approach. Its usage has evolved in Microsoft Services to provide a structure to define the traceability from business strategy to IT implementation.</a:t>
            </a:r>
            <a:endParaRPr lang="en-GB" sz="1400" dirty="0"/>
          </a:p>
        </p:txBody>
      </p:sp>
      <p:sp>
        <p:nvSpPr>
          <p:cNvPr id="58" name="Hexagon 57"/>
          <p:cNvSpPr/>
          <p:nvPr/>
        </p:nvSpPr>
        <p:spPr>
          <a:xfrm>
            <a:off x="2601847" y="792664"/>
            <a:ext cx="269134" cy="232012"/>
          </a:xfrm>
          <a:prstGeom prst="hexagon">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p:cNvSpPr txBox="1"/>
          <p:nvPr/>
        </p:nvSpPr>
        <p:spPr>
          <a:xfrm>
            <a:off x="2898888" y="806312"/>
            <a:ext cx="6115458" cy="215444"/>
          </a:xfrm>
          <a:prstGeom prst="rect">
            <a:avLst/>
          </a:prstGeom>
          <a:noFill/>
        </p:spPr>
        <p:txBody>
          <a:bodyPr wrap="square" lIns="0" tIns="0" rIns="0" bIns="0" rtlCol="0">
            <a:spAutoFit/>
          </a:bodyPr>
          <a:lstStyle/>
          <a:p>
            <a:r>
              <a:rPr lang="en-GB" sz="1400" dirty="0" smtClean="0">
                <a:solidFill>
                  <a:srgbClr val="555555"/>
                </a:solidFill>
              </a:rPr>
              <a:t>Business Context, Benefits and Value | Benefits Assessment</a:t>
            </a:r>
            <a:endParaRPr lang="en-US" sz="1400" dirty="0"/>
          </a:p>
        </p:txBody>
      </p:sp>
      <p:pic>
        <p:nvPicPr>
          <p:cNvPr id="53"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0680" y="112301"/>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838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37480" y="1212953"/>
            <a:ext cx="4111874" cy="215446"/>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37480" y="1212954"/>
            <a:ext cx="735779" cy="215444"/>
          </a:xfrm>
          <a:prstGeom prst="rect">
            <a:avLst/>
          </a:prstGeom>
          <a:noFill/>
        </p:spPr>
        <p:txBody>
          <a:bodyPr wrap="none" lIns="0" tIns="0" rIns="0" bIns="0" rtlCol="0">
            <a:spAutoFit/>
          </a:bodyPr>
          <a:lstStyle/>
          <a:p>
            <a:r>
              <a:rPr lang="en-US" sz="1400" dirty="0" smtClean="0">
                <a:solidFill>
                  <a:schemeClr val="bg1"/>
                </a:solidFill>
              </a:rPr>
              <a:t>  Purpose</a:t>
            </a:r>
          </a:p>
        </p:txBody>
      </p:sp>
      <p:grpSp>
        <p:nvGrpSpPr>
          <p:cNvPr id="6" name="Group 5"/>
          <p:cNvGrpSpPr/>
          <p:nvPr/>
        </p:nvGrpSpPr>
        <p:grpSpPr>
          <a:xfrm>
            <a:off x="4745879" y="1210776"/>
            <a:ext cx="4111874" cy="217622"/>
            <a:chOff x="-1050" y="3079332"/>
            <a:chExt cx="4111874" cy="217622"/>
          </a:xfrm>
        </p:grpSpPr>
        <p:sp>
          <p:nvSpPr>
            <p:cNvPr id="9" name="Rectangle 8"/>
            <p:cNvSpPr/>
            <p:nvPr/>
          </p:nvSpPr>
          <p:spPr>
            <a:xfrm>
              <a:off x="-1050" y="3079332"/>
              <a:ext cx="4111874" cy="215446"/>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050" y="3081510"/>
              <a:ext cx="758221" cy="215444"/>
            </a:xfrm>
            <a:prstGeom prst="rect">
              <a:avLst/>
            </a:prstGeom>
            <a:noFill/>
          </p:spPr>
          <p:txBody>
            <a:bodyPr wrap="none" lIns="0" tIns="0" rIns="0" bIns="0" rtlCol="0">
              <a:spAutoFit/>
            </a:bodyPr>
            <a:lstStyle/>
            <a:p>
              <a:r>
                <a:rPr lang="en-US" sz="1400" dirty="0" smtClean="0">
                  <a:solidFill>
                    <a:schemeClr val="bg1"/>
                  </a:solidFill>
                </a:rPr>
                <a:t>  Example</a:t>
              </a:r>
            </a:p>
          </p:txBody>
        </p:sp>
      </p:grpSp>
      <p:sp>
        <p:nvSpPr>
          <p:cNvPr id="15" name="Title 2"/>
          <p:cNvSpPr>
            <a:spLocks noGrp="1"/>
          </p:cNvSpPr>
          <p:nvPr>
            <p:ph type="title"/>
          </p:nvPr>
        </p:nvSpPr>
        <p:spPr>
          <a:xfrm>
            <a:off x="1423282" y="360402"/>
            <a:ext cx="7330091" cy="509171"/>
          </a:xfrm>
        </p:spPr>
        <p:txBody>
          <a:bodyPr/>
          <a:lstStyle/>
          <a:p>
            <a:r>
              <a:rPr lang="en-US" dirty="0" smtClean="0"/>
              <a:t>Model: Business Capability Model &amp; </a:t>
            </a:r>
            <a:r>
              <a:rPr lang="en-US" dirty="0" err="1" smtClean="0"/>
              <a:t>Heatmap</a:t>
            </a:r>
            <a:endParaRPr lang="en-US" dirty="0"/>
          </a:p>
        </p:txBody>
      </p:sp>
      <p:sp>
        <p:nvSpPr>
          <p:cNvPr id="16" name="TextBox 15"/>
          <p:cNvSpPr txBox="1"/>
          <p:nvPr/>
        </p:nvSpPr>
        <p:spPr>
          <a:xfrm>
            <a:off x="4757116" y="4079792"/>
            <a:ext cx="3874995" cy="2308324"/>
          </a:xfrm>
          <a:prstGeom prst="rect">
            <a:avLst/>
          </a:prstGeom>
          <a:noFill/>
        </p:spPr>
        <p:txBody>
          <a:bodyPr wrap="square" lIns="0" tIns="0" rIns="0" bIns="0" rtlCol="0">
            <a:spAutoFit/>
          </a:bodyPr>
          <a:lstStyle/>
          <a:p>
            <a:pPr defTabSz="914330">
              <a:spcAft>
                <a:spcPts val="600"/>
              </a:spcAft>
              <a:defRPr sz="1200"/>
            </a:pPr>
            <a:r>
              <a:rPr lang="en-GB" sz="1400" dirty="0" smtClean="0">
                <a:solidFill>
                  <a:srgbClr val="555555"/>
                </a:solidFill>
              </a:rPr>
              <a:t>A </a:t>
            </a:r>
            <a:r>
              <a:rPr lang="en-GB" sz="1400" dirty="0">
                <a:solidFill>
                  <a:srgbClr val="555555"/>
                </a:solidFill>
              </a:rPr>
              <a:t>capability is an abstract view of the functions of a business. </a:t>
            </a:r>
            <a:r>
              <a:rPr lang="en-GB" sz="1400" dirty="0" smtClean="0">
                <a:solidFill>
                  <a:srgbClr val="555555"/>
                </a:solidFill>
              </a:rPr>
              <a:t>The capability data set varies with industry and will take input from the ES&amp;A Industry Team. </a:t>
            </a:r>
            <a:endParaRPr lang="en-GB" sz="1400" dirty="0">
              <a:solidFill>
                <a:srgbClr val="555555"/>
              </a:solidFill>
            </a:endParaRPr>
          </a:p>
          <a:p>
            <a:pPr defTabSz="914330">
              <a:spcAft>
                <a:spcPts val="600"/>
              </a:spcAft>
              <a:defRPr sz="1200"/>
            </a:pPr>
            <a:r>
              <a:rPr lang="en-GB" sz="1400" dirty="0" smtClean="0">
                <a:solidFill>
                  <a:srgbClr val="555555"/>
                </a:solidFill>
              </a:rPr>
              <a:t>Capabilities </a:t>
            </a:r>
            <a:r>
              <a:rPr lang="en-GB" sz="1400" dirty="0">
                <a:solidFill>
                  <a:srgbClr val="555555"/>
                </a:solidFill>
              </a:rPr>
              <a:t>are measurable and have </a:t>
            </a:r>
            <a:r>
              <a:rPr lang="en-GB" sz="1400" dirty="0" smtClean="0">
                <a:solidFill>
                  <a:srgbClr val="555555"/>
                </a:solidFill>
              </a:rPr>
              <a:t>a range of properties. Definitions for common properties will be defined </a:t>
            </a:r>
            <a:r>
              <a:rPr lang="en-GB" sz="1400" dirty="0">
                <a:solidFill>
                  <a:srgbClr val="555555"/>
                </a:solidFill>
              </a:rPr>
              <a:t>in the VRF Information Model. </a:t>
            </a:r>
          </a:p>
          <a:p>
            <a:pPr defTabSz="914330">
              <a:spcAft>
                <a:spcPts val="600"/>
              </a:spcAft>
              <a:defRPr sz="1200"/>
            </a:pPr>
            <a:r>
              <a:rPr lang="en-GB" sz="1400" dirty="0">
                <a:solidFill>
                  <a:srgbClr val="555555"/>
                </a:solidFill>
              </a:rPr>
              <a:t>The required route for the </a:t>
            </a:r>
            <a:r>
              <a:rPr lang="en-GB" sz="1400" dirty="0" smtClean="0">
                <a:solidFill>
                  <a:srgbClr val="555555"/>
                </a:solidFill>
              </a:rPr>
              <a:t>capture of capability data and creation </a:t>
            </a:r>
            <a:r>
              <a:rPr lang="en-GB" sz="1400" dirty="0">
                <a:solidFill>
                  <a:srgbClr val="555555"/>
                </a:solidFill>
              </a:rPr>
              <a:t>of </a:t>
            </a:r>
            <a:r>
              <a:rPr lang="en-GB" sz="1400" dirty="0" err="1" smtClean="0">
                <a:solidFill>
                  <a:srgbClr val="555555"/>
                </a:solidFill>
              </a:rPr>
              <a:t>heatmap</a:t>
            </a:r>
            <a:r>
              <a:rPr lang="en-GB" sz="1400" dirty="0" smtClean="0">
                <a:solidFill>
                  <a:srgbClr val="555555"/>
                </a:solidFill>
              </a:rPr>
              <a:t> visualizations </a:t>
            </a:r>
            <a:r>
              <a:rPr lang="en-GB" sz="1400" dirty="0">
                <a:solidFill>
                  <a:srgbClr val="555555"/>
                </a:solidFill>
              </a:rPr>
              <a:t>is through the ES&amp;A supported </a:t>
            </a:r>
            <a:r>
              <a:rPr lang="en-GB" sz="1400" dirty="0" smtClean="0">
                <a:solidFill>
                  <a:srgbClr val="555555"/>
                </a:solidFill>
              </a:rPr>
              <a:t>toolset.</a:t>
            </a:r>
            <a:endParaRPr lang="en-GB" sz="1400" dirty="0">
              <a:solidFill>
                <a:srgbClr val="555555"/>
              </a:solidFill>
            </a:endParaRPr>
          </a:p>
        </p:txBody>
      </p:sp>
      <p:pic>
        <p:nvPicPr>
          <p:cNvPr id="19" name="Picture 1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57116" y="1629970"/>
            <a:ext cx="4089400" cy="2266950"/>
          </a:xfrm>
          <a:prstGeom prst="rect">
            <a:avLst/>
          </a:prstGeom>
          <a:ln w="3175">
            <a:noFill/>
          </a:ln>
        </p:spPr>
      </p:pic>
      <p:sp>
        <p:nvSpPr>
          <p:cNvPr id="20" name="Rectangle 19"/>
          <p:cNvSpPr/>
          <p:nvPr/>
        </p:nvSpPr>
        <p:spPr>
          <a:xfrm>
            <a:off x="237480" y="3540359"/>
            <a:ext cx="4111874" cy="215446"/>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225180" y="3935730"/>
            <a:ext cx="866456" cy="215444"/>
          </a:xfrm>
          <a:prstGeom prst="rect">
            <a:avLst/>
          </a:prstGeom>
          <a:noFill/>
          <a:effectLst/>
        </p:spPr>
        <p:txBody>
          <a:bodyPr wrap="none" lIns="0" tIns="0" rIns="0" bIns="0" rtlCol="0">
            <a:spAutoFit/>
          </a:bodyPr>
          <a:lstStyle/>
          <a:p>
            <a:r>
              <a:rPr lang="en-US" sz="1400" dirty="0" smtClean="0">
                <a:solidFill>
                  <a:schemeClr val="bg1"/>
                </a:solidFill>
              </a:rPr>
              <a:t>  Core data</a:t>
            </a:r>
          </a:p>
        </p:txBody>
      </p:sp>
      <p:sp>
        <p:nvSpPr>
          <p:cNvPr id="23" name="Rectangle 22"/>
          <p:cNvSpPr/>
          <p:nvPr/>
        </p:nvSpPr>
        <p:spPr>
          <a:xfrm>
            <a:off x="234654" y="3857845"/>
            <a:ext cx="1369733" cy="1293128"/>
          </a:xfrm>
          <a:prstGeom prst="rect">
            <a:avLst/>
          </a:prstGeom>
          <a:solidFill>
            <a:srgbClr val="DCE6F2"/>
          </a:solid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100" dirty="0" smtClean="0">
                <a:solidFill>
                  <a:schemeClr val="bg2">
                    <a:lumMod val="25000"/>
                  </a:schemeClr>
                </a:solidFill>
                <a:latin typeface="Segoe WP" pitchFamily="34" charset="0"/>
              </a:rPr>
              <a:t>Why</a:t>
            </a:r>
            <a:endParaRPr lang="en-US" sz="1100" dirty="0">
              <a:solidFill>
                <a:schemeClr val="bg2">
                  <a:lumMod val="25000"/>
                </a:schemeClr>
              </a:solidFill>
              <a:latin typeface="Segoe WP" pitchFamily="34" charset="0"/>
            </a:endParaRPr>
          </a:p>
        </p:txBody>
      </p:sp>
      <p:sp>
        <p:nvSpPr>
          <p:cNvPr id="24" name="Rectangle 23"/>
          <p:cNvSpPr/>
          <p:nvPr/>
        </p:nvSpPr>
        <p:spPr>
          <a:xfrm>
            <a:off x="1601152" y="3857844"/>
            <a:ext cx="1374472" cy="1294831"/>
          </a:xfrm>
          <a:prstGeom prst="rect">
            <a:avLst/>
          </a:prstGeom>
          <a:solidFill>
            <a:srgbClr val="DCE6F2"/>
          </a:solid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100" dirty="0" smtClean="0">
                <a:solidFill>
                  <a:schemeClr val="bg2">
                    <a:lumMod val="25000"/>
                  </a:schemeClr>
                </a:solidFill>
                <a:latin typeface="Segoe WP" pitchFamily="34" charset="0"/>
              </a:rPr>
              <a:t>What        Where</a:t>
            </a:r>
            <a:endParaRPr lang="en-US" sz="1100" dirty="0">
              <a:solidFill>
                <a:schemeClr val="bg2">
                  <a:lumMod val="25000"/>
                </a:schemeClr>
              </a:solidFill>
              <a:latin typeface="Segoe WP" pitchFamily="34" charset="0"/>
            </a:endParaRPr>
          </a:p>
        </p:txBody>
      </p:sp>
      <p:sp>
        <p:nvSpPr>
          <p:cNvPr id="25" name="Rectangle 24"/>
          <p:cNvSpPr/>
          <p:nvPr/>
        </p:nvSpPr>
        <p:spPr>
          <a:xfrm>
            <a:off x="2975624" y="3857844"/>
            <a:ext cx="1374473" cy="1294832"/>
          </a:xfrm>
          <a:prstGeom prst="rect">
            <a:avLst/>
          </a:prstGeom>
          <a:solidFill>
            <a:srgbClr val="DCE6F2"/>
          </a:solid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100" dirty="0" smtClean="0">
                <a:solidFill>
                  <a:schemeClr val="bg2">
                    <a:lumMod val="25000"/>
                  </a:schemeClr>
                </a:solidFill>
                <a:latin typeface="Segoe WP" pitchFamily="34" charset="0"/>
              </a:rPr>
              <a:t>How</a:t>
            </a:r>
            <a:endParaRPr lang="en-US" sz="1100" dirty="0">
              <a:solidFill>
                <a:schemeClr val="bg2">
                  <a:lumMod val="25000"/>
                </a:schemeClr>
              </a:solidFill>
              <a:latin typeface="Segoe WP" pitchFamily="34" charset="0"/>
            </a:endParaRPr>
          </a:p>
        </p:txBody>
      </p:sp>
      <p:sp>
        <p:nvSpPr>
          <p:cNvPr id="47" name="Rectangle 46"/>
          <p:cNvSpPr/>
          <p:nvPr/>
        </p:nvSpPr>
        <p:spPr>
          <a:xfrm>
            <a:off x="2978860" y="4067485"/>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People</a:t>
            </a:r>
            <a:endParaRPr lang="en-US" sz="700" dirty="0">
              <a:solidFill>
                <a:schemeClr val="bg2">
                  <a:lumMod val="25000"/>
                </a:schemeClr>
              </a:solidFill>
              <a:latin typeface="Segoe WP" pitchFamily="34" charset="0"/>
            </a:endParaRPr>
          </a:p>
        </p:txBody>
      </p:sp>
      <p:sp>
        <p:nvSpPr>
          <p:cNvPr id="48" name="Rounded Rectangle 47"/>
          <p:cNvSpPr/>
          <p:nvPr/>
        </p:nvSpPr>
        <p:spPr>
          <a:xfrm>
            <a:off x="3055596" y="4372652"/>
            <a:ext cx="530528" cy="418949"/>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Business </a:t>
            </a:r>
          </a:p>
          <a:p>
            <a:pPr algn="ctr"/>
            <a:r>
              <a:rPr lang="en-US" sz="600" dirty="0" smtClean="0">
                <a:latin typeface="Segoe WP" pitchFamily="34" charset="0"/>
              </a:rPr>
              <a:t>Competency</a:t>
            </a:r>
            <a:endParaRPr lang="en-US" sz="600" dirty="0">
              <a:latin typeface="Segoe WP" pitchFamily="34" charset="0"/>
            </a:endParaRPr>
          </a:p>
        </p:txBody>
      </p:sp>
      <p:sp>
        <p:nvSpPr>
          <p:cNvPr id="49" name="Rounded Rectangle 48"/>
          <p:cNvSpPr/>
          <p:nvPr/>
        </p:nvSpPr>
        <p:spPr>
          <a:xfrm>
            <a:off x="3083503" y="4694183"/>
            <a:ext cx="474714" cy="362803"/>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IT </a:t>
            </a:r>
          </a:p>
          <a:p>
            <a:pPr algn="ctr"/>
            <a:r>
              <a:rPr lang="en-US" sz="600" dirty="0" smtClean="0">
                <a:latin typeface="Segoe WP" pitchFamily="34" charset="0"/>
              </a:rPr>
              <a:t>Competency</a:t>
            </a:r>
            <a:endParaRPr lang="en-US" sz="600" dirty="0">
              <a:latin typeface="Segoe WP" pitchFamily="34" charset="0"/>
            </a:endParaRPr>
          </a:p>
        </p:txBody>
      </p:sp>
      <p:sp>
        <p:nvSpPr>
          <p:cNvPr id="44" name="Rectangle 43"/>
          <p:cNvSpPr/>
          <p:nvPr/>
        </p:nvSpPr>
        <p:spPr>
          <a:xfrm>
            <a:off x="3666097" y="4067485"/>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Technology</a:t>
            </a:r>
            <a:endParaRPr lang="en-US" sz="700" dirty="0">
              <a:solidFill>
                <a:schemeClr val="bg2">
                  <a:lumMod val="25000"/>
                </a:schemeClr>
              </a:solidFill>
              <a:latin typeface="Segoe WP" pitchFamily="34" charset="0"/>
            </a:endParaRPr>
          </a:p>
        </p:txBody>
      </p:sp>
      <p:sp>
        <p:nvSpPr>
          <p:cNvPr id="45" name="Rounded Rectangle 44"/>
          <p:cNvSpPr/>
          <p:nvPr/>
        </p:nvSpPr>
        <p:spPr>
          <a:xfrm>
            <a:off x="3742833" y="4372652"/>
            <a:ext cx="530528" cy="418949"/>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Application </a:t>
            </a:r>
          </a:p>
          <a:p>
            <a:pPr algn="ctr"/>
            <a:r>
              <a:rPr lang="en-US" sz="600" dirty="0" smtClean="0">
                <a:latin typeface="Segoe WP" pitchFamily="34" charset="0"/>
              </a:rPr>
              <a:t>Portfolio</a:t>
            </a:r>
          </a:p>
        </p:txBody>
      </p:sp>
      <p:sp>
        <p:nvSpPr>
          <p:cNvPr id="46" name="Rounded Rectangle 45"/>
          <p:cNvSpPr/>
          <p:nvPr/>
        </p:nvSpPr>
        <p:spPr>
          <a:xfrm>
            <a:off x="3762724" y="4694183"/>
            <a:ext cx="490746" cy="362803"/>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Technology</a:t>
            </a:r>
          </a:p>
          <a:p>
            <a:pPr algn="ctr"/>
            <a:r>
              <a:rPr lang="en-US" sz="600" dirty="0" smtClean="0">
                <a:latin typeface="Segoe WP" pitchFamily="34" charset="0"/>
              </a:rPr>
              <a:t>Portfolio</a:t>
            </a:r>
          </a:p>
        </p:txBody>
      </p:sp>
      <p:sp>
        <p:nvSpPr>
          <p:cNvPr id="41" name="Rectangle 40"/>
          <p:cNvSpPr/>
          <p:nvPr/>
        </p:nvSpPr>
        <p:spPr>
          <a:xfrm>
            <a:off x="229916" y="4067486"/>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Environment</a:t>
            </a:r>
          </a:p>
          <a:p>
            <a:pPr algn="ctr"/>
            <a:endParaRPr lang="en-US" sz="700" dirty="0">
              <a:solidFill>
                <a:schemeClr val="bg2">
                  <a:lumMod val="25000"/>
                </a:schemeClr>
              </a:solidFill>
              <a:latin typeface="Segoe WP" pitchFamily="34" charset="0"/>
            </a:endParaRPr>
          </a:p>
        </p:txBody>
      </p:sp>
      <p:sp>
        <p:nvSpPr>
          <p:cNvPr id="42" name="Rounded Rectangle 41"/>
          <p:cNvSpPr/>
          <p:nvPr/>
        </p:nvSpPr>
        <p:spPr>
          <a:xfrm>
            <a:off x="306652" y="4372652"/>
            <a:ext cx="530528" cy="418949"/>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Industry</a:t>
            </a:r>
          </a:p>
          <a:p>
            <a:pPr algn="ctr"/>
            <a:r>
              <a:rPr lang="en-US" sz="600" dirty="0" smtClean="0">
                <a:latin typeface="Segoe WP" pitchFamily="34" charset="0"/>
              </a:rPr>
              <a:t>Context</a:t>
            </a:r>
            <a:endParaRPr lang="en-US" sz="600" dirty="0">
              <a:latin typeface="Segoe WP" pitchFamily="34" charset="0"/>
            </a:endParaRPr>
          </a:p>
        </p:txBody>
      </p:sp>
      <p:sp>
        <p:nvSpPr>
          <p:cNvPr id="43" name="Rounded Rectangle 42"/>
          <p:cNvSpPr/>
          <p:nvPr/>
        </p:nvSpPr>
        <p:spPr>
          <a:xfrm>
            <a:off x="334559" y="4694183"/>
            <a:ext cx="474714" cy="362803"/>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IT Industry </a:t>
            </a:r>
          </a:p>
          <a:p>
            <a:pPr algn="ctr"/>
            <a:r>
              <a:rPr lang="en-US" sz="600" dirty="0" smtClean="0">
                <a:latin typeface="Segoe WP" pitchFamily="34" charset="0"/>
              </a:rPr>
              <a:t>Context</a:t>
            </a:r>
            <a:endParaRPr lang="en-US" sz="600" dirty="0">
              <a:latin typeface="Segoe WP" pitchFamily="34" charset="0"/>
            </a:endParaRPr>
          </a:p>
        </p:txBody>
      </p:sp>
      <p:sp>
        <p:nvSpPr>
          <p:cNvPr id="38" name="Rectangle 37"/>
          <p:cNvSpPr/>
          <p:nvPr/>
        </p:nvSpPr>
        <p:spPr>
          <a:xfrm>
            <a:off x="917152" y="4067486"/>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 Strategy</a:t>
            </a:r>
            <a:endParaRPr lang="en-US" sz="700" dirty="0">
              <a:solidFill>
                <a:schemeClr val="bg2">
                  <a:lumMod val="25000"/>
                </a:schemeClr>
              </a:solidFill>
              <a:latin typeface="Segoe WP" pitchFamily="34" charset="0"/>
            </a:endParaRPr>
          </a:p>
        </p:txBody>
      </p:sp>
      <p:sp>
        <p:nvSpPr>
          <p:cNvPr id="39" name="Rounded Rectangle 38"/>
          <p:cNvSpPr/>
          <p:nvPr/>
        </p:nvSpPr>
        <p:spPr>
          <a:xfrm>
            <a:off x="993888" y="4372652"/>
            <a:ext cx="530528" cy="418949"/>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Business </a:t>
            </a:r>
          </a:p>
          <a:p>
            <a:pPr algn="ctr"/>
            <a:r>
              <a:rPr lang="en-US" sz="600" dirty="0" smtClean="0">
                <a:latin typeface="Segoe WP" pitchFamily="34" charset="0"/>
              </a:rPr>
              <a:t>Strategy</a:t>
            </a:r>
            <a:endParaRPr lang="en-US" sz="600" dirty="0">
              <a:latin typeface="Segoe WP" pitchFamily="34" charset="0"/>
            </a:endParaRPr>
          </a:p>
        </p:txBody>
      </p:sp>
      <p:sp>
        <p:nvSpPr>
          <p:cNvPr id="40" name="Rounded Rectangle 39"/>
          <p:cNvSpPr/>
          <p:nvPr/>
        </p:nvSpPr>
        <p:spPr>
          <a:xfrm>
            <a:off x="1021795" y="4694183"/>
            <a:ext cx="474714" cy="362803"/>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IT</a:t>
            </a:r>
            <a:br>
              <a:rPr lang="en-US" sz="600" dirty="0" smtClean="0">
                <a:latin typeface="Segoe WP" pitchFamily="34" charset="0"/>
              </a:rPr>
            </a:br>
            <a:r>
              <a:rPr lang="en-US" sz="600" dirty="0" smtClean="0">
                <a:latin typeface="Segoe WP" pitchFamily="34" charset="0"/>
              </a:rPr>
              <a:t>Strategy</a:t>
            </a:r>
            <a:endParaRPr lang="en-US" sz="600" dirty="0">
              <a:latin typeface="Segoe WP" pitchFamily="34" charset="0"/>
            </a:endParaRPr>
          </a:p>
        </p:txBody>
      </p:sp>
      <p:sp>
        <p:nvSpPr>
          <p:cNvPr id="35" name="Rectangle 34"/>
          <p:cNvSpPr/>
          <p:nvPr/>
        </p:nvSpPr>
        <p:spPr>
          <a:xfrm>
            <a:off x="2291624" y="4067487"/>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Operation</a:t>
            </a:r>
            <a:endParaRPr lang="en-US" sz="700" dirty="0">
              <a:solidFill>
                <a:schemeClr val="bg2">
                  <a:lumMod val="25000"/>
                </a:schemeClr>
              </a:solidFill>
              <a:latin typeface="Segoe WP" pitchFamily="34" charset="0"/>
            </a:endParaRPr>
          </a:p>
        </p:txBody>
      </p:sp>
      <p:sp>
        <p:nvSpPr>
          <p:cNvPr id="36" name="Rounded Rectangle 35"/>
          <p:cNvSpPr/>
          <p:nvPr/>
        </p:nvSpPr>
        <p:spPr>
          <a:xfrm>
            <a:off x="2368360" y="4372652"/>
            <a:ext cx="530528" cy="418949"/>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Business </a:t>
            </a:r>
          </a:p>
          <a:p>
            <a:pPr algn="ctr"/>
            <a:r>
              <a:rPr lang="en-US" sz="600" dirty="0" smtClean="0">
                <a:latin typeface="Segoe WP" pitchFamily="34" charset="0"/>
              </a:rPr>
              <a:t>Operation</a:t>
            </a:r>
            <a:endParaRPr lang="en-US" sz="600" dirty="0">
              <a:latin typeface="Segoe WP" pitchFamily="34" charset="0"/>
            </a:endParaRPr>
          </a:p>
        </p:txBody>
      </p:sp>
      <p:sp>
        <p:nvSpPr>
          <p:cNvPr id="37" name="Rounded Rectangle 36"/>
          <p:cNvSpPr/>
          <p:nvPr/>
        </p:nvSpPr>
        <p:spPr>
          <a:xfrm>
            <a:off x="2396267" y="4694183"/>
            <a:ext cx="474714" cy="362803"/>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IT</a:t>
            </a:r>
          </a:p>
          <a:p>
            <a:pPr algn="ctr"/>
            <a:r>
              <a:rPr lang="en-US" sz="600" dirty="0" smtClean="0">
                <a:latin typeface="Segoe WP" pitchFamily="34" charset="0"/>
              </a:rPr>
              <a:t>Operation</a:t>
            </a:r>
            <a:endParaRPr lang="en-US" sz="600" dirty="0">
              <a:latin typeface="Segoe WP" pitchFamily="34" charset="0"/>
            </a:endParaRPr>
          </a:p>
        </p:txBody>
      </p:sp>
      <p:sp>
        <p:nvSpPr>
          <p:cNvPr id="32" name="Rectangle 31"/>
          <p:cNvSpPr/>
          <p:nvPr/>
        </p:nvSpPr>
        <p:spPr>
          <a:xfrm>
            <a:off x="1604388" y="4067486"/>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Capability</a:t>
            </a:r>
            <a:endParaRPr lang="en-US" sz="700" dirty="0">
              <a:solidFill>
                <a:schemeClr val="bg2">
                  <a:lumMod val="25000"/>
                </a:schemeClr>
              </a:solidFill>
              <a:latin typeface="Segoe WP" pitchFamily="34" charset="0"/>
            </a:endParaRPr>
          </a:p>
        </p:txBody>
      </p:sp>
      <p:sp>
        <p:nvSpPr>
          <p:cNvPr id="33" name="Rounded Rectangle 32"/>
          <p:cNvSpPr/>
          <p:nvPr/>
        </p:nvSpPr>
        <p:spPr>
          <a:xfrm>
            <a:off x="1681124" y="4372652"/>
            <a:ext cx="530528" cy="418949"/>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Business </a:t>
            </a:r>
          </a:p>
          <a:p>
            <a:pPr algn="ctr"/>
            <a:r>
              <a:rPr lang="en-US" sz="600" dirty="0">
                <a:solidFill>
                  <a:schemeClr val="bg2">
                    <a:lumMod val="10000"/>
                  </a:schemeClr>
                </a:solidFill>
                <a:latin typeface="Segoe WP" pitchFamily="34" charset="0"/>
              </a:rPr>
              <a:t>Capability</a:t>
            </a:r>
          </a:p>
        </p:txBody>
      </p:sp>
      <p:sp>
        <p:nvSpPr>
          <p:cNvPr id="34" name="Rounded Rectangle 33"/>
          <p:cNvSpPr/>
          <p:nvPr/>
        </p:nvSpPr>
        <p:spPr>
          <a:xfrm>
            <a:off x="1709031" y="4694183"/>
            <a:ext cx="474714" cy="362803"/>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IT</a:t>
            </a:r>
          </a:p>
          <a:p>
            <a:pPr algn="ctr"/>
            <a:r>
              <a:rPr lang="en-US" sz="600" dirty="0">
                <a:solidFill>
                  <a:schemeClr val="bg2">
                    <a:lumMod val="10000"/>
                  </a:schemeClr>
                </a:solidFill>
                <a:latin typeface="Segoe WP" pitchFamily="34" charset="0"/>
              </a:rPr>
              <a:t>Capability</a:t>
            </a:r>
          </a:p>
        </p:txBody>
      </p:sp>
      <p:sp>
        <p:nvSpPr>
          <p:cNvPr id="51" name="Rectangle 50"/>
          <p:cNvSpPr/>
          <p:nvPr/>
        </p:nvSpPr>
        <p:spPr>
          <a:xfrm>
            <a:off x="215706" y="5195150"/>
            <a:ext cx="4134391" cy="1062134"/>
          </a:xfrm>
          <a:prstGeom prst="rect">
            <a:avLst/>
          </a:prstGeom>
          <a:solidFill>
            <a:srgbClr val="DCE6F2"/>
          </a:solid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900" dirty="0" smtClean="0">
                <a:solidFill>
                  <a:schemeClr val="bg2">
                    <a:lumMod val="25000"/>
                  </a:schemeClr>
                </a:solidFill>
                <a:latin typeface="Segoe WP" pitchFamily="34" charset="0"/>
              </a:rPr>
              <a:t>Program of Change</a:t>
            </a:r>
          </a:p>
          <a:p>
            <a:pPr algn="ctr"/>
            <a:endParaRPr lang="en-US" sz="900" dirty="0">
              <a:solidFill>
                <a:schemeClr val="bg2">
                  <a:lumMod val="25000"/>
                </a:schemeClr>
              </a:solidFill>
              <a:latin typeface="Segoe WP" pitchFamily="34" charset="0"/>
            </a:endParaRPr>
          </a:p>
        </p:txBody>
      </p:sp>
      <p:sp>
        <p:nvSpPr>
          <p:cNvPr id="52" name="Rounded Rectangle 51"/>
          <p:cNvSpPr/>
          <p:nvPr/>
        </p:nvSpPr>
        <p:spPr>
          <a:xfrm>
            <a:off x="1708290" y="5436824"/>
            <a:ext cx="531172" cy="334540"/>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Business Value</a:t>
            </a:r>
          </a:p>
        </p:txBody>
      </p:sp>
      <p:sp>
        <p:nvSpPr>
          <p:cNvPr id="53" name="Rounded Rectangle 52"/>
          <p:cNvSpPr/>
          <p:nvPr/>
        </p:nvSpPr>
        <p:spPr>
          <a:xfrm>
            <a:off x="2387040" y="5436824"/>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latin typeface="Segoe WP" pitchFamily="34" charset="0"/>
              </a:rPr>
              <a:t>Program</a:t>
            </a:r>
          </a:p>
        </p:txBody>
      </p:sp>
      <p:sp>
        <p:nvSpPr>
          <p:cNvPr id="54" name="Rounded Rectangle 53"/>
          <p:cNvSpPr/>
          <p:nvPr/>
        </p:nvSpPr>
        <p:spPr>
          <a:xfrm>
            <a:off x="2383416" y="5816726"/>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Governance</a:t>
            </a:r>
            <a:endParaRPr lang="en-US" sz="600" dirty="0">
              <a:latin typeface="Segoe WP" pitchFamily="34" charset="0"/>
            </a:endParaRPr>
          </a:p>
        </p:txBody>
      </p:sp>
      <p:sp>
        <p:nvSpPr>
          <p:cNvPr id="55" name="Rounded Rectangle 54"/>
          <p:cNvSpPr/>
          <p:nvPr/>
        </p:nvSpPr>
        <p:spPr>
          <a:xfrm>
            <a:off x="1706027" y="5816726"/>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Stakeholder</a:t>
            </a:r>
            <a:endParaRPr lang="en-US" sz="600" dirty="0">
              <a:latin typeface="Segoe WP" pitchFamily="34" charset="0"/>
            </a:endParaRPr>
          </a:p>
        </p:txBody>
      </p:sp>
      <p:sp>
        <p:nvSpPr>
          <p:cNvPr id="56" name="Rounded Rectangle 55"/>
          <p:cNvSpPr/>
          <p:nvPr/>
        </p:nvSpPr>
        <p:spPr>
          <a:xfrm>
            <a:off x="3063427" y="5636432"/>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Adoption</a:t>
            </a:r>
            <a:endParaRPr lang="en-US" sz="600" dirty="0">
              <a:latin typeface="Segoe WP" pitchFamily="34" charset="0"/>
            </a:endParaRPr>
          </a:p>
        </p:txBody>
      </p:sp>
      <p:sp>
        <p:nvSpPr>
          <p:cNvPr id="57" name="Rounded Rectangle 56"/>
          <p:cNvSpPr/>
          <p:nvPr/>
        </p:nvSpPr>
        <p:spPr>
          <a:xfrm>
            <a:off x="3743438" y="5632380"/>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Solution Architecture</a:t>
            </a:r>
            <a:endParaRPr lang="en-US" sz="600" dirty="0">
              <a:latin typeface="Segoe WP" pitchFamily="34" charset="0"/>
            </a:endParaRPr>
          </a:p>
        </p:txBody>
      </p:sp>
      <p:sp>
        <p:nvSpPr>
          <p:cNvPr id="58" name="Rounded Rectangle 57"/>
          <p:cNvSpPr/>
          <p:nvPr/>
        </p:nvSpPr>
        <p:spPr>
          <a:xfrm>
            <a:off x="341303" y="5604093"/>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Scenario</a:t>
            </a:r>
          </a:p>
        </p:txBody>
      </p:sp>
      <p:sp>
        <p:nvSpPr>
          <p:cNvPr id="59" name="Rounded Rectangle 58"/>
          <p:cNvSpPr/>
          <p:nvPr/>
        </p:nvSpPr>
        <p:spPr>
          <a:xfrm>
            <a:off x="1023665" y="5609400"/>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Scorecard</a:t>
            </a:r>
          </a:p>
        </p:txBody>
      </p:sp>
      <p:sp>
        <p:nvSpPr>
          <p:cNvPr id="60" name="TextBox 59"/>
          <p:cNvSpPr txBox="1"/>
          <p:nvPr/>
        </p:nvSpPr>
        <p:spPr>
          <a:xfrm>
            <a:off x="245002" y="3540745"/>
            <a:ext cx="866456" cy="215444"/>
          </a:xfrm>
          <a:prstGeom prst="rect">
            <a:avLst/>
          </a:prstGeom>
          <a:noFill/>
          <a:effectLst/>
        </p:spPr>
        <p:txBody>
          <a:bodyPr wrap="none" lIns="0" tIns="0" rIns="0" bIns="0" rtlCol="0">
            <a:spAutoFit/>
          </a:bodyPr>
          <a:lstStyle/>
          <a:p>
            <a:r>
              <a:rPr lang="en-US" sz="1400" dirty="0" smtClean="0">
                <a:solidFill>
                  <a:schemeClr val="bg1"/>
                </a:solidFill>
              </a:rPr>
              <a:t>  Core data</a:t>
            </a:r>
          </a:p>
        </p:txBody>
      </p:sp>
      <p:sp>
        <p:nvSpPr>
          <p:cNvPr id="61" name="TextBox 60"/>
          <p:cNvSpPr txBox="1"/>
          <p:nvPr/>
        </p:nvSpPr>
        <p:spPr>
          <a:xfrm>
            <a:off x="237716" y="1812897"/>
            <a:ext cx="4111638" cy="1508105"/>
          </a:xfrm>
          <a:prstGeom prst="rect">
            <a:avLst/>
          </a:prstGeom>
          <a:noFill/>
        </p:spPr>
        <p:txBody>
          <a:bodyPr wrap="square" lIns="0" tIns="0" rIns="0" bIns="0" rtlCol="0">
            <a:spAutoFit/>
          </a:bodyPr>
          <a:lstStyle/>
          <a:p>
            <a:pPr defTabSz="914330"/>
            <a:r>
              <a:rPr lang="en-GB" sz="1400" spc="-38" dirty="0">
                <a:solidFill>
                  <a:srgbClr val="555555"/>
                </a:solidFill>
              </a:rPr>
              <a:t>Business Capability Models derive from Microsoft Services Business Architecture </a:t>
            </a:r>
            <a:r>
              <a:rPr lang="en-GB" sz="1400" spc="-19" dirty="0">
                <a:solidFill>
                  <a:srgbClr val="555555"/>
                </a:solidFill>
              </a:rPr>
              <a:t>(MSBA), a unique approach developed </a:t>
            </a:r>
            <a:r>
              <a:rPr lang="en-GB" sz="1400" dirty="0">
                <a:solidFill>
                  <a:srgbClr val="555555"/>
                </a:solidFill>
              </a:rPr>
              <a:t>by Microsoft to define a business architecture using the concept of business capabilities. With 11 patents pending MSBA has helped many organizations identify and manage change.</a:t>
            </a:r>
          </a:p>
        </p:txBody>
      </p:sp>
      <p:sp>
        <p:nvSpPr>
          <p:cNvPr id="62" name="Hexagon 61"/>
          <p:cNvSpPr/>
          <p:nvPr/>
        </p:nvSpPr>
        <p:spPr>
          <a:xfrm>
            <a:off x="2601847" y="792664"/>
            <a:ext cx="269134" cy="232012"/>
          </a:xfrm>
          <a:prstGeom prst="hexagon">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p:cNvSpPr txBox="1"/>
          <p:nvPr/>
        </p:nvSpPr>
        <p:spPr>
          <a:xfrm>
            <a:off x="2898888" y="806312"/>
            <a:ext cx="6115458" cy="215444"/>
          </a:xfrm>
          <a:prstGeom prst="rect">
            <a:avLst/>
          </a:prstGeom>
          <a:noFill/>
        </p:spPr>
        <p:txBody>
          <a:bodyPr wrap="square" lIns="0" tIns="0" rIns="0" bIns="0" rtlCol="0">
            <a:spAutoFit/>
          </a:bodyPr>
          <a:lstStyle/>
          <a:p>
            <a:r>
              <a:rPr lang="en-GB" sz="1400" dirty="0" smtClean="0">
                <a:solidFill>
                  <a:srgbClr val="555555"/>
                </a:solidFill>
              </a:rPr>
              <a:t>Enterprise Level Architecture | Business Architecture</a:t>
            </a:r>
            <a:endParaRPr lang="en-US" sz="1400" dirty="0"/>
          </a:p>
        </p:txBody>
      </p:sp>
      <p:pic>
        <p:nvPicPr>
          <p:cNvPr id="50"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0680" y="112301"/>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185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37480" y="1212953"/>
            <a:ext cx="4111874" cy="215446"/>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37480" y="1212954"/>
            <a:ext cx="735779" cy="215444"/>
          </a:xfrm>
          <a:prstGeom prst="rect">
            <a:avLst/>
          </a:prstGeom>
          <a:noFill/>
        </p:spPr>
        <p:txBody>
          <a:bodyPr wrap="none" lIns="0" tIns="0" rIns="0" bIns="0" rtlCol="0">
            <a:spAutoFit/>
          </a:bodyPr>
          <a:lstStyle/>
          <a:p>
            <a:r>
              <a:rPr lang="en-US" sz="1400" dirty="0" smtClean="0">
                <a:solidFill>
                  <a:schemeClr val="bg1"/>
                </a:solidFill>
              </a:rPr>
              <a:t>  Purpose</a:t>
            </a:r>
          </a:p>
        </p:txBody>
      </p:sp>
      <p:grpSp>
        <p:nvGrpSpPr>
          <p:cNvPr id="6" name="Group 5"/>
          <p:cNvGrpSpPr/>
          <p:nvPr/>
        </p:nvGrpSpPr>
        <p:grpSpPr>
          <a:xfrm>
            <a:off x="4745879" y="1210776"/>
            <a:ext cx="4111874" cy="217622"/>
            <a:chOff x="-1050" y="3079332"/>
            <a:chExt cx="4111874" cy="217622"/>
          </a:xfrm>
        </p:grpSpPr>
        <p:sp>
          <p:nvSpPr>
            <p:cNvPr id="9" name="Rectangle 8"/>
            <p:cNvSpPr/>
            <p:nvPr/>
          </p:nvSpPr>
          <p:spPr>
            <a:xfrm>
              <a:off x="-1050" y="3079332"/>
              <a:ext cx="4111874" cy="215446"/>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050" y="3081510"/>
              <a:ext cx="758221" cy="215444"/>
            </a:xfrm>
            <a:prstGeom prst="rect">
              <a:avLst/>
            </a:prstGeom>
            <a:noFill/>
          </p:spPr>
          <p:txBody>
            <a:bodyPr wrap="none" lIns="0" tIns="0" rIns="0" bIns="0" rtlCol="0">
              <a:spAutoFit/>
            </a:bodyPr>
            <a:lstStyle/>
            <a:p>
              <a:r>
                <a:rPr lang="en-US" sz="1400" dirty="0" smtClean="0">
                  <a:solidFill>
                    <a:schemeClr val="bg1"/>
                  </a:solidFill>
                </a:rPr>
                <a:t>  Example</a:t>
              </a:r>
            </a:p>
          </p:txBody>
        </p:sp>
      </p:grpSp>
      <p:sp>
        <p:nvSpPr>
          <p:cNvPr id="15" name="Title 2"/>
          <p:cNvSpPr>
            <a:spLocks noGrp="1"/>
          </p:cNvSpPr>
          <p:nvPr>
            <p:ph type="title"/>
          </p:nvPr>
        </p:nvSpPr>
        <p:spPr>
          <a:xfrm>
            <a:off x="1423282" y="360402"/>
            <a:ext cx="7330091" cy="509171"/>
          </a:xfrm>
        </p:spPr>
        <p:txBody>
          <a:bodyPr/>
          <a:lstStyle/>
          <a:p>
            <a:r>
              <a:rPr lang="en-US" dirty="0" smtClean="0"/>
              <a:t>Model: IT Services Model</a:t>
            </a:r>
            <a:endParaRPr lang="en-US" dirty="0"/>
          </a:p>
        </p:txBody>
      </p:sp>
      <p:pic>
        <p:nvPicPr>
          <p:cNvPr id="19"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745879" y="1641831"/>
            <a:ext cx="4111880" cy="2509344"/>
          </a:xfrm>
          <a:prstGeom prst="rect">
            <a:avLst/>
          </a:prstGeom>
          <a:ln w="3175">
            <a:no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p:cNvSpPr/>
          <p:nvPr/>
        </p:nvSpPr>
        <p:spPr>
          <a:xfrm>
            <a:off x="237480" y="3540359"/>
            <a:ext cx="4111874" cy="215446"/>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225180" y="3935730"/>
            <a:ext cx="866456" cy="215444"/>
          </a:xfrm>
          <a:prstGeom prst="rect">
            <a:avLst/>
          </a:prstGeom>
          <a:noFill/>
          <a:effectLst/>
        </p:spPr>
        <p:txBody>
          <a:bodyPr wrap="none" lIns="0" tIns="0" rIns="0" bIns="0" rtlCol="0">
            <a:spAutoFit/>
          </a:bodyPr>
          <a:lstStyle/>
          <a:p>
            <a:r>
              <a:rPr lang="en-US" sz="1400" dirty="0" smtClean="0">
                <a:solidFill>
                  <a:schemeClr val="bg1"/>
                </a:solidFill>
              </a:rPr>
              <a:t>  Core data</a:t>
            </a:r>
          </a:p>
        </p:txBody>
      </p:sp>
      <p:sp>
        <p:nvSpPr>
          <p:cNvPr id="23" name="Rectangle 22"/>
          <p:cNvSpPr/>
          <p:nvPr/>
        </p:nvSpPr>
        <p:spPr>
          <a:xfrm>
            <a:off x="234654" y="3857845"/>
            <a:ext cx="1369733" cy="1293128"/>
          </a:xfrm>
          <a:prstGeom prst="rect">
            <a:avLst/>
          </a:prstGeom>
          <a:solidFill>
            <a:srgbClr val="DCE6F2"/>
          </a:solid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100" dirty="0" smtClean="0">
                <a:solidFill>
                  <a:schemeClr val="bg2">
                    <a:lumMod val="25000"/>
                  </a:schemeClr>
                </a:solidFill>
                <a:latin typeface="Segoe WP" pitchFamily="34" charset="0"/>
              </a:rPr>
              <a:t>Why</a:t>
            </a:r>
            <a:endParaRPr lang="en-US" sz="1100" dirty="0">
              <a:solidFill>
                <a:schemeClr val="bg2">
                  <a:lumMod val="25000"/>
                </a:schemeClr>
              </a:solidFill>
              <a:latin typeface="Segoe WP" pitchFamily="34" charset="0"/>
            </a:endParaRPr>
          </a:p>
        </p:txBody>
      </p:sp>
      <p:sp>
        <p:nvSpPr>
          <p:cNvPr id="24" name="Rectangle 23"/>
          <p:cNvSpPr/>
          <p:nvPr/>
        </p:nvSpPr>
        <p:spPr>
          <a:xfrm>
            <a:off x="1601152" y="3857844"/>
            <a:ext cx="1374472" cy="1294831"/>
          </a:xfrm>
          <a:prstGeom prst="rect">
            <a:avLst/>
          </a:prstGeom>
          <a:solidFill>
            <a:srgbClr val="DCE6F2"/>
          </a:solid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100" dirty="0" smtClean="0">
                <a:solidFill>
                  <a:schemeClr val="bg2">
                    <a:lumMod val="25000"/>
                  </a:schemeClr>
                </a:solidFill>
                <a:latin typeface="Segoe WP" pitchFamily="34" charset="0"/>
              </a:rPr>
              <a:t>What        Where</a:t>
            </a:r>
            <a:endParaRPr lang="en-US" sz="1100" dirty="0">
              <a:solidFill>
                <a:schemeClr val="bg2">
                  <a:lumMod val="25000"/>
                </a:schemeClr>
              </a:solidFill>
              <a:latin typeface="Segoe WP" pitchFamily="34" charset="0"/>
            </a:endParaRPr>
          </a:p>
        </p:txBody>
      </p:sp>
      <p:sp>
        <p:nvSpPr>
          <p:cNvPr id="25" name="Rectangle 24"/>
          <p:cNvSpPr/>
          <p:nvPr/>
        </p:nvSpPr>
        <p:spPr>
          <a:xfrm>
            <a:off x="2975624" y="3857844"/>
            <a:ext cx="1374473" cy="1294832"/>
          </a:xfrm>
          <a:prstGeom prst="rect">
            <a:avLst/>
          </a:prstGeom>
          <a:solidFill>
            <a:srgbClr val="DCE6F2"/>
          </a:solid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100" dirty="0" smtClean="0">
                <a:solidFill>
                  <a:schemeClr val="bg2">
                    <a:lumMod val="25000"/>
                  </a:schemeClr>
                </a:solidFill>
                <a:latin typeface="Segoe WP" pitchFamily="34" charset="0"/>
              </a:rPr>
              <a:t>How</a:t>
            </a:r>
            <a:endParaRPr lang="en-US" sz="1100" dirty="0">
              <a:solidFill>
                <a:schemeClr val="bg2">
                  <a:lumMod val="25000"/>
                </a:schemeClr>
              </a:solidFill>
              <a:latin typeface="Segoe WP" pitchFamily="34" charset="0"/>
            </a:endParaRPr>
          </a:p>
        </p:txBody>
      </p:sp>
      <p:sp>
        <p:nvSpPr>
          <p:cNvPr id="47" name="Rectangle 46"/>
          <p:cNvSpPr/>
          <p:nvPr/>
        </p:nvSpPr>
        <p:spPr>
          <a:xfrm>
            <a:off x="2978860" y="4067485"/>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People</a:t>
            </a:r>
            <a:endParaRPr lang="en-US" sz="700" dirty="0">
              <a:solidFill>
                <a:schemeClr val="bg2">
                  <a:lumMod val="25000"/>
                </a:schemeClr>
              </a:solidFill>
              <a:latin typeface="Segoe WP" pitchFamily="34" charset="0"/>
            </a:endParaRPr>
          </a:p>
        </p:txBody>
      </p:sp>
      <p:sp>
        <p:nvSpPr>
          <p:cNvPr id="48" name="Rounded Rectangle 47"/>
          <p:cNvSpPr/>
          <p:nvPr/>
        </p:nvSpPr>
        <p:spPr>
          <a:xfrm>
            <a:off x="3055596" y="4372652"/>
            <a:ext cx="530528" cy="418949"/>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Business </a:t>
            </a:r>
          </a:p>
          <a:p>
            <a:pPr algn="ctr"/>
            <a:r>
              <a:rPr lang="en-US" sz="600" dirty="0" smtClean="0">
                <a:latin typeface="Segoe WP" pitchFamily="34" charset="0"/>
              </a:rPr>
              <a:t>Competency</a:t>
            </a:r>
            <a:endParaRPr lang="en-US" sz="600" dirty="0">
              <a:latin typeface="Segoe WP" pitchFamily="34" charset="0"/>
            </a:endParaRPr>
          </a:p>
        </p:txBody>
      </p:sp>
      <p:sp>
        <p:nvSpPr>
          <p:cNvPr id="49" name="Rounded Rectangle 48"/>
          <p:cNvSpPr/>
          <p:nvPr/>
        </p:nvSpPr>
        <p:spPr>
          <a:xfrm>
            <a:off x="3083503" y="4694183"/>
            <a:ext cx="474714" cy="362803"/>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IT </a:t>
            </a:r>
          </a:p>
          <a:p>
            <a:pPr algn="ctr"/>
            <a:r>
              <a:rPr lang="en-US" sz="600" dirty="0">
                <a:solidFill>
                  <a:schemeClr val="bg2">
                    <a:lumMod val="10000"/>
                  </a:schemeClr>
                </a:solidFill>
                <a:latin typeface="Segoe WP" pitchFamily="34" charset="0"/>
              </a:rPr>
              <a:t>Competency</a:t>
            </a:r>
          </a:p>
        </p:txBody>
      </p:sp>
      <p:sp>
        <p:nvSpPr>
          <p:cNvPr id="44" name="Rectangle 43"/>
          <p:cNvSpPr/>
          <p:nvPr/>
        </p:nvSpPr>
        <p:spPr>
          <a:xfrm>
            <a:off x="3666097" y="4067485"/>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Technology</a:t>
            </a:r>
            <a:endParaRPr lang="en-US" sz="700" dirty="0">
              <a:solidFill>
                <a:schemeClr val="bg2">
                  <a:lumMod val="25000"/>
                </a:schemeClr>
              </a:solidFill>
              <a:latin typeface="Segoe WP" pitchFamily="34" charset="0"/>
            </a:endParaRPr>
          </a:p>
        </p:txBody>
      </p:sp>
      <p:sp>
        <p:nvSpPr>
          <p:cNvPr id="45" name="Rounded Rectangle 44"/>
          <p:cNvSpPr/>
          <p:nvPr/>
        </p:nvSpPr>
        <p:spPr>
          <a:xfrm>
            <a:off x="3742833" y="4372652"/>
            <a:ext cx="530528" cy="418949"/>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Application </a:t>
            </a:r>
          </a:p>
          <a:p>
            <a:pPr algn="ctr"/>
            <a:r>
              <a:rPr lang="en-US" sz="600" dirty="0">
                <a:solidFill>
                  <a:schemeClr val="bg2">
                    <a:lumMod val="10000"/>
                  </a:schemeClr>
                </a:solidFill>
                <a:latin typeface="Segoe WP" pitchFamily="34" charset="0"/>
              </a:rPr>
              <a:t>Portfolio</a:t>
            </a:r>
          </a:p>
        </p:txBody>
      </p:sp>
      <p:sp>
        <p:nvSpPr>
          <p:cNvPr id="46" name="Rounded Rectangle 45"/>
          <p:cNvSpPr/>
          <p:nvPr/>
        </p:nvSpPr>
        <p:spPr>
          <a:xfrm>
            <a:off x="3762724" y="4694183"/>
            <a:ext cx="490746" cy="362803"/>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Technology</a:t>
            </a:r>
          </a:p>
          <a:p>
            <a:pPr algn="ctr"/>
            <a:r>
              <a:rPr lang="en-US" sz="600" dirty="0">
                <a:solidFill>
                  <a:schemeClr val="bg2">
                    <a:lumMod val="10000"/>
                  </a:schemeClr>
                </a:solidFill>
                <a:latin typeface="Segoe WP" pitchFamily="34" charset="0"/>
              </a:rPr>
              <a:t>Portfolio</a:t>
            </a:r>
          </a:p>
        </p:txBody>
      </p:sp>
      <p:sp>
        <p:nvSpPr>
          <p:cNvPr id="41" name="Rectangle 40"/>
          <p:cNvSpPr/>
          <p:nvPr/>
        </p:nvSpPr>
        <p:spPr>
          <a:xfrm>
            <a:off x="229916" y="4067486"/>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Environment</a:t>
            </a:r>
          </a:p>
          <a:p>
            <a:pPr algn="ctr"/>
            <a:endParaRPr lang="en-US" sz="700" dirty="0">
              <a:solidFill>
                <a:schemeClr val="bg2">
                  <a:lumMod val="25000"/>
                </a:schemeClr>
              </a:solidFill>
              <a:latin typeface="Segoe WP" pitchFamily="34" charset="0"/>
            </a:endParaRPr>
          </a:p>
        </p:txBody>
      </p:sp>
      <p:sp>
        <p:nvSpPr>
          <p:cNvPr id="42" name="Rounded Rectangle 41"/>
          <p:cNvSpPr/>
          <p:nvPr/>
        </p:nvSpPr>
        <p:spPr>
          <a:xfrm>
            <a:off x="306652" y="4372652"/>
            <a:ext cx="530528" cy="418949"/>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Industry</a:t>
            </a:r>
          </a:p>
          <a:p>
            <a:pPr algn="ctr"/>
            <a:r>
              <a:rPr lang="en-US" sz="600" dirty="0" smtClean="0">
                <a:latin typeface="Segoe WP" pitchFamily="34" charset="0"/>
              </a:rPr>
              <a:t>Context</a:t>
            </a:r>
            <a:endParaRPr lang="en-US" sz="600" dirty="0">
              <a:latin typeface="Segoe WP" pitchFamily="34" charset="0"/>
            </a:endParaRPr>
          </a:p>
        </p:txBody>
      </p:sp>
      <p:sp>
        <p:nvSpPr>
          <p:cNvPr id="43" name="Rounded Rectangle 42"/>
          <p:cNvSpPr/>
          <p:nvPr/>
        </p:nvSpPr>
        <p:spPr>
          <a:xfrm>
            <a:off x="334559" y="4694183"/>
            <a:ext cx="474714" cy="362803"/>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IT Industry </a:t>
            </a:r>
          </a:p>
          <a:p>
            <a:pPr algn="ctr"/>
            <a:r>
              <a:rPr lang="en-US" sz="600" dirty="0" smtClean="0">
                <a:latin typeface="Segoe WP" pitchFamily="34" charset="0"/>
              </a:rPr>
              <a:t>Context</a:t>
            </a:r>
            <a:endParaRPr lang="en-US" sz="600" dirty="0">
              <a:latin typeface="Segoe WP" pitchFamily="34" charset="0"/>
            </a:endParaRPr>
          </a:p>
        </p:txBody>
      </p:sp>
      <p:sp>
        <p:nvSpPr>
          <p:cNvPr id="38" name="Rectangle 37"/>
          <p:cNvSpPr/>
          <p:nvPr/>
        </p:nvSpPr>
        <p:spPr>
          <a:xfrm>
            <a:off x="917152" y="4067486"/>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 Strategy</a:t>
            </a:r>
            <a:endParaRPr lang="en-US" sz="700" dirty="0">
              <a:solidFill>
                <a:schemeClr val="bg2">
                  <a:lumMod val="25000"/>
                </a:schemeClr>
              </a:solidFill>
              <a:latin typeface="Segoe WP" pitchFamily="34" charset="0"/>
            </a:endParaRPr>
          </a:p>
        </p:txBody>
      </p:sp>
      <p:sp>
        <p:nvSpPr>
          <p:cNvPr id="39" name="Rounded Rectangle 38"/>
          <p:cNvSpPr/>
          <p:nvPr/>
        </p:nvSpPr>
        <p:spPr>
          <a:xfrm>
            <a:off x="993888" y="4372652"/>
            <a:ext cx="530528" cy="418949"/>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Business </a:t>
            </a:r>
          </a:p>
          <a:p>
            <a:pPr algn="ctr"/>
            <a:r>
              <a:rPr lang="en-US" sz="600" dirty="0" smtClean="0">
                <a:latin typeface="Segoe WP" pitchFamily="34" charset="0"/>
              </a:rPr>
              <a:t>Strategy</a:t>
            </a:r>
            <a:endParaRPr lang="en-US" sz="600" dirty="0">
              <a:latin typeface="Segoe WP" pitchFamily="34" charset="0"/>
            </a:endParaRPr>
          </a:p>
        </p:txBody>
      </p:sp>
      <p:sp>
        <p:nvSpPr>
          <p:cNvPr id="40" name="Rounded Rectangle 39"/>
          <p:cNvSpPr/>
          <p:nvPr/>
        </p:nvSpPr>
        <p:spPr>
          <a:xfrm>
            <a:off x="1021795" y="4694183"/>
            <a:ext cx="474714" cy="362803"/>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IT</a:t>
            </a:r>
            <a:br>
              <a:rPr lang="en-US" sz="600" dirty="0" smtClean="0">
                <a:latin typeface="Segoe WP" pitchFamily="34" charset="0"/>
              </a:rPr>
            </a:br>
            <a:r>
              <a:rPr lang="en-US" sz="600" dirty="0" smtClean="0">
                <a:latin typeface="Segoe WP" pitchFamily="34" charset="0"/>
              </a:rPr>
              <a:t>Strategy</a:t>
            </a:r>
            <a:endParaRPr lang="en-US" sz="600" dirty="0">
              <a:latin typeface="Segoe WP" pitchFamily="34" charset="0"/>
            </a:endParaRPr>
          </a:p>
        </p:txBody>
      </p:sp>
      <p:sp>
        <p:nvSpPr>
          <p:cNvPr id="35" name="Rectangle 34"/>
          <p:cNvSpPr/>
          <p:nvPr/>
        </p:nvSpPr>
        <p:spPr>
          <a:xfrm>
            <a:off x="2291624" y="4067487"/>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Operation</a:t>
            </a:r>
            <a:endParaRPr lang="en-US" sz="700" dirty="0">
              <a:solidFill>
                <a:schemeClr val="bg2">
                  <a:lumMod val="25000"/>
                </a:schemeClr>
              </a:solidFill>
              <a:latin typeface="Segoe WP" pitchFamily="34" charset="0"/>
            </a:endParaRPr>
          </a:p>
        </p:txBody>
      </p:sp>
      <p:sp>
        <p:nvSpPr>
          <p:cNvPr id="36" name="Rounded Rectangle 35"/>
          <p:cNvSpPr/>
          <p:nvPr/>
        </p:nvSpPr>
        <p:spPr>
          <a:xfrm>
            <a:off x="2368360" y="4372652"/>
            <a:ext cx="530528" cy="418949"/>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Business </a:t>
            </a:r>
          </a:p>
          <a:p>
            <a:pPr algn="ctr"/>
            <a:r>
              <a:rPr lang="en-US" sz="600" dirty="0" smtClean="0">
                <a:latin typeface="Segoe WP" pitchFamily="34" charset="0"/>
              </a:rPr>
              <a:t>Operation</a:t>
            </a:r>
            <a:endParaRPr lang="en-US" sz="600" dirty="0">
              <a:latin typeface="Segoe WP" pitchFamily="34" charset="0"/>
            </a:endParaRPr>
          </a:p>
        </p:txBody>
      </p:sp>
      <p:sp>
        <p:nvSpPr>
          <p:cNvPr id="37" name="Rounded Rectangle 36"/>
          <p:cNvSpPr/>
          <p:nvPr/>
        </p:nvSpPr>
        <p:spPr>
          <a:xfrm>
            <a:off x="2396267" y="4694183"/>
            <a:ext cx="474714" cy="362803"/>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IT</a:t>
            </a:r>
          </a:p>
          <a:p>
            <a:pPr algn="ctr"/>
            <a:r>
              <a:rPr lang="en-US" sz="600" dirty="0">
                <a:solidFill>
                  <a:schemeClr val="bg2">
                    <a:lumMod val="10000"/>
                  </a:schemeClr>
                </a:solidFill>
                <a:latin typeface="Segoe WP" pitchFamily="34" charset="0"/>
              </a:rPr>
              <a:t>Operation</a:t>
            </a:r>
          </a:p>
        </p:txBody>
      </p:sp>
      <p:sp>
        <p:nvSpPr>
          <p:cNvPr id="32" name="Rectangle 31"/>
          <p:cNvSpPr/>
          <p:nvPr/>
        </p:nvSpPr>
        <p:spPr>
          <a:xfrm>
            <a:off x="1604388" y="4067486"/>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Capability</a:t>
            </a:r>
            <a:endParaRPr lang="en-US" sz="700" dirty="0">
              <a:solidFill>
                <a:schemeClr val="bg2">
                  <a:lumMod val="25000"/>
                </a:schemeClr>
              </a:solidFill>
              <a:latin typeface="Segoe WP" pitchFamily="34" charset="0"/>
            </a:endParaRPr>
          </a:p>
        </p:txBody>
      </p:sp>
      <p:sp>
        <p:nvSpPr>
          <p:cNvPr id="33" name="Rounded Rectangle 32"/>
          <p:cNvSpPr/>
          <p:nvPr/>
        </p:nvSpPr>
        <p:spPr>
          <a:xfrm>
            <a:off x="1681124" y="4372652"/>
            <a:ext cx="530528" cy="418949"/>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Business </a:t>
            </a:r>
          </a:p>
          <a:p>
            <a:pPr algn="ctr"/>
            <a:r>
              <a:rPr lang="en-US" sz="600" dirty="0" smtClean="0">
                <a:latin typeface="Segoe WP" pitchFamily="34" charset="0"/>
              </a:rPr>
              <a:t>Capability</a:t>
            </a:r>
            <a:endParaRPr lang="en-US" sz="600" dirty="0">
              <a:latin typeface="Segoe WP" pitchFamily="34" charset="0"/>
            </a:endParaRPr>
          </a:p>
        </p:txBody>
      </p:sp>
      <p:sp>
        <p:nvSpPr>
          <p:cNvPr id="34" name="Rounded Rectangle 33"/>
          <p:cNvSpPr/>
          <p:nvPr/>
        </p:nvSpPr>
        <p:spPr>
          <a:xfrm>
            <a:off x="1709031" y="4694183"/>
            <a:ext cx="474714" cy="362803"/>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IT</a:t>
            </a:r>
          </a:p>
          <a:p>
            <a:pPr algn="ctr"/>
            <a:r>
              <a:rPr lang="en-US" sz="600" dirty="0">
                <a:solidFill>
                  <a:schemeClr val="bg2">
                    <a:lumMod val="10000"/>
                  </a:schemeClr>
                </a:solidFill>
                <a:latin typeface="Segoe WP" pitchFamily="34" charset="0"/>
              </a:rPr>
              <a:t>Capability</a:t>
            </a:r>
          </a:p>
        </p:txBody>
      </p:sp>
      <p:sp>
        <p:nvSpPr>
          <p:cNvPr id="51" name="Rectangle 50"/>
          <p:cNvSpPr/>
          <p:nvPr/>
        </p:nvSpPr>
        <p:spPr>
          <a:xfrm>
            <a:off x="215706" y="5195150"/>
            <a:ext cx="4134391" cy="1062134"/>
          </a:xfrm>
          <a:prstGeom prst="rect">
            <a:avLst/>
          </a:prstGeom>
          <a:solidFill>
            <a:srgbClr val="DCE6F2"/>
          </a:solid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900" dirty="0" smtClean="0">
                <a:solidFill>
                  <a:schemeClr val="bg2">
                    <a:lumMod val="25000"/>
                  </a:schemeClr>
                </a:solidFill>
                <a:latin typeface="Segoe WP" pitchFamily="34" charset="0"/>
              </a:rPr>
              <a:t>Program of Change</a:t>
            </a:r>
          </a:p>
          <a:p>
            <a:pPr algn="ctr"/>
            <a:endParaRPr lang="en-US" sz="900" dirty="0">
              <a:solidFill>
                <a:schemeClr val="bg2">
                  <a:lumMod val="25000"/>
                </a:schemeClr>
              </a:solidFill>
              <a:latin typeface="Segoe WP" pitchFamily="34" charset="0"/>
            </a:endParaRPr>
          </a:p>
        </p:txBody>
      </p:sp>
      <p:sp>
        <p:nvSpPr>
          <p:cNvPr id="52" name="Rounded Rectangle 51"/>
          <p:cNvSpPr/>
          <p:nvPr/>
        </p:nvSpPr>
        <p:spPr>
          <a:xfrm>
            <a:off x="1708290" y="5436824"/>
            <a:ext cx="531172" cy="334540"/>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Business Value</a:t>
            </a:r>
          </a:p>
        </p:txBody>
      </p:sp>
      <p:sp>
        <p:nvSpPr>
          <p:cNvPr id="53" name="Rounded Rectangle 52"/>
          <p:cNvSpPr/>
          <p:nvPr/>
        </p:nvSpPr>
        <p:spPr>
          <a:xfrm>
            <a:off x="2387040" y="5436824"/>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latin typeface="Segoe WP" pitchFamily="34" charset="0"/>
              </a:rPr>
              <a:t>Program</a:t>
            </a:r>
          </a:p>
        </p:txBody>
      </p:sp>
      <p:sp>
        <p:nvSpPr>
          <p:cNvPr id="54" name="Rounded Rectangle 53"/>
          <p:cNvSpPr/>
          <p:nvPr/>
        </p:nvSpPr>
        <p:spPr>
          <a:xfrm>
            <a:off x="2383416" y="5816726"/>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Governance</a:t>
            </a:r>
            <a:endParaRPr lang="en-US" sz="600" dirty="0">
              <a:latin typeface="Segoe WP" pitchFamily="34" charset="0"/>
            </a:endParaRPr>
          </a:p>
        </p:txBody>
      </p:sp>
      <p:sp>
        <p:nvSpPr>
          <p:cNvPr id="55" name="Rounded Rectangle 54"/>
          <p:cNvSpPr/>
          <p:nvPr/>
        </p:nvSpPr>
        <p:spPr>
          <a:xfrm>
            <a:off x="1706027" y="5816726"/>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Stakeholder</a:t>
            </a:r>
            <a:endParaRPr lang="en-US" sz="600" dirty="0">
              <a:latin typeface="Segoe WP" pitchFamily="34" charset="0"/>
            </a:endParaRPr>
          </a:p>
        </p:txBody>
      </p:sp>
      <p:sp>
        <p:nvSpPr>
          <p:cNvPr id="56" name="Rounded Rectangle 55"/>
          <p:cNvSpPr/>
          <p:nvPr/>
        </p:nvSpPr>
        <p:spPr>
          <a:xfrm>
            <a:off x="3063427" y="5636432"/>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Adoption</a:t>
            </a:r>
            <a:endParaRPr lang="en-US" sz="600" dirty="0">
              <a:latin typeface="Segoe WP" pitchFamily="34" charset="0"/>
            </a:endParaRPr>
          </a:p>
        </p:txBody>
      </p:sp>
      <p:sp>
        <p:nvSpPr>
          <p:cNvPr id="57" name="Rounded Rectangle 56"/>
          <p:cNvSpPr/>
          <p:nvPr/>
        </p:nvSpPr>
        <p:spPr>
          <a:xfrm>
            <a:off x="3743438" y="5632380"/>
            <a:ext cx="531172" cy="334540"/>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Solution Architecture</a:t>
            </a:r>
          </a:p>
        </p:txBody>
      </p:sp>
      <p:sp>
        <p:nvSpPr>
          <p:cNvPr id="58" name="Rounded Rectangle 57"/>
          <p:cNvSpPr/>
          <p:nvPr/>
        </p:nvSpPr>
        <p:spPr>
          <a:xfrm>
            <a:off x="341303" y="5604093"/>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Scenario</a:t>
            </a:r>
          </a:p>
        </p:txBody>
      </p:sp>
      <p:sp>
        <p:nvSpPr>
          <p:cNvPr id="59" name="Rounded Rectangle 58"/>
          <p:cNvSpPr/>
          <p:nvPr/>
        </p:nvSpPr>
        <p:spPr>
          <a:xfrm>
            <a:off x="1023665" y="5609400"/>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Scorecard</a:t>
            </a:r>
          </a:p>
        </p:txBody>
      </p:sp>
      <p:sp>
        <p:nvSpPr>
          <p:cNvPr id="60" name="TextBox 59"/>
          <p:cNvSpPr txBox="1"/>
          <p:nvPr/>
        </p:nvSpPr>
        <p:spPr>
          <a:xfrm>
            <a:off x="245002" y="3540745"/>
            <a:ext cx="866456" cy="215444"/>
          </a:xfrm>
          <a:prstGeom prst="rect">
            <a:avLst/>
          </a:prstGeom>
          <a:noFill/>
          <a:effectLst/>
        </p:spPr>
        <p:txBody>
          <a:bodyPr wrap="none" lIns="0" tIns="0" rIns="0" bIns="0" rtlCol="0">
            <a:spAutoFit/>
          </a:bodyPr>
          <a:lstStyle/>
          <a:p>
            <a:r>
              <a:rPr lang="en-US" sz="1400" dirty="0" smtClean="0">
                <a:solidFill>
                  <a:schemeClr val="bg1"/>
                </a:solidFill>
              </a:rPr>
              <a:t>  Core data</a:t>
            </a:r>
          </a:p>
        </p:txBody>
      </p:sp>
      <p:sp>
        <p:nvSpPr>
          <p:cNvPr id="61" name="TextBox 60"/>
          <p:cNvSpPr txBox="1"/>
          <p:nvPr/>
        </p:nvSpPr>
        <p:spPr>
          <a:xfrm>
            <a:off x="237716" y="1812897"/>
            <a:ext cx="4111638" cy="861774"/>
          </a:xfrm>
          <a:prstGeom prst="rect">
            <a:avLst/>
          </a:prstGeom>
          <a:noFill/>
        </p:spPr>
        <p:txBody>
          <a:bodyPr wrap="square" lIns="0" tIns="0" rIns="0" bIns="0" rtlCol="0">
            <a:spAutoFit/>
          </a:bodyPr>
          <a:lstStyle/>
          <a:p>
            <a:r>
              <a:rPr lang="en-GB" sz="1400" dirty="0">
                <a:solidFill>
                  <a:srgbClr val="555555"/>
                </a:solidFill>
              </a:rPr>
              <a:t>With a Microsoft patent pending the IT Services Model has helped many organizations understand the changing requirements for IT as a portfolio of services that supports the </a:t>
            </a:r>
            <a:r>
              <a:rPr lang="en-GB" sz="1400" dirty="0" smtClean="0">
                <a:solidFill>
                  <a:srgbClr val="555555"/>
                </a:solidFill>
              </a:rPr>
              <a:t>business. </a:t>
            </a:r>
            <a:endParaRPr lang="en-US" sz="1400" dirty="0"/>
          </a:p>
        </p:txBody>
      </p:sp>
      <p:sp>
        <p:nvSpPr>
          <p:cNvPr id="62" name="TextBox 61"/>
          <p:cNvSpPr txBox="1"/>
          <p:nvPr/>
        </p:nvSpPr>
        <p:spPr>
          <a:xfrm>
            <a:off x="4757116" y="4318632"/>
            <a:ext cx="3874995" cy="1877437"/>
          </a:xfrm>
          <a:prstGeom prst="rect">
            <a:avLst/>
          </a:prstGeom>
          <a:noFill/>
        </p:spPr>
        <p:txBody>
          <a:bodyPr wrap="square" lIns="0" tIns="0" rIns="0" bIns="0" rtlCol="0">
            <a:spAutoFit/>
          </a:bodyPr>
          <a:lstStyle/>
          <a:p>
            <a:pPr defTabSz="914330">
              <a:spcAft>
                <a:spcPts val="600"/>
              </a:spcAft>
              <a:defRPr sz="1200"/>
            </a:pPr>
            <a:r>
              <a:rPr lang="en-GB" sz="1400" dirty="0" smtClean="0">
                <a:solidFill>
                  <a:srgbClr val="555555"/>
                </a:solidFill>
              </a:rPr>
              <a:t>The generic IT Services data set will be maintained by the ES&amp;A Architects Team. </a:t>
            </a:r>
            <a:endParaRPr lang="en-GB" sz="1400" dirty="0">
              <a:solidFill>
                <a:srgbClr val="555555"/>
              </a:solidFill>
            </a:endParaRPr>
          </a:p>
          <a:p>
            <a:pPr defTabSz="914330">
              <a:spcAft>
                <a:spcPts val="600"/>
              </a:spcAft>
              <a:defRPr sz="1200"/>
            </a:pPr>
            <a:r>
              <a:rPr lang="en-GB" sz="1400" dirty="0" smtClean="0">
                <a:solidFill>
                  <a:srgbClr val="555555"/>
                </a:solidFill>
              </a:rPr>
              <a:t>IT Services are </a:t>
            </a:r>
            <a:r>
              <a:rPr lang="en-GB" sz="1400" dirty="0">
                <a:solidFill>
                  <a:srgbClr val="555555"/>
                </a:solidFill>
              </a:rPr>
              <a:t>measurable and have </a:t>
            </a:r>
            <a:r>
              <a:rPr lang="en-GB" sz="1400" dirty="0" smtClean="0">
                <a:solidFill>
                  <a:srgbClr val="555555"/>
                </a:solidFill>
              </a:rPr>
              <a:t>a range of properties. Definitions for common properties will be defined </a:t>
            </a:r>
            <a:r>
              <a:rPr lang="en-GB" sz="1400" dirty="0">
                <a:solidFill>
                  <a:srgbClr val="555555"/>
                </a:solidFill>
              </a:rPr>
              <a:t>in the VRF Information Model. </a:t>
            </a:r>
          </a:p>
          <a:p>
            <a:pPr defTabSz="914330">
              <a:spcAft>
                <a:spcPts val="600"/>
              </a:spcAft>
              <a:defRPr sz="1200"/>
            </a:pPr>
            <a:r>
              <a:rPr lang="en-GB" sz="1400" dirty="0">
                <a:solidFill>
                  <a:srgbClr val="555555"/>
                </a:solidFill>
              </a:rPr>
              <a:t>The required route for the </a:t>
            </a:r>
            <a:r>
              <a:rPr lang="en-GB" sz="1400" dirty="0" smtClean="0">
                <a:solidFill>
                  <a:srgbClr val="555555"/>
                </a:solidFill>
              </a:rPr>
              <a:t>capture of capability data and creation </a:t>
            </a:r>
            <a:r>
              <a:rPr lang="en-GB" sz="1400" dirty="0">
                <a:solidFill>
                  <a:srgbClr val="555555"/>
                </a:solidFill>
              </a:rPr>
              <a:t>of </a:t>
            </a:r>
            <a:r>
              <a:rPr lang="en-GB" sz="1400" dirty="0" err="1" smtClean="0">
                <a:solidFill>
                  <a:srgbClr val="555555"/>
                </a:solidFill>
              </a:rPr>
              <a:t>heatmap</a:t>
            </a:r>
            <a:r>
              <a:rPr lang="en-GB" sz="1400" dirty="0" smtClean="0">
                <a:solidFill>
                  <a:srgbClr val="555555"/>
                </a:solidFill>
              </a:rPr>
              <a:t> visualizations </a:t>
            </a:r>
            <a:r>
              <a:rPr lang="en-GB" sz="1400" dirty="0">
                <a:solidFill>
                  <a:srgbClr val="555555"/>
                </a:solidFill>
              </a:rPr>
              <a:t>is through the ES&amp;A supported </a:t>
            </a:r>
            <a:r>
              <a:rPr lang="en-GB" sz="1400" dirty="0" smtClean="0">
                <a:solidFill>
                  <a:srgbClr val="555555"/>
                </a:solidFill>
              </a:rPr>
              <a:t>toolset.</a:t>
            </a:r>
            <a:endParaRPr lang="en-GB" sz="1400" dirty="0">
              <a:solidFill>
                <a:srgbClr val="555555"/>
              </a:solidFill>
            </a:endParaRPr>
          </a:p>
        </p:txBody>
      </p:sp>
      <p:sp>
        <p:nvSpPr>
          <p:cNvPr id="3" name="Hexagon 2"/>
          <p:cNvSpPr/>
          <p:nvPr/>
        </p:nvSpPr>
        <p:spPr>
          <a:xfrm>
            <a:off x="2601847" y="792664"/>
            <a:ext cx="269134" cy="232012"/>
          </a:xfrm>
          <a:prstGeom prst="hexagon">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p:cNvSpPr txBox="1"/>
          <p:nvPr/>
        </p:nvSpPr>
        <p:spPr>
          <a:xfrm>
            <a:off x="2898888" y="806312"/>
            <a:ext cx="6115458" cy="215444"/>
          </a:xfrm>
          <a:prstGeom prst="rect">
            <a:avLst/>
          </a:prstGeom>
          <a:noFill/>
        </p:spPr>
        <p:txBody>
          <a:bodyPr wrap="square" lIns="0" tIns="0" rIns="0" bIns="0" rtlCol="0">
            <a:spAutoFit/>
          </a:bodyPr>
          <a:lstStyle/>
          <a:p>
            <a:r>
              <a:rPr lang="en-GB" sz="1400" dirty="0" smtClean="0">
                <a:solidFill>
                  <a:srgbClr val="555555"/>
                </a:solidFill>
              </a:rPr>
              <a:t>IT Optimization | IT Services Model and Assessment</a:t>
            </a:r>
            <a:endParaRPr lang="en-US" sz="1400" dirty="0"/>
          </a:p>
        </p:txBody>
      </p:sp>
      <p:pic>
        <p:nvPicPr>
          <p:cNvPr id="50"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0680" y="112301"/>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749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37480" y="1212953"/>
            <a:ext cx="4111874" cy="215446"/>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37480" y="1212954"/>
            <a:ext cx="735779" cy="215444"/>
          </a:xfrm>
          <a:prstGeom prst="rect">
            <a:avLst/>
          </a:prstGeom>
          <a:noFill/>
        </p:spPr>
        <p:txBody>
          <a:bodyPr wrap="none" lIns="0" tIns="0" rIns="0" bIns="0" rtlCol="0">
            <a:spAutoFit/>
          </a:bodyPr>
          <a:lstStyle/>
          <a:p>
            <a:r>
              <a:rPr lang="en-US" sz="1400" dirty="0" smtClean="0">
                <a:solidFill>
                  <a:schemeClr val="bg1"/>
                </a:solidFill>
              </a:rPr>
              <a:t>  Purpose</a:t>
            </a:r>
          </a:p>
        </p:txBody>
      </p:sp>
      <p:grpSp>
        <p:nvGrpSpPr>
          <p:cNvPr id="6" name="Group 5"/>
          <p:cNvGrpSpPr/>
          <p:nvPr/>
        </p:nvGrpSpPr>
        <p:grpSpPr>
          <a:xfrm>
            <a:off x="4745879" y="1210776"/>
            <a:ext cx="4111874" cy="217622"/>
            <a:chOff x="-1050" y="3079332"/>
            <a:chExt cx="4111874" cy="217622"/>
          </a:xfrm>
        </p:grpSpPr>
        <p:sp>
          <p:nvSpPr>
            <p:cNvPr id="9" name="Rectangle 8"/>
            <p:cNvSpPr/>
            <p:nvPr/>
          </p:nvSpPr>
          <p:spPr>
            <a:xfrm>
              <a:off x="-1050" y="3079332"/>
              <a:ext cx="4111874" cy="215446"/>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050" y="3081510"/>
              <a:ext cx="758221" cy="215444"/>
            </a:xfrm>
            <a:prstGeom prst="rect">
              <a:avLst/>
            </a:prstGeom>
            <a:noFill/>
          </p:spPr>
          <p:txBody>
            <a:bodyPr wrap="none" lIns="0" tIns="0" rIns="0" bIns="0" rtlCol="0">
              <a:spAutoFit/>
            </a:bodyPr>
            <a:lstStyle/>
            <a:p>
              <a:r>
                <a:rPr lang="en-US" sz="1400" dirty="0" smtClean="0">
                  <a:solidFill>
                    <a:schemeClr val="bg1"/>
                  </a:solidFill>
                </a:rPr>
                <a:t>  Example</a:t>
              </a:r>
            </a:p>
          </p:txBody>
        </p:sp>
      </p:grpSp>
      <p:sp>
        <p:nvSpPr>
          <p:cNvPr id="15" name="Title 2"/>
          <p:cNvSpPr>
            <a:spLocks noGrp="1"/>
          </p:cNvSpPr>
          <p:nvPr>
            <p:ph type="title"/>
          </p:nvPr>
        </p:nvSpPr>
        <p:spPr>
          <a:xfrm>
            <a:off x="1423282" y="360402"/>
            <a:ext cx="7330091" cy="509171"/>
          </a:xfrm>
        </p:spPr>
        <p:txBody>
          <a:bodyPr/>
          <a:lstStyle/>
          <a:p>
            <a:r>
              <a:rPr lang="en-US" dirty="0" smtClean="0"/>
              <a:t>Model: Conceptual Architecture</a:t>
            </a:r>
            <a:endParaRPr lang="en-US" dirty="0"/>
          </a:p>
        </p:txBody>
      </p:sp>
      <p:sp>
        <p:nvSpPr>
          <p:cNvPr id="5" name="TextBox 4"/>
          <p:cNvSpPr txBox="1"/>
          <p:nvPr/>
        </p:nvSpPr>
        <p:spPr>
          <a:xfrm>
            <a:off x="237716" y="1812897"/>
            <a:ext cx="4111638" cy="861774"/>
          </a:xfrm>
          <a:prstGeom prst="rect">
            <a:avLst/>
          </a:prstGeom>
          <a:noFill/>
        </p:spPr>
        <p:txBody>
          <a:bodyPr wrap="square" lIns="0" tIns="0" rIns="0" bIns="0" rtlCol="0">
            <a:spAutoFit/>
          </a:bodyPr>
          <a:lstStyle/>
          <a:p>
            <a:pPr defTabSz="914330"/>
            <a:r>
              <a:rPr lang="en-GB" sz="1400" dirty="0">
                <a:solidFill>
                  <a:srgbClr val="555555"/>
                </a:solidFill>
              </a:rPr>
              <a:t>Conceptual architecture models help to understand the problem domain and in many cases decompose it into simpler domains and the relationships between them.</a:t>
            </a:r>
          </a:p>
        </p:txBody>
      </p:sp>
      <p:sp>
        <p:nvSpPr>
          <p:cNvPr id="16" name="TextBox 15"/>
          <p:cNvSpPr txBox="1"/>
          <p:nvPr/>
        </p:nvSpPr>
        <p:spPr>
          <a:xfrm>
            <a:off x="4745879" y="4117932"/>
            <a:ext cx="4111874" cy="1938992"/>
          </a:xfrm>
          <a:prstGeom prst="rect">
            <a:avLst/>
          </a:prstGeom>
          <a:noFill/>
        </p:spPr>
        <p:txBody>
          <a:bodyPr wrap="square" lIns="0" tIns="0" rIns="0" bIns="0" rtlCol="0">
            <a:spAutoFit/>
          </a:bodyPr>
          <a:lstStyle/>
          <a:p>
            <a:r>
              <a:rPr lang="en-US" sz="1400" dirty="0" smtClean="0"/>
              <a:t>There is no standard for a conceptual architecture model. It is considered a core diagram in VRF on the basis that this level of representation is designed for the ‘C’ level audience as a starting point to decompose technical solutions.</a:t>
            </a:r>
          </a:p>
          <a:p>
            <a:endParaRPr lang="en-US" sz="1400" dirty="0"/>
          </a:p>
          <a:p>
            <a:r>
              <a:rPr lang="en-US" sz="1400" dirty="0" smtClean="0"/>
              <a:t>A conceptual architecture is considered a key requirement from a subject-matter reference model and a contributor to key customer deliverables.</a:t>
            </a:r>
          </a:p>
        </p:txBody>
      </p:sp>
      <p:pic>
        <p:nvPicPr>
          <p:cNvPr id="19" name="Picture 1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45879" y="1572532"/>
            <a:ext cx="4111874" cy="2324388"/>
          </a:xfrm>
          <a:prstGeom prst="rect">
            <a:avLst/>
          </a:prstGeom>
          <a:ln w="3175">
            <a:noFill/>
          </a:ln>
        </p:spPr>
      </p:pic>
      <p:sp>
        <p:nvSpPr>
          <p:cNvPr id="20" name="Rectangle 19"/>
          <p:cNvSpPr/>
          <p:nvPr/>
        </p:nvSpPr>
        <p:spPr>
          <a:xfrm>
            <a:off x="237480" y="3540359"/>
            <a:ext cx="4111874" cy="215446"/>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225180" y="3935730"/>
            <a:ext cx="866456" cy="215444"/>
          </a:xfrm>
          <a:prstGeom prst="rect">
            <a:avLst/>
          </a:prstGeom>
          <a:noFill/>
          <a:effectLst/>
        </p:spPr>
        <p:txBody>
          <a:bodyPr wrap="none" lIns="0" tIns="0" rIns="0" bIns="0" rtlCol="0">
            <a:spAutoFit/>
          </a:bodyPr>
          <a:lstStyle/>
          <a:p>
            <a:r>
              <a:rPr lang="en-US" sz="1400" dirty="0" smtClean="0">
                <a:solidFill>
                  <a:schemeClr val="bg1"/>
                </a:solidFill>
              </a:rPr>
              <a:t>  Core data</a:t>
            </a:r>
          </a:p>
        </p:txBody>
      </p:sp>
      <p:sp>
        <p:nvSpPr>
          <p:cNvPr id="23" name="Rectangle 22"/>
          <p:cNvSpPr/>
          <p:nvPr/>
        </p:nvSpPr>
        <p:spPr>
          <a:xfrm>
            <a:off x="234654" y="3857845"/>
            <a:ext cx="1369733" cy="1293128"/>
          </a:xfrm>
          <a:prstGeom prst="rect">
            <a:avLst/>
          </a:prstGeom>
          <a:solidFill>
            <a:srgbClr val="DCE6F2"/>
          </a:solid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100" dirty="0" smtClean="0">
                <a:solidFill>
                  <a:schemeClr val="bg2">
                    <a:lumMod val="25000"/>
                  </a:schemeClr>
                </a:solidFill>
                <a:latin typeface="Segoe WP" pitchFamily="34" charset="0"/>
              </a:rPr>
              <a:t>Why</a:t>
            </a:r>
            <a:endParaRPr lang="en-US" sz="1100" dirty="0">
              <a:solidFill>
                <a:schemeClr val="bg2">
                  <a:lumMod val="25000"/>
                </a:schemeClr>
              </a:solidFill>
              <a:latin typeface="Segoe WP" pitchFamily="34" charset="0"/>
            </a:endParaRPr>
          </a:p>
        </p:txBody>
      </p:sp>
      <p:sp>
        <p:nvSpPr>
          <p:cNvPr id="24" name="Rectangle 23"/>
          <p:cNvSpPr/>
          <p:nvPr/>
        </p:nvSpPr>
        <p:spPr>
          <a:xfrm>
            <a:off x="1601152" y="3857844"/>
            <a:ext cx="1374472" cy="1294831"/>
          </a:xfrm>
          <a:prstGeom prst="rect">
            <a:avLst/>
          </a:prstGeom>
          <a:solidFill>
            <a:srgbClr val="DCE6F2"/>
          </a:solid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100" dirty="0" smtClean="0">
                <a:solidFill>
                  <a:schemeClr val="bg2">
                    <a:lumMod val="25000"/>
                  </a:schemeClr>
                </a:solidFill>
                <a:latin typeface="Segoe WP" pitchFamily="34" charset="0"/>
              </a:rPr>
              <a:t>What        Where</a:t>
            </a:r>
            <a:endParaRPr lang="en-US" sz="1100" dirty="0">
              <a:solidFill>
                <a:schemeClr val="bg2">
                  <a:lumMod val="25000"/>
                </a:schemeClr>
              </a:solidFill>
              <a:latin typeface="Segoe WP" pitchFamily="34" charset="0"/>
            </a:endParaRPr>
          </a:p>
        </p:txBody>
      </p:sp>
      <p:sp>
        <p:nvSpPr>
          <p:cNvPr id="25" name="Rectangle 24"/>
          <p:cNvSpPr/>
          <p:nvPr/>
        </p:nvSpPr>
        <p:spPr>
          <a:xfrm>
            <a:off x="2975624" y="3857844"/>
            <a:ext cx="1374473" cy="1294832"/>
          </a:xfrm>
          <a:prstGeom prst="rect">
            <a:avLst/>
          </a:prstGeom>
          <a:solidFill>
            <a:srgbClr val="DCE6F2"/>
          </a:solid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100" dirty="0" smtClean="0">
                <a:solidFill>
                  <a:schemeClr val="bg2">
                    <a:lumMod val="25000"/>
                  </a:schemeClr>
                </a:solidFill>
                <a:latin typeface="Segoe WP" pitchFamily="34" charset="0"/>
              </a:rPr>
              <a:t>How</a:t>
            </a:r>
            <a:endParaRPr lang="en-US" sz="1100" dirty="0">
              <a:solidFill>
                <a:schemeClr val="bg2">
                  <a:lumMod val="25000"/>
                </a:schemeClr>
              </a:solidFill>
              <a:latin typeface="Segoe WP" pitchFamily="34" charset="0"/>
            </a:endParaRPr>
          </a:p>
        </p:txBody>
      </p:sp>
      <p:sp>
        <p:nvSpPr>
          <p:cNvPr id="47" name="Rectangle 46"/>
          <p:cNvSpPr/>
          <p:nvPr/>
        </p:nvSpPr>
        <p:spPr>
          <a:xfrm>
            <a:off x="2978860" y="4067485"/>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People</a:t>
            </a:r>
            <a:endParaRPr lang="en-US" sz="700" dirty="0">
              <a:solidFill>
                <a:schemeClr val="bg2">
                  <a:lumMod val="25000"/>
                </a:schemeClr>
              </a:solidFill>
              <a:latin typeface="Segoe WP" pitchFamily="34" charset="0"/>
            </a:endParaRPr>
          </a:p>
        </p:txBody>
      </p:sp>
      <p:sp>
        <p:nvSpPr>
          <p:cNvPr id="48" name="Rounded Rectangle 47"/>
          <p:cNvSpPr/>
          <p:nvPr/>
        </p:nvSpPr>
        <p:spPr>
          <a:xfrm>
            <a:off x="3055596" y="4372652"/>
            <a:ext cx="530528" cy="418949"/>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Business </a:t>
            </a:r>
          </a:p>
          <a:p>
            <a:pPr algn="ctr"/>
            <a:r>
              <a:rPr lang="en-US" sz="600" dirty="0" smtClean="0">
                <a:latin typeface="Segoe WP" pitchFamily="34" charset="0"/>
              </a:rPr>
              <a:t>Competency</a:t>
            </a:r>
            <a:endParaRPr lang="en-US" sz="600" dirty="0">
              <a:latin typeface="Segoe WP" pitchFamily="34" charset="0"/>
            </a:endParaRPr>
          </a:p>
        </p:txBody>
      </p:sp>
      <p:sp>
        <p:nvSpPr>
          <p:cNvPr id="49" name="Rounded Rectangle 48"/>
          <p:cNvSpPr/>
          <p:nvPr/>
        </p:nvSpPr>
        <p:spPr>
          <a:xfrm>
            <a:off x="3083503" y="4694183"/>
            <a:ext cx="474714" cy="362803"/>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IT </a:t>
            </a:r>
          </a:p>
          <a:p>
            <a:pPr algn="ctr"/>
            <a:r>
              <a:rPr lang="en-US" sz="600" dirty="0" smtClean="0">
                <a:latin typeface="Segoe WP" pitchFamily="34" charset="0"/>
              </a:rPr>
              <a:t>Competency</a:t>
            </a:r>
            <a:endParaRPr lang="en-US" sz="600" dirty="0">
              <a:latin typeface="Segoe WP" pitchFamily="34" charset="0"/>
            </a:endParaRPr>
          </a:p>
        </p:txBody>
      </p:sp>
      <p:sp>
        <p:nvSpPr>
          <p:cNvPr id="44" name="Rectangle 43"/>
          <p:cNvSpPr/>
          <p:nvPr/>
        </p:nvSpPr>
        <p:spPr>
          <a:xfrm>
            <a:off x="3666097" y="4067485"/>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Technology</a:t>
            </a:r>
            <a:endParaRPr lang="en-US" sz="700" dirty="0">
              <a:solidFill>
                <a:schemeClr val="bg2">
                  <a:lumMod val="25000"/>
                </a:schemeClr>
              </a:solidFill>
              <a:latin typeface="Segoe WP" pitchFamily="34" charset="0"/>
            </a:endParaRPr>
          </a:p>
        </p:txBody>
      </p:sp>
      <p:sp>
        <p:nvSpPr>
          <p:cNvPr id="45" name="Rounded Rectangle 44"/>
          <p:cNvSpPr/>
          <p:nvPr/>
        </p:nvSpPr>
        <p:spPr>
          <a:xfrm>
            <a:off x="3742833" y="4372652"/>
            <a:ext cx="530528" cy="418949"/>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Application </a:t>
            </a:r>
          </a:p>
          <a:p>
            <a:pPr algn="ctr"/>
            <a:r>
              <a:rPr lang="en-US" sz="600" dirty="0">
                <a:solidFill>
                  <a:schemeClr val="bg2">
                    <a:lumMod val="10000"/>
                  </a:schemeClr>
                </a:solidFill>
                <a:latin typeface="Segoe WP" pitchFamily="34" charset="0"/>
              </a:rPr>
              <a:t>Portfolio</a:t>
            </a:r>
          </a:p>
        </p:txBody>
      </p:sp>
      <p:sp>
        <p:nvSpPr>
          <p:cNvPr id="46" name="Rounded Rectangle 45"/>
          <p:cNvSpPr/>
          <p:nvPr/>
        </p:nvSpPr>
        <p:spPr>
          <a:xfrm>
            <a:off x="3762724" y="4694183"/>
            <a:ext cx="490746" cy="362803"/>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Technology</a:t>
            </a:r>
          </a:p>
          <a:p>
            <a:pPr algn="ctr"/>
            <a:r>
              <a:rPr lang="en-US" sz="600" dirty="0">
                <a:solidFill>
                  <a:schemeClr val="bg2">
                    <a:lumMod val="10000"/>
                  </a:schemeClr>
                </a:solidFill>
                <a:latin typeface="Segoe WP" pitchFamily="34" charset="0"/>
              </a:rPr>
              <a:t>Portfolio</a:t>
            </a:r>
          </a:p>
        </p:txBody>
      </p:sp>
      <p:sp>
        <p:nvSpPr>
          <p:cNvPr id="41" name="Rectangle 40"/>
          <p:cNvSpPr/>
          <p:nvPr/>
        </p:nvSpPr>
        <p:spPr>
          <a:xfrm>
            <a:off x="229916" y="4067486"/>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Environment</a:t>
            </a:r>
          </a:p>
          <a:p>
            <a:pPr algn="ctr"/>
            <a:endParaRPr lang="en-US" sz="700" dirty="0">
              <a:solidFill>
                <a:schemeClr val="bg2">
                  <a:lumMod val="25000"/>
                </a:schemeClr>
              </a:solidFill>
              <a:latin typeface="Segoe WP" pitchFamily="34" charset="0"/>
            </a:endParaRPr>
          </a:p>
        </p:txBody>
      </p:sp>
      <p:sp>
        <p:nvSpPr>
          <p:cNvPr id="42" name="Rounded Rectangle 41"/>
          <p:cNvSpPr/>
          <p:nvPr/>
        </p:nvSpPr>
        <p:spPr>
          <a:xfrm>
            <a:off x="306652" y="4372652"/>
            <a:ext cx="530528" cy="418949"/>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Industry</a:t>
            </a:r>
          </a:p>
          <a:p>
            <a:pPr algn="ctr"/>
            <a:r>
              <a:rPr lang="en-US" sz="600" dirty="0" smtClean="0">
                <a:latin typeface="Segoe WP" pitchFamily="34" charset="0"/>
              </a:rPr>
              <a:t>Context</a:t>
            </a:r>
            <a:endParaRPr lang="en-US" sz="600" dirty="0">
              <a:latin typeface="Segoe WP" pitchFamily="34" charset="0"/>
            </a:endParaRPr>
          </a:p>
        </p:txBody>
      </p:sp>
      <p:sp>
        <p:nvSpPr>
          <p:cNvPr id="43" name="Rounded Rectangle 42"/>
          <p:cNvSpPr/>
          <p:nvPr/>
        </p:nvSpPr>
        <p:spPr>
          <a:xfrm>
            <a:off x="334559" y="4694183"/>
            <a:ext cx="474714" cy="362803"/>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IT Industry </a:t>
            </a:r>
          </a:p>
          <a:p>
            <a:pPr algn="ctr"/>
            <a:r>
              <a:rPr lang="en-US" sz="600" dirty="0" smtClean="0">
                <a:latin typeface="Segoe WP" pitchFamily="34" charset="0"/>
              </a:rPr>
              <a:t>Context</a:t>
            </a:r>
            <a:endParaRPr lang="en-US" sz="600" dirty="0">
              <a:latin typeface="Segoe WP" pitchFamily="34" charset="0"/>
            </a:endParaRPr>
          </a:p>
        </p:txBody>
      </p:sp>
      <p:sp>
        <p:nvSpPr>
          <p:cNvPr id="38" name="Rectangle 37"/>
          <p:cNvSpPr/>
          <p:nvPr/>
        </p:nvSpPr>
        <p:spPr>
          <a:xfrm>
            <a:off x="917152" y="4067486"/>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 Strategy</a:t>
            </a:r>
            <a:endParaRPr lang="en-US" sz="700" dirty="0">
              <a:solidFill>
                <a:schemeClr val="bg2">
                  <a:lumMod val="25000"/>
                </a:schemeClr>
              </a:solidFill>
              <a:latin typeface="Segoe WP" pitchFamily="34" charset="0"/>
            </a:endParaRPr>
          </a:p>
        </p:txBody>
      </p:sp>
      <p:sp>
        <p:nvSpPr>
          <p:cNvPr id="39" name="Rounded Rectangle 38"/>
          <p:cNvSpPr/>
          <p:nvPr/>
        </p:nvSpPr>
        <p:spPr>
          <a:xfrm>
            <a:off x="993888" y="4372652"/>
            <a:ext cx="530528" cy="418949"/>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Business </a:t>
            </a:r>
          </a:p>
          <a:p>
            <a:pPr algn="ctr"/>
            <a:r>
              <a:rPr lang="en-US" sz="600" dirty="0" smtClean="0">
                <a:latin typeface="Segoe WP" pitchFamily="34" charset="0"/>
              </a:rPr>
              <a:t>Strategy</a:t>
            </a:r>
            <a:endParaRPr lang="en-US" sz="600" dirty="0">
              <a:latin typeface="Segoe WP" pitchFamily="34" charset="0"/>
            </a:endParaRPr>
          </a:p>
        </p:txBody>
      </p:sp>
      <p:sp>
        <p:nvSpPr>
          <p:cNvPr id="40" name="Rounded Rectangle 39"/>
          <p:cNvSpPr/>
          <p:nvPr/>
        </p:nvSpPr>
        <p:spPr>
          <a:xfrm>
            <a:off x="1021795" y="4694183"/>
            <a:ext cx="474714" cy="362803"/>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IT</a:t>
            </a:r>
            <a:br>
              <a:rPr lang="en-US" sz="600" dirty="0" smtClean="0">
                <a:latin typeface="Segoe WP" pitchFamily="34" charset="0"/>
              </a:rPr>
            </a:br>
            <a:r>
              <a:rPr lang="en-US" sz="600" dirty="0" smtClean="0">
                <a:latin typeface="Segoe WP" pitchFamily="34" charset="0"/>
              </a:rPr>
              <a:t>Strategy</a:t>
            </a:r>
            <a:endParaRPr lang="en-US" sz="600" dirty="0">
              <a:latin typeface="Segoe WP" pitchFamily="34" charset="0"/>
            </a:endParaRPr>
          </a:p>
        </p:txBody>
      </p:sp>
      <p:sp>
        <p:nvSpPr>
          <p:cNvPr id="35" name="Rectangle 34"/>
          <p:cNvSpPr/>
          <p:nvPr/>
        </p:nvSpPr>
        <p:spPr>
          <a:xfrm>
            <a:off x="2291624" y="4067487"/>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Operation</a:t>
            </a:r>
            <a:endParaRPr lang="en-US" sz="700" dirty="0">
              <a:solidFill>
                <a:schemeClr val="bg2">
                  <a:lumMod val="25000"/>
                </a:schemeClr>
              </a:solidFill>
              <a:latin typeface="Segoe WP" pitchFamily="34" charset="0"/>
            </a:endParaRPr>
          </a:p>
        </p:txBody>
      </p:sp>
      <p:sp>
        <p:nvSpPr>
          <p:cNvPr id="36" name="Rounded Rectangle 35"/>
          <p:cNvSpPr/>
          <p:nvPr/>
        </p:nvSpPr>
        <p:spPr>
          <a:xfrm>
            <a:off x="2368360" y="4372652"/>
            <a:ext cx="530528" cy="418949"/>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Business </a:t>
            </a:r>
          </a:p>
          <a:p>
            <a:pPr algn="ctr"/>
            <a:r>
              <a:rPr lang="en-US" sz="600" dirty="0" smtClean="0">
                <a:latin typeface="Segoe WP" pitchFamily="34" charset="0"/>
              </a:rPr>
              <a:t>Operation</a:t>
            </a:r>
            <a:endParaRPr lang="en-US" sz="600" dirty="0">
              <a:latin typeface="Segoe WP" pitchFamily="34" charset="0"/>
            </a:endParaRPr>
          </a:p>
        </p:txBody>
      </p:sp>
      <p:sp>
        <p:nvSpPr>
          <p:cNvPr id="37" name="Rounded Rectangle 36"/>
          <p:cNvSpPr/>
          <p:nvPr/>
        </p:nvSpPr>
        <p:spPr>
          <a:xfrm>
            <a:off x="2396267" y="4694183"/>
            <a:ext cx="474714" cy="362803"/>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IT</a:t>
            </a:r>
          </a:p>
          <a:p>
            <a:pPr algn="ctr"/>
            <a:r>
              <a:rPr lang="en-US" sz="600" dirty="0" smtClean="0">
                <a:latin typeface="Segoe WP" pitchFamily="34" charset="0"/>
              </a:rPr>
              <a:t>Operation</a:t>
            </a:r>
            <a:endParaRPr lang="en-US" sz="600" dirty="0">
              <a:latin typeface="Segoe WP" pitchFamily="34" charset="0"/>
            </a:endParaRPr>
          </a:p>
        </p:txBody>
      </p:sp>
      <p:sp>
        <p:nvSpPr>
          <p:cNvPr id="32" name="Rectangle 31"/>
          <p:cNvSpPr/>
          <p:nvPr/>
        </p:nvSpPr>
        <p:spPr>
          <a:xfrm>
            <a:off x="1604388" y="4067486"/>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Capability</a:t>
            </a:r>
            <a:endParaRPr lang="en-US" sz="700" dirty="0">
              <a:solidFill>
                <a:schemeClr val="bg2">
                  <a:lumMod val="25000"/>
                </a:schemeClr>
              </a:solidFill>
              <a:latin typeface="Segoe WP" pitchFamily="34" charset="0"/>
            </a:endParaRPr>
          </a:p>
        </p:txBody>
      </p:sp>
      <p:sp>
        <p:nvSpPr>
          <p:cNvPr id="33" name="Rounded Rectangle 32"/>
          <p:cNvSpPr/>
          <p:nvPr/>
        </p:nvSpPr>
        <p:spPr>
          <a:xfrm>
            <a:off x="1681124" y="4372652"/>
            <a:ext cx="530528" cy="418949"/>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Business </a:t>
            </a:r>
          </a:p>
          <a:p>
            <a:pPr algn="ctr"/>
            <a:r>
              <a:rPr lang="en-US" sz="600" dirty="0" smtClean="0">
                <a:latin typeface="Segoe WP" pitchFamily="34" charset="0"/>
              </a:rPr>
              <a:t>Capability</a:t>
            </a:r>
            <a:endParaRPr lang="en-US" sz="600" dirty="0">
              <a:latin typeface="Segoe WP" pitchFamily="34" charset="0"/>
            </a:endParaRPr>
          </a:p>
        </p:txBody>
      </p:sp>
      <p:sp>
        <p:nvSpPr>
          <p:cNvPr id="34" name="Rounded Rectangle 33"/>
          <p:cNvSpPr/>
          <p:nvPr/>
        </p:nvSpPr>
        <p:spPr>
          <a:xfrm>
            <a:off x="1709031" y="4694183"/>
            <a:ext cx="474714" cy="362803"/>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IT</a:t>
            </a:r>
          </a:p>
          <a:p>
            <a:pPr algn="ctr"/>
            <a:r>
              <a:rPr lang="en-US" sz="600" dirty="0" smtClean="0">
                <a:latin typeface="Segoe WP" pitchFamily="34" charset="0"/>
              </a:rPr>
              <a:t>Capability</a:t>
            </a:r>
            <a:endParaRPr lang="en-US" sz="600" dirty="0">
              <a:latin typeface="Segoe WP" pitchFamily="34" charset="0"/>
            </a:endParaRPr>
          </a:p>
        </p:txBody>
      </p:sp>
      <p:sp>
        <p:nvSpPr>
          <p:cNvPr id="51" name="Rectangle 50"/>
          <p:cNvSpPr/>
          <p:nvPr/>
        </p:nvSpPr>
        <p:spPr>
          <a:xfrm>
            <a:off x="215706" y="5195150"/>
            <a:ext cx="4134391" cy="1062134"/>
          </a:xfrm>
          <a:prstGeom prst="rect">
            <a:avLst/>
          </a:prstGeom>
          <a:solidFill>
            <a:srgbClr val="DCE6F2"/>
          </a:solid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900" dirty="0" smtClean="0">
                <a:solidFill>
                  <a:schemeClr val="bg2">
                    <a:lumMod val="25000"/>
                  </a:schemeClr>
                </a:solidFill>
                <a:latin typeface="Segoe WP" pitchFamily="34" charset="0"/>
              </a:rPr>
              <a:t>Program of Change</a:t>
            </a:r>
          </a:p>
          <a:p>
            <a:pPr algn="ctr"/>
            <a:endParaRPr lang="en-US" sz="900" dirty="0">
              <a:solidFill>
                <a:schemeClr val="bg2">
                  <a:lumMod val="25000"/>
                </a:schemeClr>
              </a:solidFill>
              <a:latin typeface="Segoe WP" pitchFamily="34" charset="0"/>
            </a:endParaRPr>
          </a:p>
        </p:txBody>
      </p:sp>
      <p:sp>
        <p:nvSpPr>
          <p:cNvPr id="52" name="Rounded Rectangle 51"/>
          <p:cNvSpPr/>
          <p:nvPr/>
        </p:nvSpPr>
        <p:spPr>
          <a:xfrm>
            <a:off x="1708290" y="5436824"/>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latin typeface="Segoe WP" pitchFamily="34" charset="0"/>
              </a:rPr>
              <a:t>Business Value</a:t>
            </a:r>
          </a:p>
        </p:txBody>
      </p:sp>
      <p:sp>
        <p:nvSpPr>
          <p:cNvPr id="53" name="Rounded Rectangle 52"/>
          <p:cNvSpPr/>
          <p:nvPr/>
        </p:nvSpPr>
        <p:spPr>
          <a:xfrm>
            <a:off x="2383416" y="5436824"/>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latin typeface="Segoe WP" pitchFamily="34" charset="0"/>
              </a:rPr>
              <a:t>Program</a:t>
            </a:r>
          </a:p>
        </p:txBody>
      </p:sp>
      <p:sp>
        <p:nvSpPr>
          <p:cNvPr id="54" name="Rounded Rectangle 53"/>
          <p:cNvSpPr/>
          <p:nvPr/>
        </p:nvSpPr>
        <p:spPr>
          <a:xfrm>
            <a:off x="2383416" y="5816726"/>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Governance</a:t>
            </a:r>
            <a:endParaRPr lang="en-US" sz="600" dirty="0">
              <a:latin typeface="Segoe WP" pitchFamily="34" charset="0"/>
            </a:endParaRPr>
          </a:p>
        </p:txBody>
      </p:sp>
      <p:sp>
        <p:nvSpPr>
          <p:cNvPr id="55" name="Rounded Rectangle 54"/>
          <p:cNvSpPr/>
          <p:nvPr/>
        </p:nvSpPr>
        <p:spPr>
          <a:xfrm>
            <a:off x="1706027" y="5816726"/>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Stakeholder</a:t>
            </a:r>
            <a:endParaRPr lang="en-US" sz="600" dirty="0">
              <a:latin typeface="Segoe WP" pitchFamily="34" charset="0"/>
            </a:endParaRPr>
          </a:p>
        </p:txBody>
      </p:sp>
      <p:sp>
        <p:nvSpPr>
          <p:cNvPr id="56" name="Rounded Rectangle 55"/>
          <p:cNvSpPr/>
          <p:nvPr/>
        </p:nvSpPr>
        <p:spPr>
          <a:xfrm>
            <a:off x="3063427" y="5636432"/>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Adoption</a:t>
            </a:r>
            <a:endParaRPr lang="en-US" sz="600" dirty="0">
              <a:latin typeface="Segoe WP" pitchFamily="34" charset="0"/>
            </a:endParaRPr>
          </a:p>
        </p:txBody>
      </p:sp>
      <p:sp>
        <p:nvSpPr>
          <p:cNvPr id="57" name="Rounded Rectangle 56"/>
          <p:cNvSpPr/>
          <p:nvPr/>
        </p:nvSpPr>
        <p:spPr>
          <a:xfrm>
            <a:off x="3743438" y="5632380"/>
            <a:ext cx="531172" cy="334540"/>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Solution Architecture</a:t>
            </a:r>
          </a:p>
        </p:txBody>
      </p:sp>
      <p:sp>
        <p:nvSpPr>
          <p:cNvPr id="58" name="Rounded Rectangle 57"/>
          <p:cNvSpPr/>
          <p:nvPr/>
        </p:nvSpPr>
        <p:spPr>
          <a:xfrm>
            <a:off x="341303" y="5604093"/>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Scenario</a:t>
            </a:r>
          </a:p>
        </p:txBody>
      </p:sp>
      <p:sp>
        <p:nvSpPr>
          <p:cNvPr id="59" name="Rounded Rectangle 58"/>
          <p:cNvSpPr/>
          <p:nvPr/>
        </p:nvSpPr>
        <p:spPr>
          <a:xfrm>
            <a:off x="1023665" y="5609400"/>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Scorecard</a:t>
            </a:r>
          </a:p>
        </p:txBody>
      </p:sp>
      <p:sp>
        <p:nvSpPr>
          <p:cNvPr id="60" name="TextBox 59"/>
          <p:cNvSpPr txBox="1"/>
          <p:nvPr/>
        </p:nvSpPr>
        <p:spPr>
          <a:xfrm>
            <a:off x="245002" y="3540745"/>
            <a:ext cx="866456" cy="215444"/>
          </a:xfrm>
          <a:prstGeom prst="rect">
            <a:avLst/>
          </a:prstGeom>
          <a:noFill/>
          <a:effectLst/>
        </p:spPr>
        <p:txBody>
          <a:bodyPr wrap="none" lIns="0" tIns="0" rIns="0" bIns="0" rtlCol="0">
            <a:spAutoFit/>
          </a:bodyPr>
          <a:lstStyle/>
          <a:p>
            <a:r>
              <a:rPr lang="en-US" sz="1400" dirty="0" smtClean="0">
                <a:solidFill>
                  <a:schemeClr val="bg1"/>
                </a:solidFill>
              </a:rPr>
              <a:t>  Core data</a:t>
            </a:r>
          </a:p>
        </p:txBody>
      </p:sp>
      <p:sp>
        <p:nvSpPr>
          <p:cNvPr id="61" name="Hexagon 60"/>
          <p:cNvSpPr/>
          <p:nvPr/>
        </p:nvSpPr>
        <p:spPr>
          <a:xfrm>
            <a:off x="2601847" y="792664"/>
            <a:ext cx="269134" cy="232012"/>
          </a:xfrm>
          <a:prstGeom prst="hexagon">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p:cNvSpPr txBox="1"/>
          <p:nvPr/>
        </p:nvSpPr>
        <p:spPr>
          <a:xfrm>
            <a:off x="2898888" y="806312"/>
            <a:ext cx="6115458" cy="215444"/>
          </a:xfrm>
          <a:prstGeom prst="rect">
            <a:avLst/>
          </a:prstGeom>
          <a:noFill/>
        </p:spPr>
        <p:txBody>
          <a:bodyPr wrap="square" lIns="0" tIns="0" rIns="0" bIns="0" rtlCol="0">
            <a:spAutoFit/>
          </a:bodyPr>
          <a:lstStyle/>
          <a:p>
            <a:r>
              <a:rPr lang="en-GB" sz="1400" dirty="0" smtClean="0">
                <a:solidFill>
                  <a:srgbClr val="555555"/>
                </a:solidFill>
              </a:rPr>
              <a:t>Solution Delivery | Solution Architecture</a:t>
            </a:r>
            <a:endParaRPr lang="en-US" sz="1400" dirty="0"/>
          </a:p>
        </p:txBody>
      </p:sp>
      <p:pic>
        <p:nvPicPr>
          <p:cNvPr id="50"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0680" y="112301"/>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021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37480" y="1212953"/>
            <a:ext cx="4111874" cy="215446"/>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37480" y="1212954"/>
            <a:ext cx="735779" cy="215444"/>
          </a:xfrm>
          <a:prstGeom prst="rect">
            <a:avLst/>
          </a:prstGeom>
          <a:noFill/>
        </p:spPr>
        <p:txBody>
          <a:bodyPr wrap="none" lIns="0" tIns="0" rIns="0" bIns="0" rtlCol="0">
            <a:spAutoFit/>
          </a:bodyPr>
          <a:lstStyle/>
          <a:p>
            <a:r>
              <a:rPr lang="en-US" sz="1400" dirty="0" smtClean="0">
                <a:solidFill>
                  <a:schemeClr val="bg1"/>
                </a:solidFill>
              </a:rPr>
              <a:t>  Purpose</a:t>
            </a:r>
          </a:p>
        </p:txBody>
      </p:sp>
      <p:grpSp>
        <p:nvGrpSpPr>
          <p:cNvPr id="6" name="Group 5"/>
          <p:cNvGrpSpPr/>
          <p:nvPr/>
        </p:nvGrpSpPr>
        <p:grpSpPr>
          <a:xfrm>
            <a:off x="4745879" y="1210776"/>
            <a:ext cx="4111874" cy="217622"/>
            <a:chOff x="-1050" y="3079332"/>
            <a:chExt cx="4111874" cy="217622"/>
          </a:xfrm>
        </p:grpSpPr>
        <p:sp>
          <p:nvSpPr>
            <p:cNvPr id="9" name="Rectangle 8"/>
            <p:cNvSpPr/>
            <p:nvPr/>
          </p:nvSpPr>
          <p:spPr>
            <a:xfrm>
              <a:off x="-1050" y="3079332"/>
              <a:ext cx="4111874" cy="215446"/>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050" y="3081510"/>
              <a:ext cx="758221" cy="215444"/>
            </a:xfrm>
            <a:prstGeom prst="rect">
              <a:avLst/>
            </a:prstGeom>
            <a:noFill/>
          </p:spPr>
          <p:txBody>
            <a:bodyPr wrap="none" lIns="0" tIns="0" rIns="0" bIns="0" rtlCol="0">
              <a:spAutoFit/>
            </a:bodyPr>
            <a:lstStyle/>
            <a:p>
              <a:r>
                <a:rPr lang="en-US" sz="1400" dirty="0" smtClean="0">
                  <a:solidFill>
                    <a:schemeClr val="bg1"/>
                  </a:solidFill>
                </a:rPr>
                <a:t>  Example</a:t>
              </a:r>
            </a:p>
          </p:txBody>
        </p:sp>
      </p:grpSp>
      <p:sp>
        <p:nvSpPr>
          <p:cNvPr id="15" name="Title 2"/>
          <p:cNvSpPr>
            <a:spLocks noGrp="1"/>
          </p:cNvSpPr>
          <p:nvPr>
            <p:ph type="title"/>
          </p:nvPr>
        </p:nvSpPr>
        <p:spPr>
          <a:xfrm>
            <a:off x="1423282" y="360402"/>
            <a:ext cx="7330091" cy="509171"/>
          </a:xfrm>
        </p:spPr>
        <p:txBody>
          <a:bodyPr/>
          <a:lstStyle/>
          <a:p>
            <a:r>
              <a:rPr lang="en-US" dirty="0" smtClean="0"/>
              <a:t>Model: Roadmap</a:t>
            </a:r>
            <a:endParaRPr lang="en-US" dirty="0"/>
          </a:p>
        </p:txBody>
      </p:sp>
      <p:sp>
        <p:nvSpPr>
          <p:cNvPr id="16" name="TextBox 15"/>
          <p:cNvSpPr txBox="1"/>
          <p:nvPr/>
        </p:nvSpPr>
        <p:spPr>
          <a:xfrm>
            <a:off x="4745879" y="1812896"/>
            <a:ext cx="3874995" cy="215444"/>
          </a:xfrm>
          <a:prstGeom prst="rect">
            <a:avLst/>
          </a:prstGeom>
          <a:noFill/>
        </p:spPr>
        <p:txBody>
          <a:bodyPr wrap="square" lIns="0" tIns="0" rIns="0" bIns="0" rtlCol="0">
            <a:spAutoFit/>
          </a:bodyPr>
          <a:lstStyle/>
          <a:p>
            <a:r>
              <a:rPr lang="en-US" sz="1400" dirty="0" smtClean="0"/>
              <a:t>Replace text with an image of the model</a:t>
            </a:r>
          </a:p>
        </p:txBody>
      </p:sp>
      <p:sp>
        <p:nvSpPr>
          <p:cNvPr id="17" name="TextBox 16"/>
          <p:cNvSpPr txBox="1"/>
          <p:nvPr/>
        </p:nvSpPr>
        <p:spPr>
          <a:xfrm>
            <a:off x="4745879" y="4142261"/>
            <a:ext cx="4063751" cy="2154436"/>
          </a:xfrm>
          <a:prstGeom prst="rect">
            <a:avLst/>
          </a:prstGeom>
          <a:noFill/>
        </p:spPr>
        <p:txBody>
          <a:bodyPr wrap="square" lIns="0" tIns="0" rIns="0" bIns="0" rtlCol="0">
            <a:spAutoFit/>
          </a:bodyPr>
          <a:lstStyle/>
          <a:p>
            <a:pPr defTabSz="914330">
              <a:spcBef>
                <a:spcPct val="0"/>
              </a:spcBef>
            </a:pPr>
            <a:r>
              <a:rPr lang="en-GB" sz="1400" dirty="0">
                <a:solidFill>
                  <a:srgbClr val="555555"/>
                </a:solidFill>
              </a:rPr>
              <a:t>With multiple stakeholders, who have different perspectives, it is not uncommon to have different versions of a roadmap </a:t>
            </a:r>
            <a:r>
              <a:rPr lang="en-GB" sz="1400" dirty="0" smtClean="0">
                <a:solidFill>
                  <a:srgbClr val="555555"/>
                </a:solidFill>
              </a:rPr>
              <a:t>with different levels of detail to </a:t>
            </a:r>
            <a:r>
              <a:rPr lang="en-GB" sz="1400" dirty="0">
                <a:solidFill>
                  <a:srgbClr val="555555"/>
                </a:solidFill>
              </a:rPr>
              <a:t>simplify the communications for the different stakeholder groups</a:t>
            </a:r>
            <a:r>
              <a:rPr lang="en-GB" sz="1400" dirty="0" smtClean="0">
                <a:solidFill>
                  <a:srgbClr val="555555"/>
                </a:solidFill>
              </a:rPr>
              <a:t>. In </a:t>
            </a:r>
            <a:r>
              <a:rPr lang="en-GB" sz="1400" dirty="0">
                <a:solidFill>
                  <a:srgbClr val="555555"/>
                </a:solidFill>
              </a:rPr>
              <a:t>all cases a roadmap should :</a:t>
            </a:r>
          </a:p>
          <a:p>
            <a:pPr marL="178594" indent="-178594" defTabSz="914330">
              <a:spcBef>
                <a:spcPts val="250"/>
              </a:spcBef>
              <a:buFont typeface="Arial" pitchFamily="34" charset="0"/>
              <a:buChar char="•"/>
            </a:pPr>
            <a:r>
              <a:rPr lang="en-GB" sz="1200" dirty="0">
                <a:solidFill>
                  <a:srgbClr val="555555"/>
                </a:solidFill>
              </a:rPr>
              <a:t>have a defined scope, and goal;</a:t>
            </a:r>
          </a:p>
          <a:p>
            <a:pPr marL="178594" indent="-178594" defTabSz="914330">
              <a:spcBef>
                <a:spcPts val="250"/>
              </a:spcBef>
              <a:buFont typeface="Arial" pitchFamily="34" charset="0"/>
              <a:buChar char="•"/>
            </a:pPr>
            <a:r>
              <a:rPr lang="en-GB" sz="1200" dirty="0">
                <a:solidFill>
                  <a:srgbClr val="555555"/>
                </a:solidFill>
              </a:rPr>
              <a:t>identify the sequence of activities and events to reach that goal;</a:t>
            </a:r>
          </a:p>
          <a:p>
            <a:pPr marL="178594" indent="-178594" defTabSz="914330">
              <a:spcBef>
                <a:spcPts val="250"/>
              </a:spcBef>
              <a:buFont typeface="Arial" pitchFamily="34" charset="0"/>
              <a:buChar char="•"/>
            </a:pPr>
            <a:r>
              <a:rPr lang="en-GB" sz="1200" dirty="0">
                <a:solidFill>
                  <a:srgbClr val="555555"/>
                </a:solidFill>
              </a:rPr>
              <a:t>Identify clear decision points to control progress;</a:t>
            </a:r>
          </a:p>
          <a:p>
            <a:pPr marL="178594" indent="-178594" defTabSz="914330">
              <a:spcBef>
                <a:spcPts val="250"/>
              </a:spcBef>
              <a:buFont typeface="Arial" pitchFamily="34" charset="0"/>
              <a:buChar char="•"/>
            </a:pPr>
            <a:r>
              <a:rPr lang="en-GB" sz="1200" dirty="0">
                <a:solidFill>
                  <a:srgbClr val="555555"/>
                </a:solidFill>
              </a:rPr>
              <a:t>be based on a timeline to illustrate the rate of change</a:t>
            </a:r>
            <a:r>
              <a:rPr lang="en-US" sz="1200" dirty="0">
                <a:solidFill>
                  <a:srgbClr val="555555"/>
                </a:solidFill>
              </a:rPr>
              <a:t>.</a:t>
            </a:r>
            <a:endParaRPr lang="en-GB" sz="1200" dirty="0">
              <a:solidFill>
                <a:srgbClr val="555555"/>
              </a:solidFill>
            </a:endParaRPr>
          </a:p>
        </p:txBody>
      </p:sp>
      <p:pic>
        <p:nvPicPr>
          <p:cNvPr id="19"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693713" y="1595707"/>
            <a:ext cx="4164039" cy="2427680"/>
          </a:xfrm>
          <a:prstGeom prst="rect">
            <a:avLst/>
          </a:prstGeom>
          <a:ln w="3175">
            <a:no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p:cNvSpPr/>
          <p:nvPr/>
        </p:nvSpPr>
        <p:spPr>
          <a:xfrm>
            <a:off x="237480" y="3540359"/>
            <a:ext cx="4111874" cy="215446"/>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225180" y="3935730"/>
            <a:ext cx="866456" cy="215444"/>
          </a:xfrm>
          <a:prstGeom prst="rect">
            <a:avLst/>
          </a:prstGeom>
          <a:noFill/>
          <a:effectLst/>
        </p:spPr>
        <p:txBody>
          <a:bodyPr wrap="none" lIns="0" tIns="0" rIns="0" bIns="0" rtlCol="0">
            <a:spAutoFit/>
          </a:bodyPr>
          <a:lstStyle/>
          <a:p>
            <a:r>
              <a:rPr lang="en-US" sz="1400" dirty="0" smtClean="0">
                <a:solidFill>
                  <a:schemeClr val="bg1"/>
                </a:solidFill>
              </a:rPr>
              <a:t>  Core data</a:t>
            </a:r>
          </a:p>
        </p:txBody>
      </p:sp>
      <p:sp>
        <p:nvSpPr>
          <p:cNvPr id="23" name="Rectangle 22"/>
          <p:cNvSpPr/>
          <p:nvPr/>
        </p:nvSpPr>
        <p:spPr>
          <a:xfrm>
            <a:off x="234654" y="3857845"/>
            <a:ext cx="1369733" cy="1293128"/>
          </a:xfrm>
          <a:prstGeom prst="rect">
            <a:avLst/>
          </a:prstGeom>
          <a:solidFill>
            <a:srgbClr val="DCE6F2"/>
          </a:solid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100" dirty="0" smtClean="0">
                <a:solidFill>
                  <a:schemeClr val="bg2">
                    <a:lumMod val="25000"/>
                  </a:schemeClr>
                </a:solidFill>
                <a:latin typeface="Segoe WP" pitchFamily="34" charset="0"/>
              </a:rPr>
              <a:t>Why</a:t>
            </a:r>
            <a:endParaRPr lang="en-US" sz="1100" dirty="0">
              <a:solidFill>
                <a:schemeClr val="bg2">
                  <a:lumMod val="25000"/>
                </a:schemeClr>
              </a:solidFill>
              <a:latin typeface="Segoe WP" pitchFamily="34" charset="0"/>
            </a:endParaRPr>
          </a:p>
        </p:txBody>
      </p:sp>
      <p:sp>
        <p:nvSpPr>
          <p:cNvPr id="24" name="Rectangle 23"/>
          <p:cNvSpPr/>
          <p:nvPr/>
        </p:nvSpPr>
        <p:spPr>
          <a:xfrm>
            <a:off x="1601152" y="3857844"/>
            <a:ext cx="1374472" cy="1294831"/>
          </a:xfrm>
          <a:prstGeom prst="rect">
            <a:avLst/>
          </a:prstGeom>
          <a:solidFill>
            <a:srgbClr val="DCE6F2"/>
          </a:solid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100" dirty="0" smtClean="0">
                <a:solidFill>
                  <a:schemeClr val="bg2">
                    <a:lumMod val="25000"/>
                  </a:schemeClr>
                </a:solidFill>
                <a:latin typeface="Segoe WP" pitchFamily="34" charset="0"/>
              </a:rPr>
              <a:t>What        Where</a:t>
            </a:r>
            <a:endParaRPr lang="en-US" sz="1100" dirty="0">
              <a:solidFill>
                <a:schemeClr val="bg2">
                  <a:lumMod val="25000"/>
                </a:schemeClr>
              </a:solidFill>
              <a:latin typeface="Segoe WP" pitchFamily="34" charset="0"/>
            </a:endParaRPr>
          </a:p>
        </p:txBody>
      </p:sp>
      <p:sp>
        <p:nvSpPr>
          <p:cNvPr id="25" name="Rectangle 24"/>
          <p:cNvSpPr/>
          <p:nvPr/>
        </p:nvSpPr>
        <p:spPr>
          <a:xfrm>
            <a:off x="2975624" y="3857844"/>
            <a:ext cx="1374473" cy="1294832"/>
          </a:xfrm>
          <a:prstGeom prst="rect">
            <a:avLst/>
          </a:prstGeom>
          <a:solidFill>
            <a:srgbClr val="DCE6F2"/>
          </a:solid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100" dirty="0" smtClean="0">
                <a:solidFill>
                  <a:schemeClr val="bg2">
                    <a:lumMod val="25000"/>
                  </a:schemeClr>
                </a:solidFill>
                <a:latin typeface="Segoe WP" pitchFamily="34" charset="0"/>
              </a:rPr>
              <a:t>How</a:t>
            </a:r>
            <a:endParaRPr lang="en-US" sz="1100" dirty="0">
              <a:solidFill>
                <a:schemeClr val="bg2">
                  <a:lumMod val="25000"/>
                </a:schemeClr>
              </a:solidFill>
              <a:latin typeface="Segoe WP" pitchFamily="34" charset="0"/>
            </a:endParaRPr>
          </a:p>
        </p:txBody>
      </p:sp>
      <p:sp>
        <p:nvSpPr>
          <p:cNvPr id="47" name="Rectangle 46"/>
          <p:cNvSpPr/>
          <p:nvPr/>
        </p:nvSpPr>
        <p:spPr>
          <a:xfrm>
            <a:off x="2978860" y="4067485"/>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People</a:t>
            </a:r>
            <a:endParaRPr lang="en-US" sz="700" dirty="0">
              <a:solidFill>
                <a:schemeClr val="bg2">
                  <a:lumMod val="25000"/>
                </a:schemeClr>
              </a:solidFill>
              <a:latin typeface="Segoe WP" pitchFamily="34" charset="0"/>
            </a:endParaRPr>
          </a:p>
        </p:txBody>
      </p:sp>
      <p:sp>
        <p:nvSpPr>
          <p:cNvPr id="48" name="Rounded Rectangle 47"/>
          <p:cNvSpPr/>
          <p:nvPr/>
        </p:nvSpPr>
        <p:spPr>
          <a:xfrm>
            <a:off x="3055596" y="4372652"/>
            <a:ext cx="530528" cy="418949"/>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Business </a:t>
            </a:r>
          </a:p>
          <a:p>
            <a:pPr algn="ctr"/>
            <a:r>
              <a:rPr lang="en-US" sz="600" dirty="0">
                <a:solidFill>
                  <a:schemeClr val="bg2">
                    <a:lumMod val="10000"/>
                  </a:schemeClr>
                </a:solidFill>
                <a:latin typeface="Segoe WP" pitchFamily="34" charset="0"/>
              </a:rPr>
              <a:t>Competency</a:t>
            </a:r>
          </a:p>
        </p:txBody>
      </p:sp>
      <p:sp>
        <p:nvSpPr>
          <p:cNvPr id="49" name="Rounded Rectangle 48"/>
          <p:cNvSpPr/>
          <p:nvPr/>
        </p:nvSpPr>
        <p:spPr>
          <a:xfrm>
            <a:off x="3083503" y="4694183"/>
            <a:ext cx="474714" cy="362803"/>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IT </a:t>
            </a:r>
          </a:p>
          <a:p>
            <a:pPr algn="ctr"/>
            <a:r>
              <a:rPr lang="en-US" sz="600" dirty="0">
                <a:solidFill>
                  <a:schemeClr val="bg2">
                    <a:lumMod val="10000"/>
                  </a:schemeClr>
                </a:solidFill>
                <a:latin typeface="Segoe WP" pitchFamily="34" charset="0"/>
              </a:rPr>
              <a:t>Competency</a:t>
            </a:r>
          </a:p>
        </p:txBody>
      </p:sp>
      <p:sp>
        <p:nvSpPr>
          <p:cNvPr id="44" name="Rectangle 43"/>
          <p:cNvSpPr/>
          <p:nvPr/>
        </p:nvSpPr>
        <p:spPr>
          <a:xfrm>
            <a:off x="3666097" y="4067485"/>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Technology</a:t>
            </a:r>
            <a:endParaRPr lang="en-US" sz="700" dirty="0">
              <a:solidFill>
                <a:schemeClr val="bg2">
                  <a:lumMod val="25000"/>
                </a:schemeClr>
              </a:solidFill>
              <a:latin typeface="Segoe WP" pitchFamily="34" charset="0"/>
            </a:endParaRPr>
          </a:p>
        </p:txBody>
      </p:sp>
      <p:sp>
        <p:nvSpPr>
          <p:cNvPr id="45" name="Rounded Rectangle 44"/>
          <p:cNvSpPr/>
          <p:nvPr/>
        </p:nvSpPr>
        <p:spPr>
          <a:xfrm>
            <a:off x="3742833" y="4372652"/>
            <a:ext cx="530528" cy="418949"/>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Application </a:t>
            </a:r>
          </a:p>
          <a:p>
            <a:pPr algn="ctr"/>
            <a:r>
              <a:rPr lang="en-US" sz="600" dirty="0">
                <a:solidFill>
                  <a:schemeClr val="bg2">
                    <a:lumMod val="10000"/>
                  </a:schemeClr>
                </a:solidFill>
                <a:latin typeface="Segoe WP" pitchFamily="34" charset="0"/>
              </a:rPr>
              <a:t>Portfolio</a:t>
            </a:r>
          </a:p>
        </p:txBody>
      </p:sp>
      <p:sp>
        <p:nvSpPr>
          <p:cNvPr id="46" name="Rounded Rectangle 45"/>
          <p:cNvSpPr/>
          <p:nvPr/>
        </p:nvSpPr>
        <p:spPr>
          <a:xfrm>
            <a:off x="3762724" y="4694183"/>
            <a:ext cx="490746" cy="362803"/>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Technology</a:t>
            </a:r>
          </a:p>
          <a:p>
            <a:pPr algn="ctr"/>
            <a:r>
              <a:rPr lang="en-US" sz="600" dirty="0">
                <a:solidFill>
                  <a:schemeClr val="bg2">
                    <a:lumMod val="10000"/>
                  </a:schemeClr>
                </a:solidFill>
                <a:latin typeface="Segoe WP" pitchFamily="34" charset="0"/>
              </a:rPr>
              <a:t>Portfolio</a:t>
            </a:r>
          </a:p>
        </p:txBody>
      </p:sp>
      <p:sp>
        <p:nvSpPr>
          <p:cNvPr id="41" name="Rectangle 40"/>
          <p:cNvSpPr/>
          <p:nvPr/>
        </p:nvSpPr>
        <p:spPr>
          <a:xfrm>
            <a:off x="229916" y="4067486"/>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Environment</a:t>
            </a:r>
          </a:p>
          <a:p>
            <a:pPr algn="ctr"/>
            <a:endParaRPr lang="en-US" sz="700" dirty="0">
              <a:solidFill>
                <a:schemeClr val="bg2">
                  <a:lumMod val="25000"/>
                </a:schemeClr>
              </a:solidFill>
              <a:latin typeface="Segoe WP" pitchFamily="34" charset="0"/>
            </a:endParaRPr>
          </a:p>
        </p:txBody>
      </p:sp>
      <p:sp>
        <p:nvSpPr>
          <p:cNvPr id="42" name="Rounded Rectangle 41"/>
          <p:cNvSpPr/>
          <p:nvPr/>
        </p:nvSpPr>
        <p:spPr>
          <a:xfrm>
            <a:off x="306652" y="4372652"/>
            <a:ext cx="530528" cy="418949"/>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Industry</a:t>
            </a:r>
          </a:p>
          <a:p>
            <a:pPr algn="ctr"/>
            <a:r>
              <a:rPr lang="en-US" sz="600" dirty="0" smtClean="0">
                <a:latin typeface="Segoe WP" pitchFamily="34" charset="0"/>
              </a:rPr>
              <a:t>Context</a:t>
            </a:r>
            <a:endParaRPr lang="en-US" sz="600" dirty="0">
              <a:latin typeface="Segoe WP" pitchFamily="34" charset="0"/>
            </a:endParaRPr>
          </a:p>
        </p:txBody>
      </p:sp>
      <p:sp>
        <p:nvSpPr>
          <p:cNvPr id="43" name="Rounded Rectangle 42"/>
          <p:cNvSpPr/>
          <p:nvPr/>
        </p:nvSpPr>
        <p:spPr>
          <a:xfrm>
            <a:off x="334559" y="4694183"/>
            <a:ext cx="474714" cy="362803"/>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IT Industry </a:t>
            </a:r>
          </a:p>
          <a:p>
            <a:pPr algn="ctr"/>
            <a:r>
              <a:rPr lang="en-US" sz="600" dirty="0" smtClean="0">
                <a:latin typeface="Segoe WP" pitchFamily="34" charset="0"/>
              </a:rPr>
              <a:t>Context</a:t>
            </a:r>
            <a:endParaRPr lang="en-US" sz="600" dirty="0">
              <a:latin typeface="Segoe WP" pitchFamily="34" charset="0"/>
            </a:endParaRPr>
          </a:p>
        </p:txBody>
      </p:sp>
      <p:sp>
        <p:nvSpPr>
          <p:cNvPr id="38" name="Rectangle 37"/>
          <p:cNvSpPr/>
          <p:nvPr/>
        </p:nvSpPr>
        <p:spPr>
          <a:xfrm>
            <a:off x="917152" y="4067486"/>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 Strategy</a:t>
            </a:r>
            <a:endParaRPr lang="en-US" sz="700" dirty="0">
              <a:solidFill>
                <a:schemeClr val="bg2">
                  <a:lumMod val="25000"/>
                </a:schemeClr>
              </a:solidFill>
              <a:latin typeface="Segoe WP" pitchFamily="34" charset="0"/>
            </a:endParaRPr>
          </a:p>
        </p:txBody>
      </p:sp>
      <p:sp>
        <p:nvSpPr>
          <p:cNvPr id="39" name="Rounded Rectangle 38"/>
          <p:cNvSpPr/>
          <p:nvPr/>
        </p:nvSpPr>
        <p:spPr>
          <a:xfrm>
            <a:off x="993888" y="4372652"/>
            <a:ext cx="530528" cy="418949"/>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Business </a:t>
            </a:r>
          </a:p>
          <a:p>
            <a:pPr algn="ctr"/>
            <a:r>
              <a:rPr lang="en-US" sz="600" dirty="0" smtClean="0">
                <a:latin typeface="Segoe WP" pitchFamily="34" charset="0"/>
              </a:rPr>
              <a:t>Strategy</a:t>
            </a:r>
            <a:endParaRPr lang="en-US" sz="600" dirty="0">
              <a:latin typeface="Segoe WP" pitchFamily="34" charset="0"/>
            </a:endParaRPr>
          </a:p>
        </p:txBody>
      </p:sp>
      <p:sp>
        <p:nvSpPr>
          <p:cNvPr id="40" name="Rounded Rectangle 39"/>
          <p:cNvSpPr/>
          <p:nvPr/>
        </p:nvSpPr>
        <p:spPr>
          <a:xfrm>
            <a:off x="1021795" y="4694183"/>
            <a:ext cx="474714" cy="362803"/>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IT</a:t>
            </a:r>
            <a:br>
              <a:rPr lang="en-US" sz="600" dirty="0" smtClean="0">
                <a:latin typeface="Segoe WP" pitchFamily="34" charset="0"/>
              </a:rPr>
            </a:br>
            <a:r>
              <a:rPr lang="en-US" sz="600" dirty="0" smtClean="0">
                <a:latin typeface="Segoe WP" pitchFamily="34" charset="0"/>
              </a:rPr>
              <a:t>Strategy</a:t>
            </a:r>
            <a:endParaRPr lang="en-US" sz="600" dirty="0">
              <a:latin typeface="Segoe WP" pitchFamily="34" charset="0"/>
            </a:endParaRPr>
          </a:p>
        </p:txBody>
      </p:sp>
      <p:sp>
        <p:nvSpPr>
          <p:cNvPr id="35" name="Rectangle 34"/>
          <p:cNvSpPr/>
          <p:nvPr/>
        </p:nvSpPr>
        <p:spPr>
          <a:xfrm>
            <a:off x="2291624" y="4067487"/>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Operation</a:t>
            </a:r>
            <a:endParaRPr lang="en-US" sz="700" dirty="0">
              <a:solidFill>
                <a:schemeClr val="bg2">
                  <a:lumMod val="25000"/>
                </a:schemeClr>
              </a:solidFill>
              <a:latin typeface="Segoe WP" pitchFamily="34" charset="0"/>
            </a:endParaRPr>
          </a:p>
        </p:txBody>
      </p:sp>
      <p:sp>
        <p:nvSpPr>
          <p:cNvPr id="36" name="Rounded Rectangle 35"/>
          <p:cNvSpPr/>
          <p:nvPr/>
        </p:nvSpPr>
        <p:spPr>
          <a:xfrm>
            <a:off x="2368360" y="4372652"/>
            <a:ext cx="530528" cy="418949"/>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Business </a:t>
            </a:r>
          </a:p>
          <a:p>
            <a:pPr algn="ctr"/>
            <a:r>
              <a:rPr lang="en-US" sz="600" dirty="0">
                <a:solidFill>
                  <a:schemeClr val="bg2">
                    <a:lumMod val="10000"/>
                  </a:schemeClr>
                </a:solidFill>
                <a:latin typeface="Segoe WP" pitchFamily="34" charset="0"/>
              </a:rPr>
              <a:t>Operation</a:t>
            </a:r>
          </a:p>
        </p:txBody>
      </p:sp>
      <p:sp>
        <p:nvSpPr>
          <p:cNvPr id="37" name="Rounded Rectangle 36"/>
          <p:cNvSpPr/>
          <p:nvPr/>
        </p:nvSpPr>
        <p:spPr>
          <a:xfrm>
            <a:off x="2396267" y="4694183"/>
            <a:ext cx="474714" cy="362803"/>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IT</a:t>
            </a:r>
          </a:p>
          <a:p>
            <a:pPr algn="ctr"/>
            <a:r>
              <a:rPr lang="en-US" sz="600" dirty="0">
                <a:solidFill>
                  <a:schemeClr val="bg2">
                    <a:lumMod val="10000"/>
                  </a:schemeClr>
                </a:solidFill>
                <a:latin typeface="Segoe WP" pitchFamily="34" charset="0"/>
              </a:rPr>
              <a:t>Operation</a:t>
            </a:r>
          </a:p>
        </p:txBody>
      </p:sp>
      <p:sp>
        <p:nvSpPr>
          <p:cNvPr id="32" name="Rectangle 31"/>
          <p:cNvSpPr/>
          <p:nvPr/>
        </p:nvSpPr>
        <p:spPr>
          <a:xfrm>
            <a:off x="1604388" y="4067486"/>
            <a:ext cx="684000" cy="108000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700" dirty="0" smtClean="0">
                <a:solidFill>
                  <a:schemeClr val="bg2">
                    <a:lumMod val="25000"/>
                  </a:schemeClr>
                </a:solidFill>
                <a:latin typeface="Segoe WP" pitchFamily="34" charset="0"/>
              </a:rPr>
              <a:t/>
            </a:r>
            <a:br>
              <a:rPr lang="en-US" sz="700" dirty="0" smtClean="0">
                <a:solidFill>
                  <a:schemeClr val="bg2">
                    <a:lumMod val="25000"/>
                  </a:schemeClr>
                </a:solidFill>
                <a:latin typeface="Segoe WP" pitchFamily="34" charset="0"/>
              </a:rPr>
            </a:br>
            <a:r>
              <a:rPr lang="en-US" sz="700" dirty="0" smtClean="0">
                <a:solidFill>
                  <a:schemeClr val="bg2">
                    <a:lumMod val="25000"/>
                  </a:schemeClr>
                </a:solidFill>
                <a:latin typeface="Segoe WP" pitchFamily="34" charset="0"/>
              </a:rPr>
              <a:t>Capability</a:t>
            </a:r>
            <a:endParaRPr lang="en-US" sz="700" dirty="0">
              <a:solidFill>
                <a:schemeClr val="bg2">
                  <a:lumMod val="25000"/>
                </a:schemeClr>
              </a:solidFill>
              <a:latin typeface="Segoe WP" pitchFamily="34" charset="0"/>
            </a:endParaRPr>
          </a:p>
        </p:txBody>
      </p:sp>
      <p:sp>
        <p:nvSpPr>
          <p:cNvPr id="33" name="Rounded Rectangle 32"/>
          <p:cNvSpPr/>
          <p:nvPr/>
        </p:nvSpPr>
        <p:spPr>
          <a:xfrm>
            <a:off x="1681124" y="4372652"/>
            <a:ext cx="530528" cy="418949"/>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Business </a:t>
            </a:r>
          </a:p>
          <a:p>
            <a:pPr algn="ctr"/>
            <a:r>
              <a:rPr lang="en-US" sz="600" dirty="0">
                <a:solidFill>
                  <a:schemeClr val="bg2">
                    <a:lumMod val="10000"/>
                  </a:schemeClr>
                </a:solidFill>
                <a:latin typeface="Segoe WP" pitchFamily="34" charset="0"/>
              </a:rPr>
              <a:t>Capability</a:t>
            </a:r>
          </a:p>
        </p:txBody>
      </p:sp>
      <p:sp>
        <p:nvSpPr>
          <p:cNvPr id="34" name="Rounded Rectangle 33"/>
          <p:cNvSpPr/>
          <p:nvPr/>
        </p:nvSpPr>
        <p:spPr>
          <a:xfrm>
            <a:off x="1709031" y="4694183"/>
            <a:ext cx="474714" cy="362803"/>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IT</a:t>
            </a:r>
          </a:p>
          <a:p>
            <a:pPr algn="ctr"/>
            <a:r>
              <a:rPr lang="en-US" sz="600" dirty="0">
                <a:solidFill>
                  <a:schemeClr val="bg2">
                    <a:lumMod val="10000"/>
                  </a:schemeClr>
                </a:solidFill>
                <a:latin typeface="Segoe WP" pitchFamily="34" charset="0"/>
              </a:rPr>
              <a:t>Capability</a:t>
            </a:r>
          </a:p>
        </p:txBody>
      </p:sp>
      <p:sp>
        <p:nvSpPr>
          <p:cNvPr id="51" name="Rectangle 50"/>
          <p:cNvSpPr/>
          <p:nvPr/>
        </p:nvSpPr>
        <p:spPr>
          <a:xfrm>
            <a:off x="215706" y="5195150"/>
            <a:ext cx="4134391" cy="1062134"/>
          </a:xfrm>
          <a:prstGeom prst="rect">
            <a:avLst/>
          </a:prstGeom>
          <a:solidFill>
            <a:srgbClr val="DCE6F2"/>
          </a:solidFill>
          <a:ln>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900" dirty="0" smtClean="0">
                <a:solidFill>
                  <a:schemeClr val="bg2">
                    <a:lumMod val="25000"/>
                  </a:schemeClr>
                </a:solidFill>
                <a:latin typeface="Segoe WP" pitchFamily="34" charset="0"/>
              </a:rPr>
              <a:t>Program of Change</a:t>
            </a:r>
          </a:p>
          <a:p>
            <a:pPr algn="ctr"/>
            <a:endParaRPr lang="en-US" sz="900" dirty="0">
              <a:solidFill>
                <a:schemeClr val="bg2">
                  <a:lumMod val="25000"/>
                </a:schemeClr>
              </a:solidFill>
              <a:latin typeface="Segoe WP" pitchFamily="34" charset="0"/>
            </a:endParaRPr>
          </a:p>
        </p:txBody>
      </p:sp>
      <p:sp>
        <p:nvSpPr>
          <p:cNvPr id="52" name="Rounded Rectangle 51"/>
          <p:cNvSpPr/>
          <p:nvPr/>
        </p:nvSpPr>
        <p:spPr>
          <a:xfrm>
            <a:off x="1708290" y="5436824"/>
            <a:ext cx="531172" cy="334540"/>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Business Value</a:t>
            </a:r>
          </a:p>
        </p:txBody>
      </p:sp>
      <p:sp>
        <p:nvSpPr>
          <p:cNvPr id="53" name="Rounded Rectangle 52"/>
          <p:cNvSpPr/>
          <p:nvPr/>
        </p:nvSpPr>
        <p:spPr>
          <a:xfrm>
            <a:off x="2383416" y="5436824"/>
            <a:ext cx="531172" cy="334540"/>
          </a:xfrm>
          <a:prstGeom prst="roundRect">
            <a:avLst/>
          </a:prstGeom>
          <a:solidFill>
            <a:schemeClr val="accent1">
              <a:lumMod val="40000"/>
              <a:lumOff val="60000"/>
            </a:schemeClr>
          </a:soli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dirty="0">
                <a:solidFill>
                  <a:schemeClr val="bg2">
                    <a:lumMod val="10000"/>
                  </a:schemeClr>
                </a:solidFill>
                <a:latin typeface="Segoe WP" pitchFamily="34" charset="0"/>
              </a:rPr>
              <a:t>Program</a:t>
            </a:r>
          </a:p>
        </p:txBody>
      </p:sp>
      <p:sp>
        <p:nvSpPr>
          <p:cNvPr id="54" name="Rounded Rectangle 53"/>
          <p:cNvSpPr/>
          <p:nvPr/>
        </p:nvSpPr>
        <p:spPr>
          <a:xfrm>
            <a:off x="2383416" y="5816726"/>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Governance</a:t>
            </a:r>
            <a:endParaRPr lang="en-US" sz="600" dirty="0">
              <a:latin typeface="Segoe WP" pitchFamily="34" charset="0"/>
            </a:endParaRPr>
          </a:p>
        </p:txBody>
      </p:sp>
      <p:sp>
        <p:nvSpPr>
          <p:cNvPr id="55" name="Rounded Rectangle 54"/>
          <p:cNvSpPr/>
          <p:nvPr/>
        </p:nvSpPr>
        <p:spPr>
          <a:xfrm>
            <a:off x="1706027" y="5816726"/>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Stakeholder</a:t>
            </a:r>
            <a:endParaRPr lang="en-US" sz="600" dirty="0">
              <a:latin typeface="Segoe WP" pitchFamily="34" charset="0"/>
            </a:endParaRPr>
          </a:p>
        </p:txBody>
      </p:sp>
      <p:sp>
        <p:nvSpPr>
          <p:cNvPr id="56" name="Rounded Rectangle 55"/>
          <p:cNvSpPr/>
          <p:nvPr/>
        </p:nvSpPr>
        <p:spPr>
          <a:xfrm>
            <a:off x="3063427" y="5636432"/>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Adoption</a:t>
            </a:r>
            <a:endParaRPr lang="en-US" sz="600" dirty="0">
              <a:latin typeface="Segoe WP" pitchFamily="34" charset="0"/>
            </a:endParaRPr>
          </a:p>
        </p:txBody>
      </p:sp>
      <p:sp>
        <p:nvSpPr>
          <p:cNvPr id="57" name="Rounded Rectangle 56"/>
          <p:cNvSpPr/>
          <p:nvPr/>
        </p:nvSpPr>
        <p:spPr>
          <a:xfrm>
            <a:off x="3743438" y="5632380"/>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Solution Architecture</a:t>
            </a:r>
            <a:endParaRPr lang="en-US" sz="600" dirty="0">
              <a:latin typeface="Segoe WP" pitchFamily="34" charset="0"/>
            </a:endParaRPr>
          </a:p>
        </p:txBody>
      </p:sp>
      <p:sp>
        <p:nvSpPr>
          <p:cNvPr id="58" name="Rounded Rectangle 57"/>
          <p:cNvSpPr/>
          <p:nvPr/>
        </p:nvSpPr>
        <p:spPr>
          <a:xfrm>
            <a:off x="341303" y="5604093"/>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Scenario</a:t>
            </a:r>
          </a:p>
        </p:txBody>
      </p:sp>
      <p:sp>
        <p:nvSpPr>
          <p:cNvPr id="59" name="Rounded Rectangle 58"/>
          <p:cNvSpPr/>
          <p:nvPr/>
        </p:nvSpPr>
        <p:spPr>
          <a:xfrm>
            <a:off x="1023665" y="5609400"/>
            <a:ext cx="531172" cy="334540"/>
          </a:xfrm>
          <a:prstGeom prst="roundRect">
            <a:avLst/>
          </a:prstGeom>
          <a:gradFill flip="none" rotWithShape="1">
            <a:gsLst>
              <a:gs pos="0">
                <a:schemeClr val="bg2">
                  <a:lumMod val="50000"/>
                  <a:shade val="30000"/>
                  <a:satMod val="115000"/>
                  <a:alpha val="46000"/>
                </a:schemeClr>
              </a:gs>
              <a:gs pos="50000">
                <a:schemeClr val="bg2">
                  <a:lumMod val="50000"/>
                  <a:shade val="67500"/>
                  <a:satMod val="115000"/>
                </a:schemeClr>
              </a:gs>
              <a:gs pos="100000">
                <a:schemeClr val="bg2">
                  <a:lumMod val="50000"/>
                  <a:shade val="100000"/>
                  <a:satMod val="115000"/>
                </a:schemeClr>
              </a:gs>
            </a:gsLst>
            <a:lin ang="2700000" scaled="1"/>
            <a:tileRect/>
          </a:gradFill>
          <a:ln>
            <a:solidFill>
              <a:schemeClr val="bg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600" dirty="0" smtClean="0">
                <a:latin typeface="Segoe WP" pitchFamily="34" charset="0"/>
              </a:rPr>
              <a:t>Scorecard</a:t>
            </a:r>
          </a:p>
        </p:txBody>
      </p:sp>
      <p:sp>
        <p:nvSpPr>
          <p:cNvPr id="60" name="TextBox 59"/>
          <p:cNvSpPr txBox="1"/>
          <p:nvPr/>
        </p:nvSpPr>
        <p:spPr>
          <a:xfrm>
            <a:off x="245002" y="3540745"/>
            <a:ext cx="866456" cy="215444"/>
          </a:xfrm>
          <a:prstGeom prst="rect">
            <a:avLst/>
          </a:prstGeom>
          <a:noFill/>
          <a:effectLst/>
        </p:spPr>
        <p:txBody>
          <a:bodyPr wrap="none" lIns="0" tIns="0" rIns="0" bIns="0" rtlCol="0">
            <a:spAutoFit/>
          </a:bodyPr>
          <a:lstStyle/>
          <a:p>
            <a:r>
              <a:rPr lang="en-US" sz="1400" dirty="0" smtClean="0">
                <a:solidFill>
                  <a:schemeClr val="bg1"/>
                </a:solidFill>
              </a:rPr>
              <a:t>  Core data</a:t>
            </a:r>
          </a:p>
        </p:txBody>
      </p:sp>
      <p:sp>
        <p:nvSpPr>
          <p:cNvPr id="61" name="TextBox 60"/>
          <p:cNvSpPr txBox="1"/>
          <p:nvPr/>
        </p:nvSpPr>
        <p:spPr>
          <a:xfrm>
            <a:off x="237716" y="1812897"/>
            <a:ext cx="4111638" cy="1508105"/>
          </a:xfrm>
          <a:prstGeom prst="rect">
            <a:avLst/>
          </a:prstGeom>
          <a:noFill/>
        </p:spPr>
        <p:txBody>
          <a:bodyPr wrap="square" lIns="0" tIns="0" rIns="0" bIns="0" rtlCol="0">
            <a:spAutoFit/>
          </a:bodyPr>
          <a:lstStyle/>
          <a:p>
            <a:pPr defTabSz="914330"/>
            <a:r>
              <a:rPr lang="en-GB" sz="1400" dirty="0">
                <a:solidFill>
                  <a:srgbClr val="555555"/>
                </a:solidFill>
              </a:rPr>
              <a:t>Architects use road maps </a:t>
            </a:r>
            <a:r>
              <a:rPr lang="en-GB" sz="1400" dirty="0" smtClean="0">
                <a:solidFill>
                  <a:srgbClr val="555555"/>
                </a:solidFill>
              </a:rPr>
              <a:t>to </a:t>
            </a:r>
            <a:r>
              <a:rPr lang="en-GB" sz="1400" dirty="0">
                <a:solidFill>
                  <a:srgbClr val="555555"/>
                </a:solidFill>
              </a:rPr>
              <a:t>describe the transition from the customer's current state to their desired future state for technology planning </a:t>
            </a:r>
            <a:r>
              <a:rPr lang="en-GB" sz="1400" dirty="0" smtClean="0">
                <a:solidFill>
                  <a:srgbClr val="555555"/>
                </a:solidFill>
              </a:rPr>
              <a:t>and synchronizing </a:t>
            </a:r>
            <a:r>
              <a:rPr lang="en-GB" sz="1400" dirty="0">
                <a:solidFill>
                  <a:srgbClr val="555555"/>
                </a:solidFill>
              </a:rPr>
              <a:t>business planning with technology strategy</a:t>
            </a:r>
            <a:r>
              <a:rPr lang="en-GB" sz="1400" dirty="0" smtClean="0">
                <a:solidFill>
                  <a:srgbClr val="555555"/>
                </a:solidFill>
              </a:rPr>
              <a:t>. In the format defined for VRF the roadmap also clearly shows the relationship between business objectives, new services and technologies.</a:t>
            </a:r>
            <a:endParaRPr lang="en-GB" sz="1400" dirty="0">
              <a:solidFill>
                <a:srgbClr val="555555"/>
              </a:solidFill>
            </a:endParaRPr>
          </a:p>
        </p:txBody>
      </p:sp>
      <p:sp>
        <p:nvSpPr>
          <p:cNvPr id="62" name="Hexagon 61"/>
          <p:cNvSpPr/>
          <p:nvPr/>
        </p:nvSpPr>
        <p:spPr>
          <a:xfrm>
            <a:off x="2601847" y="792664"/>
            <a:ext cx="269134" cy="232012"/>
          </a:xfrm>
          <a:prstGeom prst="hexagon">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p:cNvSpPr txBox="1"/>
          <p:nvPr/>
        </p:nvSpPr>
        <p:spPr>
          <a:xfrm>
            <a:off x="2898888" y="806312"/>
            <a:ext cx="6115458" cy="215444"/>
          </a:xfrm>
          <a:prstGeom prst="rect">
            <a:avLst/>
          </a:prstGeom>
          <a:noFill/>
        </p:spPr>
        <p:txBody>
          <a:bodyPr wrap="square" lIns="0" tIns="0" rIns="0" bIns="0" rtlCol="0">
            <a:spAutoFit/>
          </a:bodyPr>
          <a:lstStyle/>
          <a:p>
            <a:r>
              <a:rPr lang="en-GB" sz="1400" dirty="0" smtClean="0">
                <a:solidFill>
                  <a:srgbClr val="555555"/>
                </a:solidFill>
              </a:rPr>
              <a:t>Enterprise Level Architecture | </a:t>
            </a:r>
            <a:r>
              <a:rPr lang="en-GB" sz="1400" dirty="0" err="1" smtClean="0">
                <a:solidFill>
                  <a:srgbClr val="555555"/>
                </a:solidFill>
              </a:rPr>
              <a:t>Roadmapping</a:t>
            </a:r>
            <a:endParaRPr lang="en-US" sz="1400" dirty="0"/>
          </a:p>
        </p:txBody>
      </p:sp>
      <p:pic>
        <p:nvPicPr>
          <p:cNvPr id="50"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0680" y="112301"/>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320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513293" y="2854838"/>
            <a:ext cx="7996526" cy="555626"/>
          </a:xfrm>
        </p:spPr>
        <p:txBody>
          <a:bodyPr/>
          <a:lstStyle/>
          <a:p>
            <a:r>
              <a:rPr lang="en-US" dirty="0" smtClean="0"/>
              <a:t>Value Realization Framework</a:t>
            </a:r>
            <a:endParaRPr lang="en-US" dirty="0"/>
          </a:p>
        </p:txBody>
      </p:sp>
      <p:sp>
        <p:nvSpPr>
          <p:cNvPr id="12" name="Text Placeholder 11"/>
          <p:cNvSpPr>
            <a:spLocks noGrp="1"/>
          </p:cNvSpPr>
          <p:nvPr>
            <p:ph type="body" sz="quarter" idx="10"/>
          </p:nvPr>
        </p:nvSpPr>
        <p:spPr>
          <a:xfrm>
            <a:off x="513292" y="4828870"/>
            <a:ext cx="4096807" cy="369332"/>
          </a:xfrm>
        </p:spPr>
        <p:txBody>
          <a:bodyPr/>
          <a:lstStyle/>
          <a:p>
            <a:r>
              <a:rPr lang="en-US" sz="2400" b="1" dirty="0" smtClean="0"/>
              <a:t>Architecture – Level 2 - Process</a:t>
            </a:r>
            <a:endParaRPr lang="en-US" sz="2400" b="1" dirty="0"/>
          </a:p>
        </p:txBody>
      </p:sp>
    </p:spTree>
    <p:extLst>
      <p:ext uri="{BB962C8B-B14F-4D97-AF65-F5344CB8AC3E}">
        <p14:creationId xmlns:p14="http://schemas.microsoft.com/office/powerpoint/2010/main" val="218006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VRF Segments, Phases &amp; Enablers</a:t>
            </a:r>
            <a:endParaRPr lang="en-US" dirty="0"/>
          </a:p>
        </p:txBody>
      </p:sp>
      <p:sp>
        <p:nvSpPr>
          <p:cNvPr id="43" name="Flowchart: Delay 42"/>
          <p:cNvSpPr/>
          <p:nvPr/>
        </p:nvSpPr>
        <p:spPr>
          <a:xfrm>
            <a:off x="5459481" y="5533901"/>
            <a:ext cx="2029694" cy="736270"/>
          </a:xfrm>
          <a:prstGeom prst="flowChartDelay">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bg1"/>
                </a:solidFill>
              </a:rPr>
              <a:t>Software </a:t>
            </a:r>
          </a:p>
          <a:p>
            <a:pPr algn="ctr"/>
            <a:r>
              <a:rPr lang="en-CA" dirty="0" smtClean="0">
                <a:solidFill>
                  <a:schemeClr val="bg1"/>
                </a:solidFill>
              </a:rPr>
              <a:t>Tools</a:t>
            </a:r>
            <a:endParaRPr lang="en-CA" dirty="0">
              <a:solidFill>
                <a:schemeClr val="bg1"/>
              </a:solidFill>
            </a:endParaRPr>
          </a:p>
        </p:txBody>
      </p:sp>
      <p:sp>
        <p:nvSpPr>
          <p:cNvPr id="44" name="Flowchart: Process 43"/>
          <p:cNvSpPr/>
          <p:nvPr/>
        </p:nvSpPr>
        <p:spPr>
          <a:xfrm>
            <a:off x="3484318" y="5533901"/>
            <a:ext cx="1927318" cy="736270"/>
          </a:xfrm>
          <a:prstGeom prst="flowChartProcess">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bg1"/>
                </a:solidFill>
              </a:rPr>
              <a:t>Engagement Governance</a:t>
            </a:r>
            <a:endParaRPr lang="en-CA" dirty="0">
              <a:solidFill>
                <a:schemeClr val="bg1"/>
              </a:solidFill>
            </a:endParaRPr>
          </a:p>
        </p:txBody>
      </p:sp>
      <p:sp>
        <p:nvSpPr>
          <p:cNvPr id="52" name="Flowchart: Delay 51"/>
          <p:cNvSpPr/>
          <p:nvPr/>
        </p:nvSpPr>
        <p:spPr>
          <a:xfrm flipH="1">
            <a:off x="1406777" y="5533901"/>
            <a:ext cx="2029696" cy="736270"/>
          </a:xfrm>
          <a:prstGeom prst="flowChartDelay">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bg1"/>
                </a:solidFill>
              </a:rPr>
              <a:t>Component Library</a:t>
            </a:r>
            <a:endParaRPr lang="en-CA" dirty="0">
              <a:solidFill>
                <a:schemeClr val="bg1"/>
              </a:solidFill>
            </a:endParaRPr>
          </a:p>
        </p:txBody>
      </p:sp>
      <p:sp>
        <p:nvSpPr>
          <p:cNvPr id="54" name="TextBox 53"/>
          <p:cNvSpPr txBox="1"/>
          <p:nvPr/>
        </p:nvSpPr>
        <p:spPr>
          <a:xfrm>
            <a:off x="2179853" y="2607474"/>
            <a:ext cx="490519" cy="215444"/>
          </a:xfrm>
          <a:prstGeom prst="rect">
            <a:avLst/>
          </a:prstGeom>
          <a:noFill/>
        </p:spPr>
        <p:txBody>
          <a:bodyPr wrap="none" lIns="0" tIns="0" rIns="0" bIns="0" rtlCol="0">
            <a:spAutoFit/>
          </a:bodyPr>
          <a:lstStyle/>
          <a:p>
            <a:r>
              <a:rPr lang="en-US" sz="1400" dirty="0" smtClean="0"/>
              <a:t>Adopt</a:t>
            </a:r>
          </a:p>
        </p:txBody>
      </p:sp>
      <p:sp>
        <p:nvSpPr>
          <p:cNvPr id="55" name="TextBox 54"/>
          <p:cNvSpPr txBox="1"/>
          <p:nvPr/>
        </p:nvSpPr>
        <p:spPr>
          <a:xfrm>
            <a:off x="2888485" y="4806055"/>
            <a:ext cx="336631" cy="215444"/>
          </a:xfrm>
          <a:prstGeom prst="rect">
            <a:avLst/>
          </a:prstGeom>
          <a:noFill/>
        </p:spPr>
        <p:txBody>
          <a:bodyPr wrap="none" lIns="0" tIns="0" rIns="0" bIns="0" rtlCol="0">
            <a:spAutoFit/>
          </a:bodyPr>
          <a:lstStyle/>
          <a:p>
            <a:r>
              <a:rPr lang="en-US" sz="1400" dirty="0" smtClean="0"/>
              <a:t>Plan</a:t>
            </a:r>
          </a:p>
        </p:txBody>
      </p:sp>
      <p:sp>
        <p:nvSpPr>
          <p:cNvPr id="56" name="TextBox 55"/>
          <p:cNvSpPr txBox="1"/>
          <p:nvPr/>
        </p:nvSpPr>
        <p:spPr>
          <a:xfrm>
            <a:off x="5226015" y="1910678"/>
            <a:ext cx="612347" cy="215444"/>
          </a:xfrm>
          <a:prstGeom prst="rect">
            <a:avLst/>
          </a:prstGeom>
          <a:noFill/>
        </p:spPr>
        <p:txBody>
          <a:bodyPr wrap="none" lIns="0" tIns="0" rIns="0" bIns="0" rtlCol="0">
            <a:spAutoFit/>
          </a:bodyPr>
          <a:lstStyle/>
          <a:p>
            <a:r>
              <a:rPr lang="en-US" sz="1400" dirty="0" smtClean="0"/>
              <a:t>Context</a:t>
            </a:r>
          </a:p>
        </p:txBody>
      </p:sp>
      <p:sp>
        <p:nvSpPr>
          <p:cNvPr id="57" name="TextBox 56"/>
          <p:cNvSpPr txBox="1"/>
          <p:nvPr/>
        </p:nvSpPr>
        <p:spPr>
          <a:xfrm>
            <a:off x="5358921" y="4806055"/>
            <a:ext cx="512961" cy="215444"/>
          </a:xfrm>
          <a:prstGeom prst="rect">
            <a:avLst/>
          </a:prstGeom>
          <a:noFill/>
        </p:spPr>
        <p:txBody>
          <a:bodyPr wrap="none" lIns="0" tIns="0" rIns="0" bIns="0" rtlCol="0">
            <a:spAutoFit/>
          </a:bodyPr>
          <a:lstStyle/>
          <a:p>
            <a:r>
              <a:rPr lang="en-US" sz="1400" dirty="0" smtClean="0"/>
              <a:t>Define</a:t>
            </a:r>
          </a:p>
        </p:txBody>
      </p:sp>
      <p:sp>
        <p:nvSpPr>
          <p:cNvPr id="58" name="TextBox 57"/>
          <p:cNvSpPr txBox="1"/>
          <p:nvPr/>
        </p:nvSpPr>
        <p:spPr>
          <a:xfrm>
            <a:off x="4173846" y="5170784"/>
            <a:ext cx="577915" cy="215444"/>
          </a:xfrm>
          <a:prstGeom prst="rect">
            <a:avLst/>
          </a:prstGeom>
          <a:noFill/>
        </p:spPr>
        <p:txBody>
          <a:bodyPr wrap="none" lIns="0" tIns="0" rIns="0" bIns="0" rtlCol="0">
            <a:spAutoFit/>
          </a:bodyPr>
          <a:lstStyle/>
          <a:p>
            <a:r>
              <a:rPr lang="en-US" sz="1400" dirty="0" smtClean="0"/>
              <a:t>Explore</a:t>
            </a:r>
          </a:p>
        </p:txBody>
      </p:sp>
      <p:sp>
        <p:nvSpPr>
          <p:cNvPr id="59" name="TextBox 58"/>
          <p:cNvSpPr txBox="1"/>
          <p:nvPr/>
        </p:nvSpPr>
        <p:spPr>
          <a:xfrm>
            <a:off x="5997404" y="2607474"/>
            <a:ext cx="490519" cy="215444"/>
          </a:xfrm>
          <a:prstGeom prst="rect">
            <a:avLst/>
          </a:prstGeom>
          <a:noFill/>
        </p:spPr>
        <p:txBody>
          <a:bodyPr wrap="none" lIns="0" tIns="0" rIns="0" bIns="0" rtlCol="0">
            <a:spAutoFit/>
          </a:bodyPr>
          <a:lstStyle/>
          <a:p>
            <a:r>
              <a:rPr lang="en-US" sz="1400" dirty="0" smtClean="0"/>
              <a:t>Assess</a:t>
            </a:r>
          </a:p>
        </p:txBody>
      </p:sp>
      <p:sp>
        <p:nvSpPr>
          <p:cNvPr id="60" name="TextBox 59"/>
          <p:cNvSpPr txBox="1"/>
          <p:nvPr/>
        </p:nvSpPr>
        <p:spPr>
          <a:xfrm>
            <a:off x="6062743" y="3686454"/>
            <a:ext cx="695703" cy="215444"/>
          </a:xfrm>
          <a:prstGeom prst="rect">
            <a:avLst/>
          </a:prstGeom>
          <a:noFill/>
        </p:spPr>
        <p:txBody>
          <a:bodyPr wrap="none" lIns="0" tIns="0" rIns="0" bIns="0" rtlCol="0">
            <a:spAutoFit/>
          </a:bodyPr>
          <a:lstStyle/>
          <a:p>
            <a:r>
              <a:rPr lang="en-US" sz="1400" dirty="0" smtClean="0"/>
              <a:t>Prioritize</a:t>
            </a:r>
          </a:p>
        </p:txBody>
      </p:sp>
      <p:sp>
        <p:nvSpPr>
          <p:cNvPr id="61" name="TextBox 60"/>
          <p:cNvSpPr txBox="1"/>
          <p:nvPr/>
        </p:nvSpPr>
        <p:spPr>
          <a:xfrm>
            <a:off x="2220009" y="3699413"/>
            <a:ext cx="557845" cy="215444"/>
          </a:xfrm>
          <a:prstGeom prst="rect">
            <a:avLst/>
          </a:prstGeom>
          <a:noFill/>
        </p:spPr>
        <p:txBody>
          <a:bodyPr wrap="none" lIns="0" tIns="0" rIns="0" bIns="0" rtlCol="0">
            <a:spAutoFit/>
          </a:bodyPr>
          <a:lstStyle/>
          <a:p>
            <a:r>
              <a:rPr lang="en-US" sz="1400" dirty="0" smtClean="0"/>
              <a:t>Deploy</a:t>
            </a:r>
          </a:p>
        </p:txBody>
      </p:sp>
      <p:sp>
        <p:nvSpPr>
          <p:cNvPr id="62" name="TextBox 61"/>
          <p:cNvSpPr txBox="1"/>
          <p:nvPr/>
        </p:nvSpPr>
        <p:spPr>
          <a:xfrm>
            <a:off x="2927286" y="1910678"/>
            <a:ext cx="670889" cy="215444"/>
          </a:xfrm>
          <a:prstGeom prst="rect">
            <a:avLst/>
          </a:prstGeom>
          <a:noFill/>
        </p:spPr>
        <p:txBody>
          <a:bodyPr wrap="none" lIns="0" tIns="0" rIns="0" bIns="0" rtlCol="0">
            <a:spAutoFit/>
          </a:bodyPr>
          <a:lstStyle/>
          <a:p>
            <a:r>
              <a:rPr lang="en-US" sz="1400" dirty="0" smtClean="0"/>
              <a:t>Measure</a:t>
            </a:r>
          </a:p>
        </p:txBody>
      </p:sp>
      <p:grpSp>
        <p:nvGrpSpPr>
          <p:cNvPr id="63" name="Group 62"/>
          <p:cNvGrpSpPr/>
          <p:nvPr/>
        </p:nvGrpSpPr>
        <p:grpSpPr>
          <a:xfrm rot="7200000">
            <a:off x="2719533" y="1753886"/>
            <a:ext cx="4106849" cy="3911785"/>
            <a:chOff x="9026718" y="1317228"/>
            <a:chExt cx="4106849" cy="3911785"/>
          </a:xfrm>
        </p:grpSpPr>
        <p:sp>
          <p:nvSpPr>
            <p:cNvPr id="64" name="Pie 63"/>
            <p:cNvSpPr/>
            <p:nvPr/>
          </p:nvSpPr>
          <p:spPr>
            <a:xfrm>
              <a:off x="9521061" y="2159355"/>
              <a:ext cx="3069658" cy="3069658"/>
            </a:xfrm>
            <a:prstGeom prst="pie">
              <a:avLst>
                <a:gd name="adj1" fmla="val 1803687"/>
                <a:gd name="adj2" fmla="val 9013544"/>
              </a:avLst>
            </a:prstGeom>
            <a:ln w="76200">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000" dirty="0">
                <a:solidFill>
                  <a:srgbClr val="000000"/>
                </a:solidFill>
              </a:endParaRPr>
            </a:p>
          </p:txBody>
        </p:sp>
        <p:sp>
          <p:nvSpPr>
            <p:cNvPr id="65" name="Pie 64"/>
            <p:cNvSpPr/>
            <p:nvPr/>
          </p:nvSpPr>
          <p:spPr>
            <a:xfrm>
              <a:off x="9521061" y="2159355"/>
              <a:ext cx="3069658" cy="3069658"/>
            </a:xfrm>
            <a:prstGeom prst="pie">
              <a:avLst>
                <a:gd name="adj1" fmla="val 16186529"/>
                <a:gd name="adj2" fmla="val 1803172"/>
              </a:avLst>
            </a:prstGeom>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000000"/>
                </a:solidFill>
              </a:endParaRPr>
            </a:p>
          </p:txBody>
        </p:sp>
        <p:sp>
          <p:nvSpPr>
            <p:cNvPr id="66" name="Pie 65"/>
            <p:cNvSpPr/>
            <p:nvPr/>
          </p:nvSpPr>
          <p:spPr>
            <a:xfrm>
              <a:off x="9521061" y="2159355"/>
              <a:ext cx="3069658" cy="3069658"/>
            </a:xfrm>
            <a:prstGeom prst="pie">
              <a:avLst>
                <a:gd name="adj1" fmla="val 9003008"/>
                <a:gd name="adj2" fmla="val 16186656"/>
              </a:avLst>
            </a:prstGeom>
            <a:ln w="76200">
              <a:solidFill>
                <a:schemeClr val="bg1"/>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2000" dirty="0">
                <a:solidFill>
                  <a:srgbClr val="000000"/>
                </a:solidFill>
              </a:endParaRPr>
            </a:p>
          </p:txBody>
        </p:sp>
        <p:sp>
          <p:nvSpPr>
            <p:cNvPr id="67" name="Oval 66"/>
            <p:cNvSpPr/>
            <p:nvPr/>
          </p:nvSpPr>
          <p:spPr>
            <a:xfrm>
              <a:off x="10573218" y="3194020"/>
              <a:ext cx="1000328" cy="1000328"/>
            </a:xfrm>
            <a:prstGeom prst="ellipse">
              <a:avLst/>
            </a:prstGeom>
            <a:solidFill>
              <a:schemeClr val="bg1"/>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000000"/>
                </a:solidFill>
              </a:endParaRPr>
            </a:p>
          </p:txBody>
        </p:sp>
        <p:cxnSp>
          <p:nvCxnSpPr>
            <p:cNvPr id="68" name="Straight Connector 67"/>
            <p:cNvCxnSpPr/>
            <p:nvPr/>
          </p:nvCxnSpPr>
          <p:spPr>
            <a:xfrm flipH="1" flipV="1">
              <a:off x="11561619" y="3936122"/>
              <a:ext cx="1571948" cy="938422"/>
            </a:xfrm>
            <a:prstGeom prst="line">
              <a:avLst/>
            </a:prstGeom>
            <a:ln/>
            <a:effectLst/>
          </p:spPr>
          <p:style>
            <a:lnRef idx="2">
              <a:schemeClr val="accent2"/>
            </a:lnRef>
            <a:fillRef idx="0">
              <a:schemeClr val="accent2"/>
            </a:fillRef>
            <a:effectRef idx="1">
              <a:schemeClr val="accent2"/>
            </a:effectRef>
            <a:fontRef idx="minor">
              <a:schemeClr val="tx1"/>
            </a:fontRef>
          </p:style>
        </p:cxnSp>
        <p:cxnSp>
          <p:nvCxnSpPr>
            <p:cNvPr id="69" name="Straight Connector 68"/>
            <p:cNvCxnSpPr/>
            <p:nvPr/>
          </p:nvCxnSpPr>
          <p:spPr>
            <a:xfrm flipV="1">
              <a:off x="9026718" y="4009619"/>
              <a:ext cx="1594268" cy="902887"/>
            </a:xfrm>
            <a:prstGeom prst="line">
              <a:avLst/>
            </a:prstGeom>
            <a:ln/>
            <a:effectLst/>
          </p:spPr>
          <p:style>
            <a:lnRef idx="2">
              <a:schemeClr val="accent4"/>
            </a:lnRef>
            <a:fillRef idx="0">
              <a:schemeClr val="accent4"/>
            </a:fillRef>
            <a:effectRef idx="1">
              <a:schemeClr val="accent4"/>
            </a:effectRef>
            <a:fontRef idx="minor">
              <a:schemeClr val="tx1"/>
            </a:fontRef>
          </p:style>
        </p:cxnSp>
        <p:cxnSp>
          <p:nvCxnSpPr>
            <p:cNvPr id="70" name="Straight Connector 69"/>
            <p:cNvCxnSpPr/>
            <p:nvPr/>
          </p:nvCxnSpPr>
          <p:spPr>
            <a:xfrm flipH="1" flipV="1">
              <a:off x="10989126" y="1317228"/>
              <a:ext cx="18944" cy="1847495"/>
            </a:xfrm>
            <a:prstGeom prst="line">
              <a:avLst/>
            </a:prstGeom>
            <a:ln/>
            <a:effectLst/>
          </p:spPr>
          <p:style>
            <a:lnRef idx="2">
              <a:schemeClr val="accent5"/>
            </a:lnRef>
            <a:fillRef idx="0">
              <a:schemeClr val="accent5"/>
            </a:fillRef>
            <a:effectRef idx="1">
              <a:schemeClr val="accent5"/>
            </a:effectRef>
            <a:fontRef idx="minor">
              <a:schemeClr val="tx1"/>
            </a:fontRef>
          </p:style>
        </p:cxnSp>
      </p:grpSp>
      <p:sp>
        <p:nvSpPr>
          <p:cNvPr id="71" name="TextBox 70"/>
          <p:cNvSpPr txBox="1"/>
          <p:nvPr/>
        </p:nvSpPr>
        <p:spPr>
          <a:xfrm rot="19048047">
            <a:off x="3413486" y="2489132"/>
            <a:ext cx="2011240" cy="2055488"/>
          </a:xfrm>
          <a:prstGeom prst="rect">
            <a:avLst/>
          </a:prstGeom>
          <a:noFill/>
        </p:spPr>
        <p:txBody>
          <a:bodyPr wrap="none" lIns="0" tIns="0" rIns="0" bIns="0" rtlCol="0">
            <a:prstTxWarp prst="textArchDown">
              <a:avLst/>
            </a:prstTxWarp>
            <a:spAutoFit/>
          </a:bodyPr>
          <a:lstStyle/>
          <a:p>
            <a:r>
              <a:rPr lang="en-US" sz="1600" b="1" dirty="0" smtClean="0">
                <a:solidFill>
                  <a:schemeClr val="bg1"/>
                </a:solidFill>
              </a:rPr>
              <a:t>Initiative Planning</a:t>
            </a:r>
          </a:p>
        </p:txBody>
      </p:sp>
      <p:sp>
        <p:nvSpPr>
          <p:cNvPr id="72" name="TextBox 71"/>
          <p:cNvSpPr txBox="1"/>
          <p:nvPr/>
        </p:nvSpPr>
        <p:spPr>
          <a:xfrm rot="6725478">
            <a:off x="3391658" y="2504977"/>
            <a:ext cx="2092322" cy="2023920"/>
          </a:xfrm>
          <a:prstGeom prst="rect">
            <a:avLst/>
          </a:prstGeom>
          <a:noFill/>
        </p:spPr>
        <p:txBody>
          <a:bodyPr wrap="none" lIns="0" tIns="0" rIns="0" bIns="0" rtlCol="0">
            <a:prstTxWarp prst="textArchUp">
              <a:avLst/>
            </a:prstTxWarp>
            <a:spAutoFit/>
          </a:bodyPr>
          <a:lstStyle/>
          <a:p>
            <a:r>
              <a:rPr lang="en-US" sz="1600" b="1" dirty="0" smtClean="0">
                <a:solidFill>
                  <a:schemeClr val="bg1"/>
                </a:solidFill>
              </a:rPr>
              <a:t>360 Assessment</a:t>
            </a:r>
          </a:p>
        </p:txBody>
      </p:sp>
      <p:sp>
        <p:nvSpPr>
          <p:cNvPr id="73" name="TextBox 72"/>
          <p:cNvSpPr txBox="1"/>
          <p:nvPr/>
        </p:nvSpPr>
        <p:spPr>
          <a:xfrm rot="20902235">
            <a:off x="3417930" y="2478883"/>
            <a:ext cx="1896708" cy="2088992"/>
          </a:xfrm>
          <a:prstGeom prst="rect">
            <a:avLst/>
          </a:prstGeom>
          <a:noFill/>
        </p:spPr>
        <p:txBody>
          <a:bodyPr wrap="none" lIns="0" tIns="0" rIns="0" bIns="0" rtlCol="0">
            <a:prstTxWarp prst="textArchUp">
              <a:avLst/>
            </a:prstTxWarp>
            <a:spAutoFit/>
          </a:bodyPr>
          <a:lstStyle/>
          <a:p>
            <a:r>
              <a:rPr lang="en-US" sz="1600" b="1" dirty="0" smtClean="0">
                <a:solidFill>
                  <a:schemeClr val="bg1"/>
                </a:solidFill>
              </a:rPr>
              <a:t>Value Realization</a:t>
            </a:r>
          </a:p>
        </p:txBody>
      </p:sp>
      <p:sp>
        <p:nvSpPr>
          <p:cNvPr id="74" name="TextBox 73"/>
          <p:cNvSpPr txBox="1"/>
          <p:nvPr/>
        </p:nvSpPr>
        <p:spPr>
          <a:xfrm>
            <a:off x="6441017" y="4420948"/>
            <a:ext cx="1658498" cy="215444"/>
          </a:xfrm>
          <a:prstGeom prst="rect">
            <a:avLst/>
          </a:prstGeom>
          <a:noFill/>
        </p:spPr>
        <p:txBody>
          <a:bodyPr wrap="square" lIns="0" tIns="0" rIns="0" bIns="0" rtlCol="0">
            <a:spAutoFit/>
          </a:bodyPr>
          <a:lstStyle/>
          <a:p>
            <a:pPr algn="r"/>
            <a:r>
              <a:rPr lang="en-US" sz="1400" b="1" dirty="0" smtClean="0"/>
              <a:t>Agreement to plan</a:t>
            </a:r>
          </a:p>
        </p:txBody>
      </p:sp>
      <p:sp>
        <p:nvSpPr>
          <p:cNvPr id="75" name="TextBox 74"/>
          <p:cNvSpPr txBox="1"/>
          <p:nvPr/>
        </p:nvSpPr>
        <p:spPr>
          <a:xfrm>
            <a:off x="630329" y="4205505"/>
            <a:ext cx="1735347" cy="430887"/>
          </a:xfrm>
          <a:prstGeom prst="rect">
            <a:avLst/>
          </a:prstGeom>
          <a:noFill/>
        </p:spPr>
        <p:txBody>
          <a:bodyPr wrap="none" lIns="0" tIns="0" rIns="0" bIns="0" rtlCol="0">
            <a:spAutoFit/>
          </a:bodyPr>
          <a:lstStyle/>
          <a:p>
            <a:pPr algn="r"/>
            <a:r>
              <a:rPr lang="en-US" sz="1400" b="1" dirty="0" smtClean="0"/>
              <a:t>Program of change</a:t>
            </a:r>
          </a:p>
          <a:p>
            <a:pPr algn="r"/>
            <a:r>
              <a:rPr lang="en-US" sz="1400" b="1" dirty="0" smtClean="0"/>
              <a:t>and value prediction</a:t>
            </a:r>
          </a:p>
        </p:txBody>
      </p:sp>
      <p:sp>
        <p:nvSpPr>
          <p:cNvPr id="76" name="TextBox 75"/>
          <p:cNvSpPr txBox="1"/>
          <p:nvPr/>
        </p:nvSpPr>
        <p:spPr>
          <a:xfrm>
            <a:off x="3098469" y="1111768"/>
            <a:ext cx="1259960" cy="430887"/>
          </a:xfrm>
          <a:prstGeom prst="rect">
            <a:avLst/>
          </a:prstGeom>
          <a:noFill/>
        </p:spPr>
        <p:txBody>
          <a:bodyPr wrap="none" lIns="0" tIns="0" rIns="0" bIns="0" rtlCol="0">
            <a:spAutoFit/>
          </a:bodyPr>
          <a:lstStyle/>
          <a:p>
            <a:pPr algn="r"/>
            <a:r>
              <a:rPr lang="en-US" sz="1400" b="1" dirty="0" smtClean="0"/>
              <a:t>Demonstrated </a:t>
            </a:r>
          </a:p>
          <a:p>
            <a:pPr algn="r"/>
            <a:r>
              <a:rPr lang="en-US" sz="1400" b="1" dirty="0"/>
              <a:t>b</a:t>
            </a:r>
            <a:r>
              <a:rPr lang="en-US" sz="1400" b="1" dirty="0" smtClean="0"/>
              <a:t>usiness value </a:t>
            </a:r>
          </a:p>
        </p:txBody>
      </p:sp>
      <p:sp>
        <p:nvSpPr>
          <p:cNvPr id="77" name="TextBox 76"/>
          <p:cNvSpPr txBox="1"/>
          <p:nvPr/>
        </p:nvSpPr>
        <p:spPr>
          <a:xfrm>
            <a:off x="6512319" y="4682211"/>
            <a:ext cx="1544016" cy="369332"/>
          </a:xfrm>
          <a:prstGeom prst="rect">
            <a:avLst/>
          </a:prstGeom>
          <a:noFill/>
        </p:spPr>
        <p:txBody>
          <a:bodyPr wrap="square" lIns="0" tIns="0" rIns="0" bIns="0" rtlCol="0">
            <a:spAutoFit/>
          </a:bodyPr>
          <a:lstStyle/>
          <a:p>
            <a:r>
              <a:rPr lang="en-US" sz="1200" dirty="0" smtClean="0"/>
              <a:t>Prioritized portfolio of opportunities</a:t>
            </a:r>
          </a:p>
        </p:txBody>
      </p:sp>
      <p:sp>
        <p:nvSpPr>
          <p:cNvPr id="78" name="TextBox 77"/>
          <p:cNvSpPr txBox="1"/>
          <p:nvPr/>
        </p:nvSpPr>
        <p:spPr>
          <a:xfrm>
            <a:off x="0" y="4682211"/>
            <a:ext cx="2359371" cy="369332"/>
          </a:xfrm>
          <a:prstGeom prst="rect">
            <a:avLst/>
          </a:prstGeom>
          <a:noFill/>
        </p:spPr>
        <p:txBody>
          <a:bodyPr wrap="square" lIns="0" tIns="0" rIns="0" bIns="0" rtlCol="0">
            <a:spAutoFit/>
          </a:bodyPr>
          <a:lstStyle>
            <a:defPPr>
              <a:defRPr lang="en-US"/>
            </a:defPPr>
            <a:lvl1pPr>
              <a:defRPr sz="1200"/>
            </a:lvl1pPr>
          </a:lstStyle>
          <a:p>
            <a:pPr algn="r"/>
            <a:r>
              <a:rPr lang="en-US" dirty="0" smtClean="0"/>
              <a:t>Strategic plan, business </a:t>
            </a:r>
            <a:r>
              <a:rPr lang="en-US" dirty="0"/>
              <a:t>c</a:t>
            </a:r>
            <a:r>
              <a:rPr lang="en-US" dirty="0" smtClean="0"/>
              <a:t>ase, architecture plan, value measures</a:t>
            </a:r>
            <a:endParaRPr lang="en-US" dirty="0"/>
          </a:p>
        </p:txBody>
      </p:sp>
      <p:sp>
        <p:nvSpPr>
          <p:cNvPr id="79" name="TextBox 78"/>
          <p:cNvSpPr txBox="1"/>
          <p:nvPr/>
        </p:nvSpPr>
        <p:spPr>
          <a:xfrm>
            <a:off x="1979021" y="1569356"/>
            <a:ext cx="2359371" cy="184666"/>
          </a:xfrm>
          <a:prstGeom prst="rect">
            <a:avLst/>
          </a:prstGeom>
          <a:noFill/>
        </p:spPr>
        <p:txBody>
          <a:bodyPr wrap="square" lIns="0" tIns="0" rIns="0" bIns="0" rtlCol="0">
            <a:spAutoFit/>
          </a:bodyPr>
          <a:lstStyle>
            <a:defPPr>
              <a:defRPr lang="en-US"/>
            </a:defPPr>
            <a:lvl1pPr>
              <a:defRPr sz="1200"/>
            </a:lvl1pPr>
          </a:lstStyle>
          <a:p>
            <a:pPr algn="r"/>
            <a:r>
              <a:rPr lang="en-US" dirty="0" smtClean="0"/>
              <a:t>Value realization </a:t>
            </a:r>
            <a:r>
              <a:rPr lang="en-US" dirty="0"/>
              <a:t>s</a:t>
            </a:r>
            <a:r>
              <a:rPr lang="en-US" dirty="0" smtClean="0"/>
              <a:t>corecard</a:t>
            </a:r>
            <a:endParaRPr lang="en-US" dirty="0"/>
          </a:p>
        </p:txBody>
      </p:sp>
    </p:spTree>
    <p:extLst>
      <p:ext uri="{BB962C8B-B14F-4D97-AF65-F5344CB8AC3E}">
        <p14:creationId xmlns:p14="http://schemas.microsoft.com/office/powerpoint/2010/main" val="417942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Line Callout 2 32"/>
          <p:cNvSpPr/>
          <p:nvPr/>
        </p:nvSpPr>
        <p:spPr>
          <a:xfrm>
            <a:off x="6359811" y="3248078"/>
            <a:ext cx="2232098" cy="215446"/>
          </a:xfrm>
          <a:prstGeom prst="borderCallout2">
            <a:avLst>
              <a:gd name="adj1" fmla="val -1270"/>
              <a:gd name="adj2" fmla="val -115"/>
              <a:gd name="adj3" fmla="val -1270"/>
              <a:gd name="adj4" fmla="val -8120"/>
              <a:gd name="adj5" fmla="val 16405"/>
              <a:gd name="adj6" fmla="val -21275"/>
            </a:avLst>
          </a:prstGeom>
          <a:solidFill>
            <a:schemeClr val="bg1">
              <a:lumMod val="5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t>Identified Opportunities</a:t>
            </a:r>
            <a:endParaRPr lang="en-US" sz="1200" b="1" dirty="0"/>
          </a:p>
        </p:txBody>
      </p:sp>
      <p:sp>
        <p:nvSpPr>
          <p:cNvPr id="34" name="Line Callout 2 33"/>
          <p:cNvSpPr/>
          <p:nvPr/>
        </p:nvSpPr>
        <p:spPr>
          <a:xfrm>
            <a:off x="5776603" y="2255816"/>
            <a:ext cx="1633006" cy="215446"/>
          </a:xfrm>
          <a:prstGeom prst="borderCallout2">
            <a:avLst>
              <a:gd name="adj1" fmla="val 6738"/>
              <a:gd name="adj2" fmla="val -937"/>
              <a:gd name="adj3" fmla="val 6738"/>
              <a:gd name="adj4" fmla="val -9800"/>
              <a:gd name="adj5" fmla="val 64452"/>
              <a:gd name="adj6" fmla="val -21839"/>
            </a:avLst>
          </a:prstGeom>
          <a:solidFill>
            <a:schemeClr val="bg1">
              <a:lumMod val="5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t>Assessment Plan</a:t>
            </a:r>
            <a:endParaRPr lang="en-US" sz="1200" b="1" dirty="0"/>
          </a:p>
        </p:txBody>
      </p:sp>
      <p:sp>
        <p:nvSpPr>
          <p:cNvPr id="35" name="Line Callout 2 34"/>
          <p:cNvSpPr/>
          <p:nvPr/>
        </p:nvSpPr>
        <p:spPr>
          <a:xfrm>
            <a:off x="5291091" y="5467136"/>
            <a:ext cx="2785546" cy="215446"/>
          </a:xfrm>
          <a:prstGeom prst="borderCallout2">
            <a:avLst>
              <a:gd name="adj1" fmla="val 6738"/>
              <a:gd name="adj2" fmla="val -901"/>
              <a:gd name="adj3" fmla="val 6738"/>
              <a:gd name="adj4" fmla="val -9544"/>
              <a:gd name="adj5" fmla="val -904511"/>
              <a:gd name="adj6" fmla="val -30563"/>
            </a:avLst>
          </a:prstGeom>
          <a:solidFill>
            <a:schemeClr val="bg1">
              <a:lumMod val="5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t>Detailed scope and objectives</a:t>
            </a:r>
            <a:endParaRPr lang="en-US" sz="1200" b="1" dirty="0"/>
          </a:p>
        </p:txBody>
      </p:sp>
      <p:sp>
        <p:nvSpPr>
          <p:cNvPr id="38" name="Line Callout 2 37"/>
          <p:cNvSpPr/>
          <p:nvPr/>
        </p:nvSpPr>
        <p:spPr>
          <a:xfrm>
            <a:off x="3521346" y="5831967"/>
            <a:ext cx="1984375" cy="430809"/>
          </a:xfrm>
          <a:prstGeom prst="borderCallout2">
            <a:avLst>
              <a:gd name="adj1" fmla="val 2731"/>
              <a:gd name="adj2" fmla="val 362"/>
              <a:gd name="adj3" fmla="val 4734"/>
              <a:gd name="adj4" fmla="val -9711"/>
              <a:gd name="adj5" fmla="val -526258"/>
              <a:gd name="adj6" fmla="val 47232"/>
            </a:avLst>
          </a:prstGeom>
          <a:solidFill>
            <a:schemeClr val="bg1">
              <a:lumMod val="5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t>Draft strategic plan and initiative requirements</a:t>
            </a:r>
            <a:endParaRPr lang="en-US" sz="1200" b="1" dirty="0"/>
          </a:p>
        </p:txBody>
      </p:sp>
      <p:sp>
        <p:nvSpPr>
          <p:cNvPr id="7" name="Title 6"/>
          <p:cNvSpPr>
            <a:spLocks noGrp="1"/>
          </p:cNvSpPr>
          <p:nvPr>
            <p:ph type="title"/>
          </p:nvPr>
        </p:nvSpPr>
        <p:spPr/>
        <p:txBody>
          <a:bodyPr/>
          <a:lstStyle/>
          <a:p>
            <a:r>
              <a:rPr lang="en-US" dirty="0" smtClean="0"/>
              <a:t>VRF Information Milestones</a:t>
            </a:r>
            <a:endParaRPr lang="en-US" dirty="0"/>
          </a:p>
        </p:txBody>
      </p:sp>
      <p:sp>
        <p:nvSpPr>
          <p:cNvPr id="54" name="TextBox 53"/>
          <p:cNvSpPr txBox="1"/>
          <p:nvPr/>
        </p:nvSpPr>
        <p:spPr>
          <a:xfrm>
            <a:off x="2179853" y="2607474"/>
            <a:ext cx="490519" cy="215444"/>
          </a:xfrm>
          <a:prstGeom prst="rect">
            <a:avLst/>
          </a:prstGeom>
          <a:noFill/>
        </p:spPr>
        <p:txBody>
          <a:bodyPr wrap="none" lIns="0" tIns="0" rIns="0" bIns="0" rtlCol="0">
            <a:spAutoFit/>
          </a:bodyPr>
          <a:lstStyle/>
          <a:p>
            <a:r>
              <a:rPr lang="en-US" sz="1400" dirty="0" smtClean="0"/>
              <a:t>Adopt</a:t>
            </a:r>
          </a:p>
        </p:txBody>
      </p:sp>
      <p:sp>
        <p:nvSpPr>
          <p:cNvPr id="55" name="TextBox 54"/>
          <p:cNvSpPr txBox="1"/>
          <p:nvPr/>
        </p:nvSpPr>
        <p:spPr>
          <a:xfrm>
            <a:off x="2888485" y="4806055"/>
            <a:ext cx="336631" cy="215444"/>
          </a:xfrm>
          <a:prstGeom prst="rect">
            <a:avLst/>
          </a:prstGeom>
          <a:noFill/>
        </p:spPr>
        <p:txBody>
          <a:bodyPr wrap="none" lIns="0" tIns="0" rIns="0" bIns="0" rtlCol="0">
            <a:spAutoFit/>
          </a:bodyPr>
          <a:lstStyle/>
          <a:p>
            <a:r>
              <a:rPr lang="en-US" sz="1400" dirty="0" smtClean="0"/>
              <a:t>Plan</a:t>
            </a:r>
          </a:p>
        </p:txBody>
      </p:sp>
      <p:sp>
        <p:nvSpPr>
          <p:cNvPr id="56" name="TextBox 55"/>
          <p:cNvSpPr txBox="1"/>
          <p:nvPr/>
        </p:nvSpPr>
        <p:spPr>
          <a:xfrm>
            <a:off x="5226015" y="1910678"/>
            <a:ext cx="612347" cy="215444"/>
          </a:xfrm>
          <a:prstGeom prst="rect">
            <a:avLst/>
          </a:prstGeom>
          <a:noFill/>
        </p:spPr>
        <p:txBody>
          <a:bodyPr wrap="none" lIns="0" tIns="0" rIns="0" bIns="0" rtlCol="0">
            <a:spAutoFit/>
          </a:bodyPr>
          <a:lstStyle/>
          <a:p>
            <a:r>
              <a:rPr lang="en-US" sz="1400" dirty="0" smtClean="0"/>
              <a:t>Context</a:t>
            </a:r>
          </a:p>
        </p:txBody>
      </p:sp>
      <p:sp>
        <p:nvSpPr>
          <p:cNvPr id="57" name="TextBox 56"/>
          <p:cNvSpPr txBox="1"/>
          <p:nvPr/>
        </p:nvSpPr>
        <p:spPr>
          <a:xfrm>
            <a:off x="5358921" y="4806055"/>
            <a:ext cx="512961" cy="215444"/>
          </a:xfrm>
          <a:prstGeom prst="rect">
            <a:avLst/>
          </a:prstGeom>
          <a:noFill/>
        </p:spPr>
        <p:txBody>
          <a:bodyPr wrap="none" lIns="0" tIns="0" rIns="0" bIns="0" rtlCol="0">
            <a:spAutoFit/>
          </a:bodyPr>
          <a:lstStyle/>
          <a:p>
            <a:r>
              <a:rPr lang="en-US" sz="1400" dirty="0" smtClean="0"/>
              <a:t>Define</a:t>
            </a:r>
          </a:p>
        </p:txBody>
      </p:sp>
      <p:sp>
        <p:nvSpPr>
          <p:cNvPr id="58" name="TextBox 57"/>
          <p:cNvSpPr txBox="1"/>
          <p:nvPr/>
        </p:nvSpPr>
        <p:spPr>
          <a:xfrm>
            <a:off x="4173846" y="5170784"/>
            <a:ext cx="577915" cy="215444"/>
          </a:xfrm>
          <a:prstGeom prst="rect">
            <a:avLst/>
          </a:prstGeom>
          <a:noFill/>
        </p:spPr>
        <p:txBody>
          <a:bodyPr wrap="none" lIns="0" tIns="0" rIns="0" bIns="0" rtlCol="0">
            <a:spAutoFit/>
          </a:bodyPr>
          <a:lstStyle/>
          <a:p>
            <a:r>
              <a:rPr lang="en-US" sz="1400" dirty="0" smtClean="0"/>
              <a:t>Explore</a:t>
            </a:r>
          </a:p>
        </p:txBody>
      </p:sp>
      <p:sp>
        <p:nvSpPr>
          <p:cNvPr id="59" name="TextBox 58"/>
          <p:cNvSpPr txBox="1"/>
          <p:nvPr/>
        </p:nvSpPr>
        <p:spPr>
          <a:xfrm>
            <a:off x="5997404" y="2607474"/>
            <a:ext cx="490519" cy="215444"/>
          </a:xfrm>
          <a:prstGeom prst="rect">
            <a:avLst/>
          </a:prstGeom>
          <a:noFill/>
        </p:spPr>
        <p:txBody>
          <a:bodyPr wrap="none" lIns="0" tIns="0" rIns="0" bIns="0" rtlCol="0">
            <a:spAutoFit/>
          </a:bodyPr>
          <a:lstStyle/>
          <a:p>
            <a:r>
              <a:rPr lang="en-US" sz="1400" dirty="0" smtClean="0"/>
              <a:t>Assess</a:t>
            </a:r>
          </a:p>
        </p:txBody>
      </p:sp>
      <p:sp>
        <p:nvSpPr>
          <p:cNvPr id="60" name="TextBox 59"/>
          <p:cNvSpPr txBox="1"/>
          <p:nvPr/>
        </p:nvSpPr>
        <p:spPr>
          <a:xfrm>
            <a:off x="6062743" y="3686454"/>
            <a:ext cx="695703" cy="215444"/>
          </a:xfrm>
          <a:prstGeom prst="rect">
            <a:avLst/>
          </a:prstGeom>
          <a:noFill/>
        </p:spPr>
        <p:txBody>
          <a:bodyPr wrap="none" lIns="0" tIns="0" rIns="0" bIns="0" rtlCol="0">
            <a:spAutoFit/>
          </a:bodyPr>
          <a:lstStyle/>
          <a:p>
            <a:r>
              <a:rPr lang="en-US" sz="1400" dirty="0" smtClean="0"/>
              <a:t>Prioritize</a:t>
            </a:r>
          </a:p>
        </p:txBody>
      </p:sp>
      <p:sp>
        <p:nvSpPr>
          <p:cNvPr id="61" name="TextBox 60"/>
          <p:cNvSpPr txBox="1"/>
          <p:nvPr/>
        </p:nvSpPr>
        <p:spPr>
          <a:xfrm>
            <a:off x="2220009" y="3699413"/>
            <a:ext cx="557845" cy="215444"/>
          </a:xfrm>
          <a:prstGeom prst="rect">
            <a:avLst/>
          </a:prstGeom>
          <a:noFill/>
        </p:spPr>
        <p:txBody>
          <a:bodyPr wrap="none" lIns="0" tIns="0" rIns="0" bIns="0" rtlCol="0">
            <a:spAutoFit/>
          </a:bodyPr>
          <a:lstStyle/>
          <a:p>
            <a:r>
              <a:rPr lang="en-US" sz="1400" dirty="0" smtClean="0"/>
              <a:t>Deploy</a:t>
            </a:r>
          </a:p>
        </p:txBody>
      </p:sp>
      <p:sp>
        <p:nvSpPr>
          <p:cNvPr id="62" name="TextBox 61"/>
          <p:cNvSpPr txBox="1"/>
          <p:nvPr/>
        </p:nvSpPr>
        <p:spPr>
          <a:xfrm>
            <a:off x="2927286" y="1910678"/>
            <a:ext cx="670889" cy="215444"/>
          </a:xfrm>
          <a:prstGeom prst="rect">
            <a:avLst/>
          </a:prstGeom>
          <a:noFill/>
        </p:spPr>
        <p:txBody>
          <a:bodyPr wrap="none" lIns="0" tIns="0" rIns="0" bIns="0" rtlCol="0">
            <a:spAutoFit/>
          </a:bodyPr>
          <a:lstStyle/>
          <a:p>
            <a:r>
              <a:rPr lang="en-US" sz="1400" dirty="0" smtClean="0"/>
              <a:t>Measure</a:t>
            </a:r>
          </a:p>
        </p:txBody>
      </p:sp>
      <p:grpSp>
        <p:nvGrpSpPr>
          <p:cNvPr id="63" name="Group 62"/>
          <p:cNvGrpSpPr/>
          <p:nvPr/>
        </p:nvGrpSpPr>
        <p:grpSpPr>
          <a:xfrm rot="7200000">
            <a:off x="2719533" y="1753886"/>
            <a:ext cx="4106849" cy="3911785"/>
            <a:chOff x="9026718" y="1317228"/>
            <a:chExt cx="4106849" cy="3911785"/>
          </a:xfrm>
        </p:grpSpPr>
        <p:sp>
          <p:nvSpPr>
            <p:cNvPr id="64" name="Pie 63"/>
            <p:cNvSpPr/>
            <p:nvPr/>
          </p:nvSpPr>
          <p:spPr>
            <a:xfrm>
              <a:off x="9521061" y="2159355"/>
              <a:ext cx="3069658" cy="3069658"/>
            </a:xfrm>
            <a:prstGeom prst="pie">
              <a:avLst>
                <a:gd name="adj1" fmla="val 1803687"/>
                <a:gd name="adj2" fmla="val 9013544"/>
              </a:avLst>
            </a:prstGeom>
            <a:ln w="76200">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000" dirty="0">
                <a:solidFill>
                  <a:srgbClr val="000000"/>
                </a:solidFill>
              </a:endParaRPr>
            </a:p>
          </p:txBody>
        </p:sp>
        <p:sp>
          <p:nvSpPr>
            <p:cNvPr id="65" name="Pie 64"/>
            <p:cNvSpPr/>
            <p:nvPr/>
          </p:nvSpPr>
          <p:spPr>
            <a:xfrm>
              <a:off x="9521061" y="2159355"/>
              <a:ext cx="3069658" cy="3069658"/>
            </a:xfrm>
            <a:prstGeom prst="pie">
              <a:avLst>
                <a:gd name="adj1" fmla="val 16186529"/>
                <a:gd name="adj2" fmla="val 1803172"/>
              </a:avLst>
            </a:prstGeom>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000000"/>
                </a:solidFill>
              </a:endParaRPr>
            </a:p>
          </p:txBody>
        </p:sp>
        <p:sp>
          <p:nvSpPr>
            <p:cNvPr id="66" name="Pie 65"/>
            <p:cNvSpPr/>
            <p:nvPr/>
          </p:nvSpPr>
          <p:spPr>
            <a:xfrm>
              <a:off x="9521061" y="2159355"/>
              <a:ext cx="3069658" cy="3069658"/>
            </a:xfrm>
            <a:prstGeom prst="pie">
              <a:avLst>
                <a:gd name="adj1" fmla="val 9003008"/>
                <a:gd name="adj2" fmla="val 16186656"/>
              </a:avLst>
            </a:prstGeom>
            <a:ln w="76200">
              <a:solidFill>
                <a:schemeClr val="bg1"/>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2000" dirty="0">
                <a:solidFill>
                  <a:srgbClr val="000000"/>
                </a:solidFill>
              </a:endParaRPr>
            </a:p>
          </p:txBody>
        </p:sp>
        <p:sp>
          <p:nvSpPr>
            <p:cNvPr id="67" name="Oval 66"/>
            <p:cNvSpPr/>
            <p:nvPr/>
          </p:nvSpPr>
          <p:spPr>
            <a:xfrm>
              <a:off x="10573218" y="3194020"/>
              <a:ext cx="1000328" cy="1000328"/>
            </a:xfrm>
            <a:prstGeom prst="ellipse">
              <a:avLst/>
            </a:prstGeom>
            <a:solidFill>
              <a:schemeClr val="bg1"/>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000000"/>
                </a:solidFill>
              </a:endParaRPr>
            </a:p>
          </p:txBody>
        </p:sp>
        <p:cxnSp>
          <p:nvCxnSpPr>
            <p:cNvPr id="68" name="Straight Connector 67"/>
            <p:cNvCxnSpPr/>
            <p:nvPr/>
          </p:nvCxnSpPr>
          <p:spPr>
            <a:xfrm flipH="1" flipV="1">
              <a:off x="11561619" y="3936122"/>
              <a:ext cx="1571948" cy="938422"/>
            </a:xfrm>
            <a:prstGeom prst="line">
              <a:avLst/>
            </a:prstGeom>
            <a:ln/>
            <a:effectLst/>
          </p:spPr>
          <p:style>
            <a:lnRef idx="2">
              <a:schemeClr val="accent2"/>
            </a:lnRef>
            <a:fillRef idx="0">
              <a:schemeClr val="accent2"/>
            </a:fillRef>
            <a:effectRef idx="1">
              <a:schemeClr val="accent2"/>
            </a:effectRef>
            <a:fontRef idx="minor">
              <a:schemeClr val="tx1"/>
            </a:fontRef>
          </p:style>
        </p:cxnSp>
        <p:cxnSp>
          <p:nvCxnSpPr>
            <p:cNvPr id="69" name="Straight Connector 68"/>
            <p:cNvCxnSpPr/>
            <p:nvPr/>
          </p:nvCxnSpPr>
          <p:spPr>
            <a:xfrm flipV="1">
              <a:off x="9026718" y="4009619"/>
              <a:ext cx="1594268" cy="902887"/>
            </a:xfrm>
            <a:prstGeom prst="line">
              <a:avLst/>
            </a:prstGeom>
            <a:ln/>
            <a:effectLst/>
          </p:spPr>
          <p:style>
            <a:lnRef idx="2">
              <a:schemeClr val="accent4"/>
            </a:lnRef>
            <a:fillRef idx="0">
              <a:schemeClr val="accent4"/>
            </a:fillRef>
            <a:effectRef idx="1">
              <a:schemeClr val="accent4"/>
            </a:effectRef>
            <a:fontRef idx="minor">
              <a:schemeClr val="tx1"/>
            </a:fontRef>
          </p:style>
        </p:cxnSp>
        <p:cxnSp>
          <p:nvCxnSpPr>
            <p:cNvPr id="70" name="Straight Connector 69"/>
            <p:cNvCxnSpPr/>
            <p:nvPr/>
          </p:nvCxnSpPr>
          <p:spPr>
            <a:xfrm flipH="1" flipV="1">
              <a:off x="10989126" y="1317228"/>
              <a:ext cx="18944" cy="1847495"/>
            </a:xfrm>
            <a:prstGeom prst="line">
              <a:avLst/>
            </a:prstGeom>
            <a:ln/>
            <a:effectLst/>
          </p:spPr>
          <p:style>
            <a:lnRef idx="2">
              <a:schemeClr val="accent5"/>
            </a:lnRef>
            <a:fillRef idx="0">
              <a:schemeClr val="accent5"/>
            </a:fillRef>
            <a:effectRef idx="1">
              <a:schemeClr val="accent5"/>
            </a:effectRef>
            <a:fontRef idx="minor">
              <a:schemeClr val="tx1"/>
            </a:fontRef>
          </p:style>
        </p:cxnSp>
      </p:grpSp>
      <p:sp>
        <p:nvSpPr>
          <p:cNvPr id="71" name="TextBox 70"/>
          <p:cNvSpPr txBox="1"/>
          <p:nvPr/>
        </p:nvSpPr>
        <p:spPr>
          <a:xfrm rot="19048047">
            <a:off x="3413486" y="2489132"/>
            <a:ext cx="2011240" cy="2055488"/>
          </a:xfrm>
          <a:prstGeom prst="rect">
            <a:avLst/>
          </a:prstGeom>
          <a:noFill/>
        </p:spPr>
        <p:txBody>
          <a:bodyPr wrap="none" lIns="0" tIns="0" rIns="0" bIns="0" rtlCol="0">
            <a:prstTxWarp prst="textArchDown">
              <a:avLst/>
            </a:prstTxWarp>
            <a:spAutoFit/>
          </a:bodyPr>
          <a:lstStyle/>
          <a:p>
            <a:r>
              <a:rPr lang="en-US" sz="1600" b="1" dirty="0" smtClean="0">
                <a:solidFill>
                  <a:schemeClr val="bg1"/>
                </a:solidFill>
              </a:rPr>
              <a:t>Initiative Planning</a:t>
            </a:r>
          </a:p>
        </p:txBody>
      </p:sp>
      <p:sp>
        <p:nvSpPr>
          <p:cNvPr id="72" name="TextBox 71"/>
          <p:cNvSpPr txBox="1"/>
          <p:nvPr/>
        </p:nvSpPr>
        <p:spPr>
          <a:xfrm rot="6725478">
            <a:off x="3391658" y="2504977"/>
            <a:ext cx="2092322" cy="2023920"/>
          </a:xfrm>
          <a:prstGeom prst="rect">
            <a:avLst/>
          </a:prstGeom>
          <a:noFill/>
        </p:spPr>
        <p:txBody>
          <a:bodyPr wrap="none" lIns="0" tIns="0" rIns="0" bIns="0" rtlCol="0">
            <a:prstTxWarp prst="textArchUp">
              <a:avLst/>
            </a:prstTxWarp>
            <a:spAutoFit/>
          </a:bodyPr>
          <a:lstStyle/>
          <a:p>
            <a:r>
              <a:rPr lang="en-US" sz="1600" b="1" dirty="0" smtClean="0">
                <a:solidFill>
                  <a:schemeClr val="bg1"/>
                </a:solidFill>
              </a:rPr>
              <a:t>360 Assessment</a:t>
            </a:r>
          </a:p>
        </p:txBody>
      </p:sp>
      <p:sp>
        <p:nvSpPr>
          <p:cNvPr id="73" name="TextBox 72"/>
          <p:cNvSpPr txBox="1"/>
          <p:nvPr/>
        </p:nvSpPr>
        <p:spPr>
          <a:xfrm rot="20902235">
            <a:off x="3417930" y="2478883"/>
            <a:ext cx="1896708" cy="2088992"/>
          </a:xfrm>
          <a:prstGeom prst="rect">
            <a:avLst/>
          </a:prstGeom>
          <a:noFill/>
        </p:spPr>
        <p:txBody>
          <a:bodyPr wrap="none" lIns="0" tIns="0" rIns="0" bIns="0" rtlCol="0">
            <a:prstTxWarp prst="textArchUp">
              <a:avLst/>
            </a:prstTxWarp>
            <a:spAutoFit/>
          </a:bodyPr>
          <a:lstStyle/>
          <a:p>
            <a:r>
              <a:rPr lang="en-US" sz="1600" b="1" dirty="0" smtClean="0">
                <a:solidFill>
                  <a:schemeClr val="bg1"/>
                </a:solidFill>
              </a:rPr>
              <a:t>Value Realization</a:t>
            </a:r>
          </a:p>
        </p:txBody>
      </p:sp>
      <p:sp>
        <p:nvSpPr>
          <p:cNvPr id="74" name="TextBox 73"/>
          <p:cNvSpPr txBox="1"/>
          <p:nvPr/>
        </p:nvSpPr>
        <p:spPr>
          <a:xfrm>
            <a:off x="6441017" y="4420948"/>
            <a:ext cx="1658498" cy="215444"/>
          </a:xfrm>
          <a:prstGeom prst="rect">
            <a:avLst/>
          </a:prstGeom>
          <a:noFill/>
        </p:spPr>
        <p:txBody>
          <a:bodyPr wrap="square" lIns="0" tIns="0" rIns="0" bIns="0" rtlCol="0">
            <a:spAutoFit/>
          </a:bodyPr>
          <a:lstStyle/>
          <a:p>
            <a:pPr algn="r"/>
            <a:r>
              <a:rPr lang="en-US" sz="1400" b="1" dirty="0" smtClean="0"/>
              <a:t>Agreement to plan</a:t>
            </a:r>
          </a:p>
        </p:txBody>
      </p:sp>
      <p:sp>
        <p:nvSpPr>
          <p:cNvPr id="75" name="TextBox 74"/>
          <p:cNvSpPr txBox="1"/>
          <p:nvPr/>
        </p:nvSpPr>
        <p:spPr>
          <a:xfrm>
            <a:off x="630329" y="4205505"/>
            <a:ext cx="1735347" cy="430887"/>
          </a:xfrm>
          <a:prstGeom prst="rect">
            <a:avLst/>
          </a:prstGeom>
          <a:noFill/>
        </p:spPr>
        <p:txBody>
          <a:bodyPr wrap="none" lIns="0" tIns="0" rIns="0" bIns="0" rtlCol="0">
            <a:spAutoFit/>
          </a:bodyPr>
          <a:lstStyle/>
          <a:p>
            <a:pPr algn="r"/>
            <a:r>
              <a:rPr lang="en-US" sz="1400" b="1" dirty="0" smtClean="0"/>
              <a:t>Program of change</a:t>
            </a:r>
          </a:p>
          <a:p>
            <a:pPr algn="r"/>
            <a:r>
              <a:rPr lang="en-US" sz="1400" b="1" dirty="0" smtClean="0"/>
              <a:t>and value prediction</a:t>
            </a:r>
          </a:p>
        </p:txBody>
      </p:sp>
      <p:sp>
        <p:nvSpPr>
          <p:cNvPr id="76" name="TextBox 75"/>
          <p:cNvSpPr txBox="1"/>
          <p:nvPr/>
        </p:nvSpPr>
        <p:spPr>
          <a:xfrm>
            <a:off x="3098469" y="1111768"/>
            <a:ext cx="1259960" cy="430887"/>
          </a:xfrm>
          <a:prstGeom prst="rect">
            <a:avLst/>
          </a:prstGeom>
          <a:noFill/>
        </p:spPr>
        <p:txBody>
          <a:bodyPr wrap="none" lIns="0" tIns="0" rIns="0" bIns="0" rtlCol="0">
            <a:spAutoFit/>
          </a:bodyPr>
          <a:lstStyle/>
          <a:p>
            <a:pPr algn="r"/>
            <a:r>
              <a:rPr lang="en-US" sz="1400" b="1" dirty="0" smtClean="0"/>
              <a:t>Demonstrated </a:t>
            </a:r>
          </a:p>
          <a:p>
            <a:pPr algn="r"/>
            <a:r>
              <a:rPr lang="en-US" sz="1400" b="1" dirty="0"/>
              <a:t>b</a:t>
            </a:r>
            <a:r>
              <a:rPr lang="en-US" sz="1400" b="1" dirty="0" smtClean="0"/>
              <a:t>usiness value </a:t>
            </a:r>
          </a:p>
        </p:txBody>
      </p:sp>
      <p:sp>
        <p:nvSpPr>
          <p:cNvPr id="77" name="TextBox 76"/>
          <p:cNvSpPr txBox="1"/>
          <p:nvPr/>
        </p:nvSpPr>
        <p:spPr>
          <a:xfrm>
            <a:off x="6529637" y="4669651"/>
            <a:ext cx="1976073" cy="369332"/>
          </a:xfrm>
          <a:prstGeom prst="borderCallout2">
            <a:avLst>
              <a:gd name="adj1" fmla="val 65"/>
              <a:gd name="adj2" fmla="val -912"/>
              <a:gd name="adj3" fmla="val 16414"/>
              <a:gd name="adj4" fmla="val 5597"/>
              <a:gd name="adj5" fmla="val 61115"/>
              <a:gd name="adj6" fmla="val 12703"/>
            </a:avLst>
          </a:prstGeom>
          <a:solidFill>
            <a:schemeClr val="bg1">
              <a:lumMod val="5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2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t>Prioritized portfolio of </a:t>
            </a:r>
            <a:r>
              <a:rPr lang="en-US" b="1" dirty="0" smtClean="0"/>
              <a:t>initiatives</a:t>
            </a:r>
            <a:endParaRPr lang="en-US" b="1" dirty="0"/>
          </a:p>
        </p:txBody>
      </p:sp>
      <p:sp>
        <p:nvSpPr>
          <p:cNvPr id="78" name="TextBox 77"/>
          <p:cNvSpPr txBox="1"/>
          <p:nvPr/>
        </p:nvSpPr>
        <p:spPr>
          <a:xfrm>
            <a:off x="19803" y="4913778"/>
            <a:ext cx="2359371" cy="369332"/>
          </a:xfrm>
          <a:prstGeom prst="rect">
            <a:avLst/>
          </a:prstGeom>
          <a:noFill/>
        </p:spPr>
        <p:txBody>
          <a:bodyPr wrap="square" lIns="0" tIns="0" rIns="0" bIns="0" rtlCol="0">
            <a:spAutoFit/>
          </a:bodyPr>
          <a:lstStyle>
            <a:defPPr>
              <a:defRPr lang="en-US"/>
            </a:defPPr>
            <a:lvl1pPr>
              <a:defRPr sz="1200"/>
            </a:lvl1pPr>
          </a:lstStyle>
          <a:p>
            <a:pPr algn="r"/>
            <a:r>
              <a:rPr lang="en-US" dirty="0" smtClean="0"/>
              <a:t>Strategic plan, business </a:t>
            </a:r>
            <a:r>
              <a:rPr lang="en-US" dirty="0"/>
              <a:t>c</a:t>
            </a:r>
            <a:r>
              <a:rPr lang="en-US" dirty="0" smtClean="0"/>
              <a:t>ase, architecture plan, value measures</a:t>
            </a:r>
            <a:endParaRPr lang="en-US" dirty="0"/>
          </a:p>
        </p:txBody>
      </p:sp>
      <p:sp>
        <p:nvSpPr>
          <p:cNvPr id="79" name="TextBox 78"/>
          <p:cNvSpPr txBox="1"/>
          <p:nvPr/>
        </p:nvSpPr>
        <p:spPr>
          <a:xfrm>
            <a:off x="1979021" y="1569356"/>
            <a:ext cx="2359371" cy="184666"/>
          </a:xfrm>
          <a:prstGeom prst="rect">
            <a:avLst/>
          </a:prstGeom>
          <a:noFill/>
        </p:spPr>
        <p:txBody>
          <a:bodyPr wrap="square" lIns="0" tIns="0" rIns="0" bIns="0" rtlCol="0">
            <a:spAutoFit/>
          </a:bodyPr>
          <a:lstStyle>
            <a:defPPr>
              <a:defRPr lang="en-US"/>
            </a:defPPr>
            <a:lvl1pPr>
              <a:defRPr sz="1200"/>
            </a:lvl1pPr>
          </a:lstStyle>
          <a:p>
            <a:pPr algn="r"/>
            <a:r>
              <a:rPr lang="en-US" dirty="0" smtClean="0"/>
              <a:t>Value realization </a:t>
            </a:r>
            <a:r>
              <a:rPr lang="en-US" dirty="0"/>
              <a:t>s</a:t>
            </a:r>
            <a:r>
              <a:rPr lang="en-US" dirty="0" smtClean="0"/>
              <a:t>corecard</a:t>
            </a:r>
            <a:endParaRPr lang="en-US" dirty="0"/>
          </a:p>
        </p:txBody>
      </p:sp>
      <p:sp>
        <p:nvSpPr>
          <p:cNvPr id="48" name="Line Callout 2 47"/>
          <p:cNvSpPr/>
          <p:nvPr/>
        </p:nvSpPr>
        <p:spPr>
          <a:xfrm>
            <a:off x="560884" y="4688273"/>
            <a:ext cx="1782516" cy="215446"/>
          </a:xfrm>
          <a:prstGeom prst="borderCallout2">
            <a:avLst>
              <a:gd name="adj1" fmla="val 30762"/>
              <a:gd name="adj2" fmla="val 8767"/>
              <a:gd name="adj3" fmla="val 42774"/>
              <a:gd name="adj4" fmla="val 7194"/>
              <a:gd name="adj5" fmla="val -7619"/>
              <a:gd name="adj6" fmla="val 32472"/>
            </a:avLst>
          </a:prstGeom>
          <a:solidFill>
            <a:schemeClr val="bg1">
              <a:lumMod val="5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t>Recommendations</a:t>
            </a:r>
            <a:endParaRPr lang="en-US" sz="1200" b="1" dirty="0"/>
          </a:p>
        </p:txBody>
      </p:sp>
    </p:spTree>
    <p:extLst>
      <p:ext uri="{BB962C8B-B14F-4D97-AF65-F5344CB8AC3E}">
        <p14:creationId xmlns:p14="http://schemas.microsoft.com/office/powerpoint/2010/main" val="9197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1336" y="112301"/>
            <a:ext cx="913744" cy="91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1067204" y="360402"/>
            <a:ext cx="7686170" cy="509171"/>
          </a:xfrm>
        </p:spPr>
        <p:txBody>
          <a:bodyPr/>
          <a:lstStyle/>
          <a:p>
            <a:r>
              <a:rPr lang="en-US" dirty="0" smtClean="0"/>
              <a:t>Segment Overview</a:t>
            </a:r>
            <a:endParaRPr lang="en-US" dirty="0"/>
          </a:p>
        </p:txBody>
      </p:sp>
      <p:sp>
        <p:nvSpPr>
          <p:cNvPr id="4" name="Line Callout 2 (No Border) 3"/>
          <p:cNvSpPr/>
          <p:nvPr/>
        </p:nvSpPr>
        <p:spPr>
          <a:xfrm>
            <a:off x="2375650" y="1739990"/>
            <a:ext cx="2456329" cy="1132915"/>
          </a:xfrm>
          <a:prstGeom prst="callout2">
            <a:avLst>
              <a:gd name="adj1" fmla="val -241"/>
              <a:gd name="adj2" fmla="val 100791"/>
              <a:gd name="adj3" fmla="val -241"/>
              <a:gd name="adj4" fmla="val -244"/>
              <a:gd name="adj5" fmla="val 76229"/>
              <a:gd name="adj6" fmla="val -43306"/>
            </a:avLst>
          </a:prstGeom>
          <a:ln/>
          <a:effectLst/>
        </p:spPr>
        <p:style>
          <a:lnRef idx="2">
            <a:schemeClr val="accent5"/>
          </a:lnRef>
          <a:fillRef idx="0">
            <a:schemeClr val="accent5"/>
          </a:fillRef>
          <a:effectRef idx="1">
            <a:schemeClr val="accent5"/>
          </a:effectRef>
          <a:fontRef idx="minor">
            <a:schemeClr val="tx1"/>
          </a:fontRef>
        </p:style>
        <p:txBody>
          <a:bodyPr rtlCol="0" anchor="t"/>
          <a:lstStyle/>
          <a:p>
            <a:r>
              <a:rPr lang="en-US" dirty="0" smtClean="0"/>
              <a:t>Context</a:t>
            </a:r>
          </a:p>
          <a:p>
            <a:pPr marL="285750" indent="-285750">
              <a:buFont typeface="Arial" pitchFamily="34" charset="0"/>
              <a:buChar char="•"/>
            </a:pPr>
            <a:r>
              <a:rPr lang="en-US" sz="1200" dirty="0" smtClean="0"/>
              <a:t>Customer Insights</a:t>
            </a:r>
          </a:p>
          <a:p>
            <a:pPr marL="285750" indent="-285750">
              <a:buFont typeface="Arial" pitchFamily="34" charset="0"/>
              <a:buChar char="•"/>
            </a:pPr>
            <a:r>
              <a:rPr lang="en-US" sz="1200" dirty="0" smtClean="0"/>
              <a:t>Understand Customer Strategies and Priorities</a:t>
            </a:r>
          </a:p>
          <a:p>
            <a:pPr marL="285750" indent="-285750">
              <a:buFont typeface="Arial" pitchFamily="34" charset="0"/>
              <a:buChar char="•"/>
            </a:pPr>
            <a:r>
              <a:rPr lang="en-US" sz="1200" dirty="0" smtClean="0"/>
              <a:t>Select and Plan Assessments</a:t>
            </a:r>
            <a:endParaRPr lang="en-US" sz="1200" dirty="0"/>
          </a:p>
        </p:txBody>
      </p:sp>
      <p:sp>
        <p:nvSpPr>
          <p:cNvPr id="31" name="Line Callout 2 (No Border) 30"/>
          <p:cNvSpPr/>
          <p:nvPr/>
        </p:nvSpPr>
        <p:spPr>
          <a:xfrm>
            <a:off x="2375650" y="3166484"/>
            <a:ext cx="2456329" cy="1132915"/>
          </a:xfrm>
          <a:prstGeom prst="callout2">
            <a:avLst>
              <a:gd name="adj1" fmla="val -241"/>
              <a:gd name="adj2" fmla="val 100791"/>
              <a:gd name="adj3" fmla="val -241"/>
              <a:gd name="adj4" fmla="val -244"/>
              <a:gd name="adj5" fmla="val 228"/>
              <a:gd name="adj6" fmla="val -41609"/>
            </a:avLst>
          </a:prstGeom>
          <a:ln/>
          <a:effectLst/>
        </p:spPr>
        <p:style>
          <a:lnRef idx="2">
            <a:schemeClr val="accent5"/>
          </a:lnRef>
          <a:fillRef idx="0">
            <a:schemeClr val="accent5"/>
          </a:fillRef>
          <a:effectRef idx="1">
            <a:schemeClr val="accent5"/>
          </a:effectRef>
          <a:fontRef idx="minor">
            <a:schemeClr val="tx1"/>
          </a:fontRef>
        </p:style>
        <p:txBody>
          <a:bodyPr rtlCol="0" anchor="t"/>
          <a:lstStyle/>
          <a:p>
            <a:r>
              <a:rPr lang="en-US" dirty="0" smtClean="0"/>
              <a:t>Assess</a:t>
            </a:r>
          </a:p>
          <a:p>
            <a:pPr marL="285750" indent="-285750">
              <a:buFont typeface="Arial" pitchFamily="34" charset="0"/>
              <a:buChar char="•"/>
            </a:pPr>
            <a:r>
              <a:rPr lang="en-US" sz="1200" dirty="0" smtClean="0"/>
              <a:t>Assess Current State </a:t>
            </a:r>
          </a:p>
          <a:p>
            <a:pPr marL="285750" indent="-285750">
              <a:buFont typeface="Arial" pitchFamily="34" charset="0"/>
              <a:buChar char="•"/>
            </a:pPr>
            <a:r>
              <a:rPr lang="en-US" sz="1200" dirty="0" smtClean="0"/>
              <a:t>Define Future State</a:t>
            </a:r>
          </a:p>
          <a:p>
            <a:pPr marL="285750" indent="-285750">
              <a:buFont typeface="Arial" pitchFamily="34" charset="0"/>
              <a:buChar char="•"/>
            </a:pPr>
            <a:r>
              <a:rPr lang="en-US" sz="1200" dirty="0" smtClean="0"/>
              <a:t>Opportunity Identification</a:t>
            </a:r>
            <a:endParaRPr lang="en-US" sz="1200" dirty="0"/>
          </a:p>
        </p:txBody>
      </p:sp>
      <p:sp>
        <p:nvSpPr>
          <p:cNvPr id="32" name="Line Callout 2 (No Border) 31"/>
          <p:cNvSpPr/>
          <p:nvPr/>
        </p:nvSpPr>
        <p:spPr>
          <a:xfrm>
            <a:off x="2375650" y="4582345"/>
            <a:ext cx="2456329" cy="1132915"/>
          </a:xfrm>
          <a:prstGeom prst="callout2">
            <a:avLst>
              <a:gd name="adj1" fmla="val -241"/>
              <a:gd name="adj2" fmla="val 100791"/>
              <a:gd name="adj3" fmla="val -241"/>
              <a:gd name="adj4" fmla="val -244"/>
              <a:gd name="adj5" fmla="val -71466"/>
              <a:gd name="adj6" fmla="val -38875"/>
            </a:avLst>
          </a:prstGeom>
          <a:ln/>
          <a:effectLst/>
        </p:spPr>
        <p:style>
          <a:lnRef idx="2">
            <a:schemeClr val="accent5"/>
          </a:lnRef>
          <a:fillRef idx="0">
            <a:schemeClr val="accent5"/>
          </a:fillRef>
          <a:effectRef idx="1">
            <a:schemeClr val="accent5"/>
          </a:effectRef>
          <a:fontRef idx="minor">
            <a:schemeClr val="tx1"/>
          </a:fontRef>
        </p:style>
        <p:txBody>
          <a:bodyPr rtlCol="0" anchor="t"/>
          <a:lstStyle/>
          <a:p>
            <a:r>
              <a:rPr lang="en-US" dirty="0" smtClean="0"/>
              <a:t>Prioritize</a:t>
            </a:r>
          </a:p>
          <a:p>
            <a:pPr marL="285750" indent="-285750">
              <a:buFont typeface="Arial" pitchFamily="34" charset="0"/>
              <a:buChar char="•"/>
            </a:pPr>
            <a:r>
              <a:rPr lang="en-US" sz="1200" dirty="0" smtClean="0"/>
              <a:t>Select and Optimize Opportunities</a:t>
            </a:r>
          </a:p>
          <a:p>
            <a:pPr marL="285750" indent="-285750">
              <a:buFont typeface="Arial" pitchFamily="34" charset="0"/>
              <a:buChar char="•"/>
            </a:pPr>
            <a:r>
              <a:rPr lang="en-US" sz="1200" dirty="0" smtClean="0"/>
              <a:t>Sequence Initiatives</a:t>
            </a:r>
          </a:p>
          <a:p>
            <a:pPr marL="285750" indent="-285750">
              <a:buFont typeface="Arial" pitchFamily="34" charset="0"/>
              <a:buChar char="•"/>
            </a:pPr>
            <a:r>
              <a:rPr lang="en-US" sz="1200" dirty="0" smtClean="0"/>
              <a:t>Update Scorecard</a:t>
            </a:r>
          </a:p>
        </p:txBody>
      </p:sp>
      <p:grpSp>
        <p:nvGrpSpPr>
          <p:cNvPr id="24" name="Group 23"/>
          <p:cNvGrpSpPr/>
          <p:nvPr/>
        </p:nvGrpSpPr>
        <p:grpSpPr>
          <a:xfrm rot="1800000">
            <a:off x="-932332" y="1589118"/>
            <a:ext cx="3069658" cy="3069658"/>
            <a:chOff x="6330718" y="1958566"/>
            <a:chExt cx="3069658" cy="3069658"/>
          </a:xfrm>
        </p:grpSpPr>
        <p:grpSp>
          <p:nvGrpSpPr>
            <p:cNvPr id="25" name="Group 24"/>
            <p:cNvGrpSpPr/>
            <p:nvPr/>
          </p:nvGrpSpPr>
          <p:grpSpPr>
            <a:xfrm rot="7200000">
              <a:off x="6330718" y="1958566"/>
              <a:ext cx="3069658" cy="3069658"/>
              <a:chOff x="9521061" y="2159355"/>
              <a:chExt cx="3069658" cy="3069658"/>
            </a:xfrm>
          </p:grpSpPr>
          <p:sp>
            <p:nvSpPr>
              <p:cNvPr id="27" name="Pie 26"/>
              <p:cNvSpPr/>
              <p:nvPr/>
            </p:nvSpPr>
            <p:spPr>
              <a:xfrm>
                <a:off x="9521061" y="2159355"/>
                <a:ext cx="3069658" cy="3069658"/>
              </a:xfrm>
              <a:prstGeom prst="pie">
                <a:avLst>
                  <a:gd name="adj1" fmla="val 9003008"/>
                  <a:gd name="adj2" fmla="val 16186656"/>
                </a:avLst>
              </a:prstGeom>
              <a:ln w="76200">
                <a:solidFill>
                  <a:schemeClr val="bg1"/>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2000" dirty="0">
                  <a:solidFill>
                    <a:srgbClr val="000000"/>
                  </a:solidFill>
                </a:endParaRPr>
              </a:p>
            </p:txBody>
          </p:sp>
          <p:sp>
            <p:nvSpPr>
              <p:cNvPr id="28" name="Oval 27"/>
              <p:cNvSpPr/>
              <p:nvPr/>
            </p:nvSpPr>
            <p:spPr>
              <a:xfrm>
                <a:off x="10573218" y="3194020"/>
                <a:ext cx="1000328" cy="1000328"/>
              </a:xfrm>
              <a:prstGeom prst="ellipse">
                <a:avLst/>
              </a:prstGeom>
              <a:solidFill>
                <a:schemeClr val="bg1"/>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000000"/>
                  </a:solidFill>
                </a:endParaRPr>
              </a:p>
            </p:txBody>
          </p:sp>
        </p:grpSp>
        <p:sp>
          <p:nvSpPr>
            <p:cNvPr id="26" name="TextBox 25"/>
            <p:cNvSpPr txBox="1"/>
            <p:nvPr/>
          </p:nvSpPr>
          <p:spPr>
            <a:xfrm rot="6725478">
              <a:off x="6836773" y="2520128"/>
              <a:ext cx="2092322" cy="2023920"/>
            </a:xfrm>
            <a:prstGeom prst="rect">
              <a:avLst/>
            </a:prstGeom>
            <a:noFill/>
          </p:spPr>
          <p:txBody>
            <a:bodyPr wrap="none" lIns="0" tIns="0" rIns="0" bIns="0" rtlCol="0">
              <a:prstTxWarp prst="textArchUp">
                <a:avLst/>
              </a:prstTxWarp>
              <a:spAutoFit/>
            </a:bodyPr>
            <a:lstStyle/>
            <a:p>
              <a:r>
                <a:rPr lang="en-US" sz="1600" b="1" dirty="0" smtClean="0">
                  <a:solidFill>
                    <a:schemeClr val="bg1"/>
                  </a:solidFill>
                </a:rPr>
                <a:t>360 Assessment</a:t>
              </a:r>
            </a:p>
          </p:txBody>
        </p:sp>
      </p:grpSp>
      <p:sp>
        <p:nvSpPr>
          <p:cNvPr id="21" name="TextBox 20"/>
          <p:cNvSpPr txBox="1"/>
          <p:nvPr/>
        </p:nvSpPr>
        <p:spPr>
          <a:xfrm>
            <a:off x="5322499" y="1268084"/>
            <a:ext cx="3514426" cy="4308872"/>
          </a:xfrm>
          <a:prstGeom prst="rect">
            <a:avLst/>
          </a:prstGeom>
          <a:noFill/>
        </p:spPr>
        <p:txBody>
          <a:bodyPr wrap="square" lIns="0" tIns="0" rIns="0" bIns="0" rtlCol="0">
            <a:spAutoFit/>
          </a:bodyPr>
          <a:lstStyle/>
          <a:p>
            <a:r>
              <a:rPr lang="en-US" sz="1400" dirty="0" smtClean="0"/>
              <a:t>In the first phase the Enterprise Architect gathers core data on the customers:</a:t>
            </a:r>
          </a:p>
          <a:p>
            <a:r>
              <a:rPr lang="en-US" sz="1400" dirty="0" smtClean="0"/>
              <a:t>IT Portfolio; Organization and Stakeholders; Business Strategy, Industry and Market position; and Microsoft license and service contracts. </a:t>
            </a:r>
          </a:p>
          <a:p>
            <a:endParaRPr lang="en-US" sz="1400" dirty="0" smtClean="0"/>
          </a:p>
          <a:p>
            <a:r>
              <a:rPr lang="en-US" sz="1400" dirty="0" smtClean="0"/>
              <a:t>A list of potential assessments are reviewed with the customer to identify those to perform and a timeline for completion.</a:t>
            </a:r>
          </a:p>
          <a:p>
            <a:endParaRPr lang="en-US" sz="1400" dirty="0" smtClean="0"/>
          </a:p>
          <a:p>
            <a:r>
              <a:rPr lang="en-US" sz="1400" dirty="0" smtClean="0"/>
              <a:t>Assessments are ‘pluggable’, all with the same output, a set of defined opportunities to a core data definition of an opportunity. </a:t>
            </a:r>
            <a:endParaRPr lang="en-US" sz="1400" dirty="0"/>
          </a:p>
          <a:p>
            <a:endParaRPr lang="en-US" sz="1400" dirty="0" smtClean="0"/>
          </a:p>
          <a:p>
            <a:r>
              <a:rPr lang="en-US" sz="1400" dirty="0" smtClean="0"/>
              <a:t>The output from all assessments to date are integrated and prioritized to determine the ESP roadmap. These are recorded in the Service Delivery Plan with a Scorecard definition.</a:t>
            </a:r>
          </a:p>
        </p:txBody>
      </p:sp>
    </p:spTree>
    <p:extLst>
      <p:ext uri="{BB962C8B-B14F-4D97-AF65-F5344CB8AC3E}">
        <p14:creationId xmlns:p14="http://schemas.microsoft.com/office/powerpoint/2010/main" val="2842564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7204" y="360402"/>
            <a:ext cx="7686170" cy="509171"/>
          </a:xfrm>
        </p:spPr>
        <p:txBody>
          <a:bodyPr/>
          <a:lstStyle/>
          <a:p>
            <a:r>
              <a:rPr lang="en-US" dirty="0" smtClean="0"/>
              <a:t>Segment Outcome</a:t>
            </a:r>
            <a:endParaRPr lang="en-US" dirty="0"/>
          </a:p>
        </p:txBody>
      </p:sp>
      <p:sp>
        <p:nvSpPr>
          <p:cNvPr id="4" name="Line Callout 2 (No Border) 3"/>
          <p:cNvSpPr/>
          <p:nvPr/>
        </p:nvSpPr>
        <p:spPr>
          <a:xfrm>
            <a:off x="2375650" y="1739990"/>
            <a:ext cx="2456329" cy="1132915"/>
          </a:xfrm>
          <a:prstGeom prst="callout2">
            <a:avLst>
              <a:gd name="adj1" fmla="val -241"/>
              <a:gd name="adj2" fmla="val 100791"/>
              <a:gd name="adj3" fmla="val -241"/>
              <a:gd name="adj4" fmla="val -244"/>
              <a:gd name="adj5" fmla="val 76229"/>
              <a:gd name="adj6" fmla="val -43306"/>
            </a:avLst>
          </a:prstGeom>
          <a:ln/>
          <a:effectLst/>
        </p:spPr>
        <p:style>
          <a:lnRef idx="2">
            <a:schemeClr val="accent5"/>
          </a:lnRef>
          <a:fillRef idx="0">
            <a:schemeClr val="accent5"/>
          </a:fillRef>
          <a:effectRef idx="1">
            <a:schemeClr val="accent5"/>
          </a:effectRef>
          <a:fontRef idx="minor">
            <a:schemeClr val="tx1"/>
          </a:fontRef>
        </p:style>
        <p:txBody>
          <a:bodyPr rtlCol="0" anchor="t"/>
          <a:lstStyle/>
          <a:p>
            <a:r>
              <a:rPr lang="en-US" dirty="0" smtClean="0"/>
              <a:t>Context</a:t>
            </a:r>
          </a:p>
          <a:p>
            <a:pPr marL="285750" indent="-285750">
              <a:buFont typeface="Arial" pitchFamily="34" charset="0"/>
              <a:buChar char="•"/>
            </a:pPr>
            <a:r>
              <a:rPr lang="en-US" sz="1200" dirty="0" smtClean="0"/>
              <a:t>Base engagement data captured</a:t>
            </a:r>
          </a:p>
          <a:p>
            <a:pPr marL="285750" indent="-285750">
              <a:buFont typeface="Arial" pitchFamily="34" charset="0"/>
              <a:buChar char="•"/>
            </a:pPr>
            <a:r>
              <a:rPr lang="en-US" sz="1200" dirty="0" smtClean="0"/>
              <a:t>Assessments selected and planned</a:t>
            </a:r>
            <a:endParaRPr lang="en-US" sz="1200" dirty="0"/>
          </a:p>
        </p:txBody>
      </p:sp>
      <p:sp>
        <p:nvSpPr>
          <p:cNvPr id="31" name="Line Callout 2 (No Border) 30"/>
          <p:cNvSpPr/>
          <p:nvPr/>
        </p:nvSpPr>
        <p:spPr>
          <a:xfrm>
            <a:off x="2375650" y="3166484"/>
            <a:ext cx="2456329" cy="1132915"/>
          </a:xfrm>
          <a:prstGeom prst="callout2">
            <a:avLst>
              <a:gd name="adj1" fmla="val -241"/>
              <a:gd name="adj2" fmla="val 100791"/>
              <a:gd name="adj3" fmla="val -241"/>
              <a:gd name="adj4" fmla="val -244"/>
              <a:gd name="adj5" fmla="val 228"/>
              <a:gd name="adj6" fmla="val -41609"/>
            </a:avLst>
          </a:prstGeom>
          <a:ln/>
          <a:effectLst/>
        </p:spPr>
        <p:style>
          <a:lnRef idx="2">
            <a:schemeClr val="accent5"/>
          </a:lnRef>
          <a:fillRef idx="0">
            <a:schemeClr val="accent5"/>
          </a:fillRef>
          <a:effectRef idx="1">
            <a:schemeClr val="accent5"/>
          </a:effectRef>
          <a:fontRef idx="minor">
            <a:schemeClr val="tx1"/>
          </a:fontRef>
        </p:style>
        <p:txBody>
          <a:bodyPr rtlCol="0" anchor="t"/>
          <a:lstStyle/>
          <a:p>
            <a:r>
              <a:rPr lang="en-US" dirty="0" smtClean="0"/>
              <a:t>Assess</a:t>
            </a:r>
          </a:p>
          <a:p>
            <a:pPr marL="285750" indent="-285750">
              <a:buFont typeface="Arial" pitchFamily="34" charset="0"/>
              <a:buChar char="•"/>
            </a:pPr>
            <a:r>
              <a:rPr lang="en-US" sz="1200" dirty="0" smtClean="0"/>
              <a:t>Shared Point of View </a:t>
            </a:r>
          </a:p>
          <a:p>
            <a:pPr marL="285750" indent="-285750">
              <a:buFont typeface="Arial" pitchFamily="34" charset="0"/>
              <a:buChar char="•"/>
            </a:pPr>
            <a:r>
              <a:rPr lang="en-US" sz="1200" dirty="0" smtClean="0"/>
              <a:t>Future State Vision</a:t>
            </a:r>
          </a:p>
          <a:p>
            <a:pPr marL="285750" indent="-285750">
              <a:buFont typeface="Arial" pitchFamily="34" charset="0"/>
              <a:buChar char="•"/>
            </a:pPr>
            <a:r>
              <a:rPr lang="en-US" sz="1200" dirty="0" smtClean="0"/>
              <a:t>Opportunities identified</a:t>
            </a:r>
            <a:endParaRPr lang="en-US" sz="1200" dirty="0"/>
          </a:p>
        </p:txBody>
      </p:sp>
      <p:sp>
        <p:nvSpPr>
          <p:cNvPr id="32" name="Line Callout 2 (No Border) 31"/>
          <p:cNvSpPr/>
          <p:nvPr/>
        </p:nvSpPr>
        <p:spPr>
          <a:xfrm>
            <a:off x="2375650" y="4582345"/>
            <a:ext cx="2456329" cy="1132915"/>
          </a:xfrm>
          <a:prstGeom prst="callout2">
            <a:avLst>
              <a:gd name="adj1" fmla="val -241"/>
              <a:gd name="adj2" fmla="val 100791"/>
              <a:gd name="adj3" fmla="val -241"/>
              <a:gd name="adj4" fmla="val -244"/>
              <a:gd name="adj5" fmla="val -71466"/>
              <a:gd name="adj6" fmla="val -38875"/>
            </a:avLst>
          </a:prstGeom>
          <a:ln/>
          <a:effectLst/>
        </p:spPr>
        <p:style>
          <a:lnRef idx="2">
            <a:schemeClr val="accent5"/>
          </a:lnRef>
          <a:fillRef idx="0">
            <a:schemeClr val="accent5"/>
          </a:fillRef>
          <a:effectRef idx="1">
            <a:schemeClr val="accent5"/>
          </a:effectRef>
          <a:fontRef idx="minor">
            <a:schemeClr val="tx1"/>
          </a:fontRef>
        </p:style>
        <p:txBody>
          <a:bodyPr rtlCol="0" anchor="t"/>
          <a:lstStyle/>
          <a:p>
            <a:r>
              <a:rPr lang="en-US" dirty="0" smtClean="0"/>
              <a:t>Prioritize</a:t>
            </a:r>
          </a:p>
          <a:p>
            <a:pPr marL="285750" indent="-285750">
              <a:buFont typeface="Arial" pitchFamily="34" charset="0"/>
              <a:buChar char="•"/>
            </a:pPr>
            <a:r>
              <a:rPr lang="en-US" sz="1200" dirty="0" smtClean="0"/>
              <a:t>Integrated and prioritized set of opportunities to progress</a:t>
            </a:r>
          </a:p>
          <a:p>
            <a:pPr marL="285750" indent="-285750">
              <a:buFont typeface="Arial" pitchFamily="34" charset="0"/>
              <a:buChar char="•"/>
            </a:pPr>
            <a:r>
              <a:rPr lang="en-US" sz="1200" dirty="0" smtClean="0"/>
              <a:t>Roadmap and scorecard defined for the Service Delivery Plan</a:t>
            </a:r>
          </a:p>
        </p:txBody>
      </p:sp>
      <p:grpSp>
        <p:nvGrpSpPr>
          <p:cNvPr id="24" name="Group 23"/>
          <p:cNvGrpSpPr/>
          <p:nvPr/>
        </p:nvGrpSpPr>
        <p:grpSpPr>
          <a:xfrm rot="1800000">
            <a:off x="-932332" y="1589118"/>
            <a:ext cx="3069658" cy="3069658"/>
            <a:chOff x="6330718" y="1958566"/>
            <a:chExt cx="3069658" cy="3069658"/>
          </a:xfrm>
        </p:grpSpPr>
        <p:grpSp>
          <p:nvGrpSpPr>
            <p:cNvPr id="25" name="Group 24"/>
            <p:cNvGrpSpPr/>
            <p:nvPr/>
          </p:nvGrpSpPr>
          <p:grpSpPr>
            <a:xfrm rot="7200000">
              <a:off x="6330718" y="1958566"/>
              <a:ext cx="3069658" cy="3069658"/>
              <a:chOff x="9521061" y="2159355"/>
              <a:chExt cx="3069658" cy="3069658"/>
            </a:xfrm>
          </p:grpSpPr>
          <p:sp>
            <p:nvSpPr>
              <p:cNvPr id="27" name="Pie 26"/>
              <p:cNvSpPr/>
              <p:nvPr/>
            </p:nvSpPr>
            <p:spPr>
              <a:xfrm>
                <a:off x="9521061" y="2159355"/>
                <a:ext cx="3069658" cy="3069658"/>
              </a:xfrm>
              <a:prstGeom prst="pie">
                <a:avLst>
                  <a:gd name="adj1" fmla="val 9003008"/>
                  <a:gd name="adj2" fmla="val 16186656"/>
                </a:avLst>
              </a:prstGeom>
              <a:ln w="76200">
                <a:solidFill>
                  <a:schemeClr val="bg1"/>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2000" dirty="0">
                  <a:solidFill>
                    <a:srgbClr val="000000"/>
                  </a:solidFill>
                </a:endParaRPr>
              </a:p>
            </p:txBody>
          </p:sp>
          <p:sp>
            <p:nvSpPr>
              <p:cNvPr id="28" name="Oval 27"/>
              <p:cNvSpPr/>
              <p:nvPr/>
            </p:nvSpPr>
            <p:spPr>
              <a:xfrm>
                <a:off x="10573218" y="3194020"/>
                <a:ext cx="1000328" cy="1000328"/>
              </a:xfrm>
              <a:prstGeom prst="ellipse">
                <a:avLst/>
              </a:prstGeom>
              <a:solidFill>
                <a:schemeClr val="bg1"/>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000000"/>
                  </a:solidFill>
                </a:endParaRPr>
              </a:p>
            </p:txBody>
          </p:sp>
        </p:grpSp>
        <p:sp>
          <p:nvSpPr>
            <p:cNvPr id="26" name="TextBox 25"/>
            <p:cNvSpPr txBox="1"/>
            <p:nvPr/>
          </p:nvSpPr>
          <p:spPr>
            <a:xfrm rot="6725478">
              <a:off x="6836773" y="2520128"/>
              <a:ext cx="2092322" cy="2023920"/>
            </a:xfrm>
            <a:prstGeom prst="rect">
              <a:avLst/>
            </a:prstGeom>
            <a:noFill/>
          </p:spPr>
          <p:txBody>
            <a:bodyPr wrap="none" lIns="0" tIns="0" rIns="0" bIns="0" rtlCol="0">
              <a:prstTxWarp prst="textArchUp">
                <a:avLst/>
              </a:prstTxWarp>
              <a:spAutoFit/>
            </a:bodyPr>
            <a:lstStyle/>
            <a:p>
              <a:r>
                <a:rPr lang="en-US" sz="1600" b="1" dirty="0" smtClean="0">
                  <a:solidFill>
                    <a:schemeClr val="bg1"/>
                  </a:solidFill>
                </a:rPr>
                <a:t>360 Assessment</a:t>
              </a:r>
            </a:p>
          </p:txBody>
        </p:sp>
      </p:grpSp>
      <p:sp>
        <p:nvSpPr>
          <p:cNvPr id="21" name="TextBox 20"/>
          <p:cNvSpPr txBox="1"/>
          <p:nvPr/>
        </p:nvSpPr>
        <p:spPr>
          <a:xfrm>
            <a:off x="5322499" y="1268084"/>
            <a:ext cx="3243532" cy="4955203"/>
          </a:xfrm>
          <a:prstGeom prst="rect">
            <a:avLst/>
          </a:prstGeom>
          <a:noFill/>
        </p:spPr>
        <p:txBody>
          <a:bodyPr wrap="square" lIns="0" tIns="0" rIns="0" bIns="0" rtlCol="0">
            <a:spAutoFit/>
          </a:bodyPr>
          <a:lstStyle/>
          <a:p>
            <a:r>
              <a:rPr lang="en-US" sz="1400" dirty="0" smtClean="0"/>
              <a:t>The base engagement data is maintained throughout the life of the engagement as a known starting point for all further project work.</a:t>
            </a:r>
          </a:p>
          <a:p>
            <a:endParaRPr lang="en-US" sz="1400" dirty="0"/>
          </a:p>
          <a:p>
            <a:r>
              <a:rPr lang="en-US" sz="1400" dirty="0" smtClean="0"/>
              <a:t>Assessments can be added or updated throughout the life of the engagement with the agreement of the customer. Updating the SDP as appropriate.</a:t>
            </a:r>
          </a:p>
          <a:p>
            <a:endParaRPr lang="en-US" sz="1400" dirty="0" smtClean="0"/>
          </a:p>
          <a:p>
            <a:r>
              <a:rPr lang="en-US" sz="1400" dirty="0" smtClean="0"/>
              <a:t>VRF core models are used in the assessment outputs to provide a high level business, IT and benefit structure, and to visualize the impact of the portfolio of projects.</a:t>
            </a:r>
          </a:p>
          <a:p>
            <a:endParaRPr lang="en-US" sz="1400" dirty="0"/>
          </a:p>
          <a:p>
            <a:r>
              <a:rPr lang="en-US" sz="1400" dirty="0" smtClean="0"/>
              <a:t>The SDP Roadmap and Scorecard is reviewed with the customer in regular engagement governance meetings where an action may be taken to re-prioritize and plan as new opportunities are identified.</a:t>
            </a:r>
          </a:p>
          <a:p>
            <a:endParaRPr lang="en-US" sz="1400" dirty="0" smtClean="0"/>
          </a:p>
        </p:txBody>
      </p:sp>
      <p:pic>
        <p:nvPicPr>
          <p:cNvPr id="13"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1336" y="112301"/>
            <a:ext cx="913744" cy="91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254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rot="7200000">
            <a:off x="2719533" y="1753886"/>
            <a:ext cx="4106849" cy="3911785"/>
            <a:chOff x="9026718" y="1317228"/>
            <a:chExt cx="4106849" cy="3911785"/>
          </a:xfrm>
        </p:grpSpPr>
        <p:sp>
          <p:nvSpPr>
            <p:cNvPr id="47" name="Pie 46"/>
            <p:cNvSpPr/>
            <p:nvPr/>
          </p:nvSpPr>
          <p:spPr>
            <a:xfrm>
              <a:off x="9521061" y="2159355"/>
              <a:ext cx="3069658" cy="3069658"/>
            </a:xfrm>
            <a:prstGeom prst="pie">
              <a:avLst>
                <a:gd name="adj1" fmla="val 9003008"/>
                <a:gd name="adj2" fmla="val 16186656"/>
              </a:avLst>
            </a:prstGeom>
            <a:ln w="76200">
              <a:solidFill>
                <a:schemeClr val="bg1"/>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2000" dirty="0">
                <a:solidFill>
                  <a:srgbClr val="000000"/>
                </a:solidFill>
              </a:endParaRPr>
            </a:p>
          </p:txBody>
        </p:sp>
        <p:sp>
          <p:nvSpPr>
            <p:cNvPr id="31" name="Pie 30"/>
            <p:cNvSpPr/>
            <p:nvPr/>
          </p:nvSpPr>
          <p:spPr>
            <a:xfrm>
              <a:off x="9521061" y="2159355"/>
              <a:ext cx="3069658" cy="3069658"/>
            </a:xfrm>
            <a:prstGeom prst="pie">
              <a:avLst>
                <a:gd name="adj1" fmla="val 1803687"/>
                <a:gd name="adj2" fmla="val 9013544"/>
              </a:avLst>
            </a:prstGeom>
            <a:ln w="76200">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000" dirty="0">
                <a:solidFill>
                  <a:srgbClr val="000000"/>
                </a:solidFill>
              </a:endParaRPr>
            </a:p>
          </p:txBody>
        </p:sp>
        <p:sp>
          <p:nvSpPr>
            <p:cNvPr id="32" name="Pie 31"/>
            <p:cNvSpPr/>
            <p:nvPr/>
          </p:nvSpPr>
          <p:spPr>
            <a:xfrm>
              <a:off x="9521061" y="2159355"/>
              <a:ext cx="3069658" cy="3069658"/>
            </a:xfrm>
            <a:prstGeom prst="pie">
              <a:avLst>
                <a:gd name="adj1" fmla="val 16186529"/>
                <a:gd name="adj2" fmla="val 1803172"/>
              </a:avLst>
            </a:prstGeom>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bg1"/>
                </a:solidFill>
              </a:endParaRPr>
            </a:p>
          </p:txBody>
        </p:sp>
        <p:sp>
          <p:nvSpPr>
            <p:cNvPr id="48" name="Oval 47"/>
            <p:cNvSpPr/>
            <p:nvPr/>
          </p:nvSpPr>
          <p:spPr>
            <a:xfrm>
              <a:off x="10573218" y="3194020"/>
              <a:ext cx="1000328" cy="1000328"/>
            </a:xfrm>
            <a:prstGeom prst="ellipse">
              <a:avLst/>
            </a:prstGeom>
            <a:solidFill>
              <a:schemeClr val="bg1"/>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000000"/>
                </a:solidFill>
              </a:endParaRPr>
            </a:p>
          </p:txBody>
        </p:sp>
        <p:cxnSp>
          <p:nvCxnSpPr>
            <p:cNvPr id="24" name="Straight Connector 23"/>
            <p:cNvCxnSpPr/>
            <p:nvPr/>
          </p:nvCxnSpPr>
          <p:spPr>
            <a:xfrm flipH="1" flipV="1">
              <a:off x="11561619" y="3936122"/>
              <a:ext cx="1571948" cy="938422"/>
            </a:xfrm>
            <a:prstGeom prst="line">
              <a:avLst/>
            </a:prstGeom>
            <a:ln/>
            <a:effectLst/>
          </p:spPr>
          <p:style>
            <a:lnRef idx="2">
              <a:schemeClr val="accent2"/>
            </a:lnRef>
            <a:fillRef idx="0">
              <a:schemeClr val="accent2"/>
            </a:fillRef>
            <a:effectRef idx="1">
              <a:schemeClr val="accent2"/>
            </a:effectRef>
            <a:fontRef idx="minor">
              <a:schemeClr val="tx1"/>
            </a:fontRef>
          </p:style>
        </p:cxnSp>
        <p:cxnSp>
          <p:nvCxnSpPr>
            <p:cNvPr id="25" name="Straight Connector 24"/>
            <p:cNvCxnSpPr/>
            <p:nvPr/>
          </p:nvCxnSpPr>
          <p:spPr>
            <a:xfrm flipV="1">
              <a:off x="9026718" y="4009619"/>
              <a:ext cx="1594268" cy="902887"/>
            </a:xfrm>
            <a:prstGeom prst="line">
              <a:avLst/>
            </a:prstGeom>
            <a:ln/>
            <a:effectLst/>
          </p:spPr>
          <p:style>
            <a:lnRef idx="2">
              <a:schemeClr val="accent4"/>
            </a:lnRef>
            <a:fillRef idx="0">
              <a:schemeClr val="accent4"/>
            </a:fillRef>
            <a:effectRef idx="1">
              <a:schemeClr val="accent4"/>
            </a:effectRef>
            <a:fontRef idx="minor">
              <a:schemeClr val="tx1"/>
            </a:fontRef>
          </p:style>
        </p:cxnSp>
        <p:cxnSp>
          <p:nvCxnSpPr>
            <p:cNvPr id="27" name="Straight Connector 26"/>
            <p:cNvCxnSpPr/>
            <p:nvPr/>
          </p:nvCxnSpPr>
          <p:spPr>
            <a:xfrm flipH="1" flipV="1">
              <a:off x="10989126" y="1317228"/>
              <a:ext cx="18944" cy="1847495"/>
            </a:xfrm>
            <a:prstGeom prst="line">
              <a:avLst/>
            </a:prstGeom>
            <a:ln/>
            <a:effectLst/>
          </p:spPr>
          <p:style>
            <a:lnRef idx="2">
              <a:schemeClr val="accent5"/>
            </a:lnRef>
            <a:fillRef idx="0">
              <a:schemeClr val="accent5"/>
            </a:fillRef>
            <a:effectRef idx="1">
              <a:schemeClr val="accent5"/>
            </a:effectRef>
            <a:fontRef idx="minor">
              <a:schemeClr val="tx1"/>
            </a:fontRef>
          </p:style>
        </p:cxnSp>
      </p:grpSp>
      <p:sp>
        <p:nvSpPr>
          <p:cNvPr id="34" name="TextBox 33"/>
          <p:cNvSpPr txBox="1"/>
          <p:nvPr/>
        </p:nvSpPr>
        <p:spPr>
          <a:xfrm rot="6725478">
            <a:off x="3476579" y="2576981"/>
            <a:ext cx="2092322" cy="2023920"/>
          </a:xfrm>
          <a:prstGeom prst="rect">
            <a:avLst/>
          </a:prstGeom>
          <a:noFill/>
        </p:spPr>
        <p:txBody>
          <a:bodyPr wrap="none" lIns="0" tIns="0" rIns="0" bIns="0" rtlCol="0">
            <a:prstTxWarp prst="textArchUp">
              <a:avLst/>
            </a:prstTxWarp>
            <a:spAutoFit/>
          </a:bodyPr>
          <a:lstStyle/>
          <a:p>
            <a:r>
              <a:rPr lang="en-US" sz="1600" b="1" dirty="0" smtClean="0">
                <a:solidFill>
                  <a:schemeClr val="bg1"/>
                </a:solidFill>
              </a:rPr>
              <a:t>Assessment</a:t>
            </a:r>
            <a:endParaRPr lang="en-US" sz="1600" b="1" dirty="0" smtClean="0">
              <a:solidFill>
                <a:schemeClr val="bg1"/>
              </a:solidFill>
            </a:endParaRPr>
          </a:p>
        </p:txBody>
      </p:sp>
      <p:sp>
        <p:nvSpPr>
          <p:cNvPr id="38" name="TextBox 37"/>
          <p:cNvSpPr txBox="1"/>
          <p:nvPr/>
        </p:nvSpPr>
        <p:spPr>
          <a:xfrm rot="20902235">
            <a:off x="3417930" y="2478883"/>
            <a:ext cx="1896708" cy="2088992"/>
          </a:xfrm>
          <a:prstGeom prst="rect">
            <a:avLst/>
          </a:prstGeom>
          <a:noFill/>
        </p:spPr>
        <p:txBody>
          <a:bodyPr wrap="none" lIns="0" tIns="0" rIns="0" bIns="0" rtlCol="0">
            <a:prstTxWarp prst="textArchUp">
              <a:avLst/>
            </a:prstTxWarp>
            <a:spAutoFit/>
          </a:bodyPr>
          <a:lstStyle/>
          <a:p>
            <a:r>
              <a:rPr lang="en-US" sz="1600" b="1" dirty="0" smtClean="0">
                <a:solidFill>
                  <a:schemeClr val="bg1"/>
                </a:solidFill>
              </a:rPr>
              <a:t>Value Realization</a:t>
            </a:r>
          </a:p>
        </p:txBody>
      </p:sp>
      <p:sp>
        <p:nvSpPr>
          <p:cNvPr id="35" name="TextBox 34"/>
          <p:cNvSpPr txBox="1"/>
          <p:nvPr/>
        </p:nvSpPr>
        <p:spPr>
          <a:xfrm rot="19089995">
            <a:off x="3413486" y="2575727"/>
            <a:ext cx="2011240" cy="2055488"/>
          </a:xfrm>
          <a:prstGeom prst="rect">
            <a:avLst/>
          </a:prstGeom>
          <a:noFill/>
        </p:spPr>
        <p:txBody>
          <a:bodyPr wrap="none" lIns="0" tIns="0" rIns="0" bIns="0" rtlCol="0">
            <a:prstTxWarp prst="textArchDown">
              <a:avLst/>
            </a:prstTxWarp>
            <a:spAutoFit/>
          </a:bodyPr>
          <a:lstStyle/>
          <a:p>
            <a:r>
              <a:rPr lang="en-US" sz="1600" b="1" dirty="0" smtClean="0">
                <a:solidFill>
                  <a:schemeClr val="bg1"/>
                </a:solidFill>
              </a:rPr>
              <a:t>Initiative Planning</a:t>
            </a:r>
          </a:p>
        </p:txBody>
      </p:sp>
      <p:sp>
        <p:nvSpPr>
          <p:cNvPr id="117" name="Text Placeholder 8"/>
          <p:cNvSpPr>
            <a:spLocks noGrp="1"/>
          </p:cNvSpPr>
          <p:nvPr>
            <p:ph type="body" idx="16"/>
          </p:nvPr>
        </p:nvSpPr>
        <p:spPr>
          <a:xfrm>
            <a:off x="507595" y="5329692"/>
            <a:ext cx="8060672" cy="830997"/>
          </a:xfrm>
          <a:prstGeom prst="rect">
            <a:avLst/>
          </a:prstGeom>
        </p:spPr>
        <p:txBody>
          <a:bodyPr/>
          <a:lstStyle/>
          <a:p>
            <a:pPr algn="ctr"/>
            <a:r>
              <a:rPr lang="en-CA" dirty="0">
                <a:solidFill>
                  <a:srgbClr val="000000"/>
                </a:solidFill>
              </a:rPr>
              <a:t>The Value Realization Framework provides Enterprise Architects with an information centric set of process and transformations for describing and implementing a value driven program of change that leverages Microsoft solutions</a:t>
            </a:r>
            <a:r>
              <a:rPr lang="en-CA" dirty="0" smtClean="0">
                <a:solidFill>
                  <a:srgbClr val="000000"/>
                </a:solidFill>
              </a:rPr>
              <a:t>.</a:t>
            </a:r>
            <a:endParaRPr lang="en-GB" dirty="0">
              <a:solidFill>
                <a:srgbClr val="000000"/>
              </a:solidFill>
            </a:endParaRPr>
          </a:p>
        </p:txBody>
      </p:sp>
      <p:sp>
        <p:nvSpPr>
          <p:cNvPr id="118" name="Title 117"/>
          <p:cNvSpPr>
            <a:spLocks noGrp="1"/>
          </p:cNvSpPr>
          <p:nvPr>
            <p:ph type="title"/>
          </p:nvPr>
        </p:nvSpPr>
        <p:spPr/>
        <p:txBody>
          <a:bodyPr/>
          <a:lstStyle/>
          <a:p>
            <a:r>
              <a:rPr lang="en-US" dirty="0" smtClean="0"/>
              <a:t>Value Realization Framework</a:t>
            </a:r>
            <a:endParaRPr lang="en-US" dirty="0"/>
          </a:p>
        </p:txBody>
      </p:sp>
      <p:sp>
        <p:nvSpPr>
          <p:cNvPr id="40" name="TextBox 39"/>
          <p:cNvSpPr txBox="1"/>
          <p:nvPr/>
        </p:nvSpPr>
        <p:spPr>
          <a:xfrm>
            <a:off x="6557144" y="4426646"/>
            <a:ext cx="1143124" cy="430887"/>
          </a:xfrm>
          <a:prstGeom prst="rect">
            <a:avLst/>
          </a:prstGeom>
          <a:noFill/>
        </p:spPr>
        <p:txBody>
          <a:bodyPr wrap="square" lIns="0" tIns="0" rIns="0" bIns="0" rtlCol="0">
            <a:spAutoFit/>
          </a:bodyPr>
          <a:lstStyle/>
          <a:p>
            <a:r>
              <a:rPr lang="en-US" sz="1400" b="1" dirty="0" smtClean="0"/>
              <a:t>Agreement to plan</a:t>
            </a:r>
          </a:p>
        </p:txBody>
      </p:sp>
      <p:sp>
        <p:nvSpPr>
          <p:cNvPr id="41" name="TextBox 40"/>
          <p:cNvSpPr txBox="1"/>
          <p:nvPr/>
        </p:nvSpPr>
        <p:spPr>
          <a:xfrm>
            <a:off x="594467" y="4507993"/>
            <a:ext cx="1735347" cy="430887"/>
          </a:xfrm>
          <a:prstGeom prst="rect">
            <a:avLst/>
          </a:prstGeom>
          <a:noFill/>
        </p:spPr>
        <p:txBody>
          <a:bodyPr wrap="none" lIns="0" tIns="0" rIns="0" bIns="0" rtlCol="0">
            <a:spAutoFit/>
          </a:bodyPr>
          <a:lstStyle/>
          <a:p>
            <a:pPr algn="r"/>
            <a:r>
              <a:rPr lang="en-US" sz="1400" b="1" dirty="0" smtClean="0"/>
              <a:t>Program of change</a:t>
            </a:r>
          </a:p>
          <a:p>
            <a:pPr algn="r"/>
            <a:r>
              <a:rPr lang="en-US" sz="1400" b="1" dirty="0" smtClean="0"/>
              <a:t>and value prediction</a:t>
            </a:r>
          </a:p>
        </p:txBody>
      </p:sp>
      <p:sp>
        <p:nvSpPr>
          <p:cNvPr id="42" name="TextBox 41"/>
          <p:cNvSpPr txBox="1"/>
          <p:nvPr/>
        </p:nvSpPr>
        <p:spPr>
          <a:xfrm>
            <a:off x="3098469" y="1111768"/>
            <a:ext cx="1259960" cy="430887"/>
          </a:xfrm>
          <a:prstGeom prst="rect">
            <a:avLst/>
          </a:prstGeom>
          <a:noFill/>
        </p:spPr>
        <p:txBody>
          <a:bodyPr wrap="none" lIns="0" tIns="0" rIns="0" bIns="0" rtlCol="0">
            <a:spAutoFit/>
          </a:bodyPr>
          <a:lstStyle/>
          <a:p>
            <a:pPr algn="r"/>
            <a:r>
              <a:rPr lang="en-US" sz="1400" b="1" dirty="0" smtClean="0"/>
              <a:t>Demonstrated </a:t>
            </a:r>
          </a:p>
          <a:p>
            <a:pPr algn="r"/>
            <a:r>
              <a:rPr lang="en-US" sz="1400" b="1" dirty="0"/>
              <a:t>b</a:t>
            </a:r>
            <a:r>
              <a:rPr lang="en-US" sz="1400" b="1" dirty="0" smtClean="0"/>
              <a:t>usiness value </a:t>
            </a:r>
          </a:p>
        </p:txBody>
      </p:sp>
    </p:spTree>
    <p:extLst>
      <p:ext uri="{BB962C8B-B14F-4D97-AF65-F5344CB8AC3E}">
        <p14:creationId xmlns:p14="http://schemas.microsoft.com/office/powerpoint/2010/main" val="151980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7204" y="360402"/>
            <a:ext cx="7686170" cy="509171"/>
          </a:xfrm>
        </p:spPr>
        <p:txBody>
          <a:bodyPr/>
          <a:lstStyle/>
          <a:p>
            <a:r>
              <a:rPr lang="en-US" dirty="0" smtClean="0"/>
              <a:t>Segment SME Content Specification</a:t>
            </a:r>
            <a:endParaRPr lang="en-US" dirty="0"/>
          </a:p>
        </p:txBody>
      </p:sp>
      <p:sp>
        <p:nvSpPr>
          <p:cNvPr id="4" name="Line Callout 2 (No Border) 3"/>
          <p:cNvSpPr/>
          <p:nvPr/>
        </p:nvSpPr>
        <p:spPr>
          <a:xfrm>
            <a:off x="2375650" y="1739990"/>
            <a:ext cx="2456329" cy="1132915"/>
          </a:xfrm>
          <a:prstGeom prst="callout2">
            <a:avLst>
              <a:gd name="adj1" fmla="val -241"/>
              <a:gd name="adj2" fmla="val 100791"/>
              <a:gd name="adj3" fmla="val -241"/>
              <a:gd name="adj4" fmla="val -244"/>
              <a:gd name="adj5" fmla="val 76229"/>
              <a:gd name="adj6" fmla="val -43306"/>
            </a:avLst>
          </a:prstGeom>
          <a:ln/>
          <a:effectLst/>
        </p:spPr>
        <p:style>
          <a:lnRef idx="2">
            <a:schemeClr val="accent5"/>
          </a:lnRef>
          <a:fillRef idx="0">
            <a:schemeClr val="accent5"/>
          </a:fillRef>
          <a:effectRef idx="1">
            <a:schemeClr val="accent5"/>
          </a:effectRef>
          <a:fontRef idx="minor">
            <a:schemeClr val="tx1"/>
          </a:fontRef>
        </p:style>
        <p:txBody>
          <a:bodyPr rtlCol="0" anchor="t"/>
          <a:lstStyle/>
          <a:p>
            <a:r>
              <a:rPr lang="en-US" dirty="0" smtClean="0"/>
              <a:t>Context</a:t>
            </a:r>
          </a:p>
          <a:p>
            <a:pPr marL="285750" indent="-285750">
              <a:buFont typeface="Arial" pitchFamily="34" charset="0"/>
              <a:buChar char="•"/>
            </a:pPr>
            <a:r>
              <a:rPr lang="en-US" sz="1200" dirty="0" smtClean="0"/>
              <a:t>Assessment definitions for selection process</a:t>
            </a:r>
          </a:p>
          <a:p>
            <a:pPr marL="285750" indent="-285750">
              <a:buFont typeface="Arial" pitchFamily="34" charset="0"/>
              <a:buChar char="•"/>
            </a:pPr>
            <a:r>
              <a:rPr lang="en-US" sz="1200" dirty="0" smtClean="0"/>
              <a:t>Point of View (2 page summary)</a:t>
            </a:r>
            <a:endParaRPr lang="en-US" sz="1200" dirty="0"/>
          </a:p>
        </p:txBody>
      </p:sp>
      <p:sp>
        <p:nvSpPr>
          <p:cNvPr id="31" name="Line Callout 2 (No Border) 30"/>
          <p:cNvSpPr/>
          <p:nvPr/>
        </p:nvSpPr>
        <p:spPr>
          <a:xfrm>
            <a:off x="2375650" y="3166484"/>
            <a:ext cx="2456329" cy="1132915"/>
          </a:xfrm>
          <a:prstGeom prst="callout2">
            <a:avLst>
              <a:gd name="adj1" fmla="val -241"/>
              <a:gd name="adj2" fmla="val 100791"/>
              <a:gd name="adj3" fmla="val -241"/>
              <a:gd name="adj4" fmla="val -244"/>
              <a:gd name="adj5" fmla="val 228"/>
              <a:gd name="adj6" fmla="val -41609"/>
            </a:avLst>
          </a:prstGeom>
          <a:ln/>
          <a:effectLst/>
        </p:spPr>
        <p:style>
          <a:lnRef idx="2">
            <a:schemeClr val="accent5"/>
          </a:lnRef>
          <a:fillRef idx="0">
            <a:schemeClr val="accent5"/>
          </a:fillRef>
          <a:effectRef idx="1">
            <a:schemeClr val="accent5"/>
          </a:effectRef>
          <a:fontRef idx="minor">
            <a:schemeClr val="tx1"/>
          </a:fontRef>
        </p:style>
        <p:txBody>
          <a:bodyPr rtlCol="0" anchor="t"/>
          <a:lstStyle/>
          <a:p>
            <a:r>
              <a:rPr lang="en-US" dirty="0" smtClean="0"/>
              <a:t>Assess</a:t>
            </a:r>
          </a:p>
          <a:p>
            <a:pPr marL="285750" indent="-285750">
              <a:buFont typeface="Arial" pitchFamily="34" charset="0"/>
              <a:buChar char="•"/>
            </a:pPr>
            <a:r>
              <a:rPr lang="en-US" sz="1200" dirty="0" smtClean="0"/>
              <a:t>Assessment tools</a:t>
            </a:r>
          </a:p>
          <a:p>
            <a:pPr marL="285750" indent="-285750">
              <a:buFont typeface="Arial" pitchFamily="34" charset="0"/>
              <a:buChar char="•"/>
            </a:pPr>
            <a:r>
              <a:rPr lang="en-US" sz="1200" dirty="0" smtClean="0"/>
              <a:t>Point of View (presentation and white paper)</a:t>
            </a:r>
          </a:p>
          <a:p>
            <a:pPr marL="285750" indent="-285750">
              <a:buFont typeface="Arial" pitchFamily="34" charset="0"/>
              <a:buChar char="•"/>
            </a:pPr>
            <a:r>
              <a:rPr lang="en-US" sz="1200" dirty="0"/>
              <a:t>Recommendations Profile for relevant Microsoft Services offerings</a:t>
            </a:r>
          </a:p>
          <a:p>
            <a:pPr marL="285750" indent="-285750">
              <a:buFont typeface="Arial" pitchFamily="34" charset="0"/>
              <a:buChar char="•"/>
            </a:pPr>
            <a:endParaRPr lang="en-US" sz="1200" dirty="0" smtClean="0"/>
          </a:p>
          <a:p>
            <a:pPr marL="285750" indent="-285750">
              <a:buFont typeface="Arial" pitchFamily="34" charset="0"/>
              <a:buChar char="•"/>
            </a:pPr>
            <a:endParaRPr lang="en-US" sz="1200" dirty="0"/>
          </a:p>
        </p:txBody>
      </p:sp>
      <p:sp>
        <p:nvSpPr>
          <p:cNvPr id="32" name="Line Callout 2 (No Border) 31"/>
          <p:cNvSpPr/>
          <p:nvPr/>
        </p:nvSpPr>
        <p:spPr>
          <a:xfrm>
            <a:off x="2375650" y="4582345"/>
            <a:ext cx="2456329" cy="1132915"/>
          </a:xfrm>
          <a:prstGeom prst="callout2">
            <a:avLst>
              <a:gd name="adj1" fmla="val -241"/>
              <a:gd name="adj2" fmla="val 100791"/>
              <a:gd name="adj3" fmla="val -241"/>
              <a:gd name="adj4" fmla="val -244"/>
              <a:gd name="adj5" fmla="val -71466"/>
              <a:gd name="adj6" fmla="val -38875"/>
            </a:avLst>
          </a:prstGeom>
          <a:ln/>
          <a:effectLst/>
        </p:spPr>
        <p:style>
          <a:lnRef idx="2">
            <a:schemeClr val="accent5"/>
          </a:lnRef>
          <a:fillRef idx="0">
            <a:schemeClr val="accent5"/>
          </a:fillRef>
          <a:effectRef idx="1">
            <a:schemeClr val="accent5"/>
          </a:effectRef>
          <a:fontRef idx="minor">
            <a:schemeClr val="tx1"/>
          </a:fontRef>
        </p:style>
        <p:txBody>
          <a:bodyPr rtlCol="0" anchor="t"/>
          <a:lstStyle/>
          <a:p>
            <a:r>
              <a:rPr lang="en-US" dirty="0" smtClean="0"/>
              <a:t>Prioritize</a:t>
            </a:r>
          </a:p>
        </p:txBody>
      </p:sp>
      <p:grpSp>
        <p:nvGrpSpPr>
          <p:cNvPr id="24" name="Group 23"/>
          <p:cNvGrpSpPr/>
          <p:nvPr/>
        </p:nvGrpSpPr>
        <p:grpSpPr>
          <a:xfrm rot="1800000">
            <a:off x="-932332" y="1589118"/>
            <a:ext cx="3069658" cy="3069658"/>
            <a:chOff x="6330718" y="1958566"/>
            <a:chExt cx="3069658" cy="3069658"/>
          </a:xfrm>
        </p:grpSpPr>
        <p:grpSp>
          <p:nvGrpSpPr>
            <p:cNvPr id="25" name="Group 24"/>
            <p:cNvGrpSpPr/>
            <p:nvPr/>
          </p:nvGrpSpPr>
          <p:grpSpPr>
            <a:xfrm rot="7200000">
              <a:off x="6330718" y="1958566"/>
              <a:ext cx="3069658" cy="3069658"/>
              <a:chOff x="9521061" y="2159355"/>
              <a:chExt cx="3069658" cy="3069658"/>
            </a:xfrm>
          </p:grpSpPr>
          <p:sp>
            <p:nvSpPr>
              <p:cNvPr id="27" name="Pie 26"/>
              <p:cNvSpPr/>
              <p:nvPr/>
            </p:nvSpPr>
            <p:spPr>
              <a:xfrm>
                <a:off x="9521061" y="2159355"/>
                <a:ext cx="3069658" cy="3069658"/>
              </a:xfrm>
              <a:prstGeom prst="pie">
                <a:avLst>
                  <a:gd name="adj1" fmla="val 9003008"/>
                  <a:gd name="adj2" fmla="val 16186656"/>
                </a:avLst>
              </a:prstGeom>
              <a:ln w="76200">
                <a:solidFill>
                  <a:schemeClr val="bg1"/>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2000" dirty="0">
                  <a:solidFill>
                    <a:srgbClr val="000000"/>
                  </a:solidFill>
                </a:endParaRPr>
              </a:p>
            </p:txBody>
          </p:sp>
          <p:sp>
            <p:nvSpPr>
              <p:cNvPr id="28" name="Oval 27"/>
              <p:cNvSpPr/>
              <p:nvPr/>
            </p:nvSpPr>
            <p:spPr>
              <a:xfrm>
                <a:off x="10573218" y="3194020"/>
                <a:ext cx="1000328" cy="1000328"/>
              </a:xfrm>
              <a:prstGeom prst="ellipse">
                <a:avLst/>
              </a:prstGeom>
              <a:solidFill>
                <a:schemeClr val="bg1"/>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000000"/>
                  </a:solidFill>
                </a:endParaRPr>
              </a:p>
            </p:txBody>
          </p:sp>
        </p:grpSp>
        <p:sp>
          <p:nvSpPr>
            <p:cNvPr id="26" name="TextBox 25"/>
            <p:cNvSpPr txBox="1"/>
            <p:nvPr/>
          </p:nvSpPr>
          <p:spPr>
            <a:xfrm rot="6725478">
              <a:off x="6836773" y="2520128"/>
              <a:ext cx="2092322" cy="2023920"/>
            </a:xfrm>
            <a:prstGeom prst="rect">
              <a:avLst/>
            </a:prstGeom>
            <a:noFill/>
          </p:spPr>
          <p:txBody>
            <a:bodyPr wrap="none" lIns="0" tIns="0" rIns="0" bIns="0" rtlCol="0">
              <a:prstTxWarp prst="textArchUp">
                <a:avLst/>
              </a:prstTxWarp>
              <a:spAutoFit/>
            </a:bodyPr>
            <a:lstStyle/>
            <a:p>
              <a:r>
                <a:rPr lang="en-US" sz="1600" b="1" dirty="0" smtClean="0">
                  <a:solidFill>
                    <a:schemeClr val="bg1"/>
                  </a:solidFill>
                </a:rPr>
                <a:t>360 Assessment</a:t>
              </a:r>
            </a:p>
          </p:txBody>
        </p:sp>
      </p:grpSp>
      <p:sp>
        <p:nvSpPr>
          <p:cNvPr id="21" name="TextBox 20"/>
          <p:cNvSpPr txBox="1"/>
          <p:nvPr/>
        </p:nvSpPr>
        <p:spPr>
          <a:xfrm>
            <a:off x="5322499" y="1268084"/>
            <a:ext cx="3243532" cy="4308872"/>
          </a:xfrm>
          <a:prstGeom prst="rect">
            <a:avLst/>
          </a:prstGeom>
          <a:noFill/>
        </p:spPr>
        <p:txBody>
          <a:bodyPr wrap="square" lIns="0" tIns="0" rIns="0" bIns="0" rtlCol="0">
            <a:spAutoFit/>
          </a:bodyPr>
          <a:lstStyle/>
          <a:p>
            <a:r>
              <a:rPr lang="en-CA" sz="1400" dirty="0" smtClean="0"/>
              <a:t>In addition to the creation of an Assessment and associated Point of View a ‘content pack’ for 360 Assessment should also contain a Delivery Guide Supplement to summarize how to use the materials. This is in addition to the VRF Delivery Guide for this segment and does not need to repeat any of the VRF content.</a:t>
            </a:r>
          </a:p>
          <a:p>
            <a:endParaRPr lang="en-CA" sz="1400" dirty="0" smtClean="0"/>
          </a:p>
          <a:p>
            <a:r>
              <a:rPr lang="en-CA" sz="1400" dirty="0" smtClean="0"/>
              <a:t>An assessment should include clear instructions on how to align Microsoft Services offerings with the analysis of the assessment.</a:t>
            </a:r>
          </a:p>
          <a:p>
            <a:endParaRPr lang="en-CA" sz="1400" dirty="0"/>
          </a:p>
          <a:p>
            <a:r>
              <a:rPr lang="en-CA" sz="1400" dirty="0" smtClean="0"/>
              <a:t>A ‘content pack’ should also provide a worked example of a completed assessment document set to define the quality standard expected.</a:t>
            </a:r>
            <a:endParaRPr lang="en-GB" sz="1400" dirty="0"/>
          </a:p>
          <a:p>
            <a:endParaRPr lang="en-US" sz="1400" dirty="0" smtClean="0"/>
          </a:p>
        </p:txBody>
      </p:sp>
      <p:pic>
        <p:nvPicPr>
          <p:cNvPr id="13"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1336" y="112301"/>
            <a:ext cx="913744" cy="91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436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1336" y="112301"/>
            <a:ext cx="913744" cy="913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1067204" y="360402"/>
            <a:ext cx="7686170" cy="509171"/>
          </a:xfrm>
        </p:spPr>
        <p:txBody>
          <a:bodyPr/>
          <a:lstStyle/>
          <a:p>
            <a:r>
              <a:rPr lang="en-US" dirty="0" smtClean="0"/>
              <a:t>Segment Overview</a:t>
            </a:r>
            <a:endParaRPr lang="en-US" dirty="0"/>
          </a:p>
        </p:txBody>
      </p:sp>
      <p:sp>
        <p:nvSpPr>
          <p:cNvPr id="29" name="Line Callout 2 (No Border) 28"/>
          <p:cNvSpPr/>
          <p:nvPr/>
        </p:nvSpPr>
        <p:spPr>
          <a:xfrm>
            <a:off x="2375650" y="1739990"/>
            <a:ext cx="2456329" cy="1132915"/>
          </a:xfrm>
          <a:prstGeom prst="callout2">
            <a:avLst>
              <a:gd name="adj1" fmla="val -241"/>
              <a:gd name="adj2" fmla="val 100791"/>
              <a:gd name="adj3" fmla="val -241"/>
              <a:gd name="adj4" fmla="val -244"/>
              <a:gd name="adj5" fmla="val 76229"/>
              <a:gd name="adj6" fmla="val -43306"/>
            </a:avLst>
          </a:prstGeom>
          <a:ln/>
          <a:effectLst/>
        </p:spPr>
        <p:style>
          <a:lnRef idx="2">
            <a:schemeClr val="accent2"/>
          </a:lnRef>
          <a:fillRef idx="0">
            <a:schemeClr val="accent2"/>
          </a:fillRef>
          <a:effectRef idx="1">
            <a:schemeClr val="accent2"/>
          </a:effectRef>
          <a:fontRef idx="minor">
            <a:schemeClr val="tx1"/>
          </a:fontRef>
        </p:style>
        <p:txBody>
          <a:bodyPr rtlCol="0" anchor="t"/>
          <a:lstStyle/>
          <a:p>
            <a:r>
              <a:rPr lang="en-US" dirty="0" smtClean="0"/>
              <a:t>Define</a:t>
            </a:r>
          </a:p>
          <a:p>
            <a:pPr marL="285750" indent="-285750">
              <a:buFont typeface="Arial" pitchFamily="34" charset="0"/>
              <a:buChar char="•"/>
            </a:pPr>
            <a:r>
              <a:rPr lang="en-US" sz="1200" dirty="0"/>
              <a:t>Review Initiative Objectives and Scope</a:t>
            </a:r>
          </a:p>
          <a:p>
            <a:pPr marL="285750" indent="-285750">
              <a:buFont typeface="Arial" pitchFamily="34" charset="0"/>
              <a:buChar char="•"/>
            </a:pPr>
            <a:r>
              <a:rPr lang="en-US" sz="1200" dirty="0"/>
              <a:t>Identify Stakeholders</a:t>
            </a:r>
          </a:p>
          <a:p>
            <a:pPr marL="285750" indent="-285750">
              <a:buFont typeface="Arial" pitchFamily="34" charset="0"/>
              <a:buChar char="•"/>
            </a:pPr>
            <a:r>
              <a:rPr lang="en-US" sz="1200" dirty="0"/>
              <a:t>Gain Approval to Proceed</a:t>
            </a:r>
          </a:p>
        </p:txBody>
      </p:sp>
      <p:sp>
        <p:nvSpPr>
          <p:cNvPr id="30" name="Line Callout 2 (No Border) 29"/>
          <p:cNvSpPr/>
          <p:nvPr/>
        </p:nvSpPr>
        <p:spPr>
          <a:xfrm>
            <a:off x="2375650" y="3166484"/>
            <a:ext cx="2456329" cy="1132915"/>
          </a:xfrm>
          <a:prstGeom prst="callout2">
            <a:avLst>
              <a:gd name="adj1" fmla="val -241"/>
              <a:gd name="adj2" fmla="val 100791"/>
              <a:gd name="adj3" fmla="val -241"/>
              <a:gd name="adj4" fmla="val -244"/>
              <a:gd name="adj5" fmla="val 228"/>
              <a:gd name="adj6" fmla="val -41609"/>
            </a:avLst>
          </a:prstGeom>
          <a:ln/>
          <a:effectLst/>
        </p:spPr>
        <p:style>
          <a:lnRef idx="2">
            <a:schemeClr val="accent2"/>
          </a:lnRef>
          <a:fillRef idx="0">
            <a:schemeClr val="accent2"/>
          </a:fillRef>
          <a:effectRef idx="1">
            <a:schemeClr val="accent2"/>
          </a:effectRef>
          <a:fontRef idx="minor">
            <a:schemeClr val="tx1"/>
          </a:fontRef>
        </p:style>
        <p:txBody>
          <a:bodyPr rtlCol="0" anchor="t"/>
          <a:lstStyle/>
          <a:p>
            <a:r>
              <a:rPr lang="en-US" dirty="0" smtClean="0"/>
              <a:t>Explore</a:t>
            </a:r>
            <a:endParaRPr lang="en-US" dirty="0"/>
          </a:p>
          <a:p>
            <a:pPr marL="285750" indent="-285750">
              <a:buFont typeface="Arial" pitchFamily="34" charset="0"/>
              <a:buChar char="•"/>
            </a:pPr>
            <a:r>
              <a:rPr lang="en-US" sz="1200" dirty="0" smtClean="0"/>
              <a:t>Assess Current State</a:t>
            </a:r>
          </a:p>
          <a:p>
            <a:pPr marL="285750" indent="-285750">
              <a:buFont typeface="Arial" pitchFamily="34" charset="0"/>
              <a:buChar char="•"/>
            </a:pPr>
            <a:r>
              <a:rPr lang="en-US" sz="1200" dirty="0" smtClean="0"/>
              <a:t>Envision Future State</a:t>
            </a:r>
          </a:p>
          <a:p>
            <a:pPr marL="285750" indent="-285750">
              <a:buFont typeface="Arial" pitchFamily="34" charset="0"/>
              <a:buChar char="•"/>
            </a:pPr>
            <a:r>
              <a:rPr lang="en-US" sz="1200" dirty="0" smtClean="0"/>
              <a:t>Gap Analysis</a:t>
            </a:r>
            <a:endParaRPr lang="en-US" sz="1200" dirty="0"/>
          </a:p>
        </p:txBody>
      </p:sp>
      <p:sp>
        <p:nvSpPr>
          <p:cNvPr id="31" name="Line Callout 2 (No Border) 30"/>
          <p:cNvSpPr/>
          <p:nvPr/>
        </p:nvSpPr>
        <p:spPr>
          <a:xfrm>
            <a:off x="2375650" y="4582345"/>
            <a:ext cx="2456329" cy="1132915"/>
          </a:xfrm>
          <a:prstGeom prst="callout2">
            <a:avLst>
              <a:gd name="adj1" fmla="val -241"/>
              <a:gd name="adj2" fmla="val 100791"/>
              <a:gd name="adj3" fmla="val -241"/>
              <a:gd name="adj4" fmla="val -244"/>
              <a:gd name="adj5" fmla="val -71466"/>
              <a:gd name="adj6" fmla="val -38875"/>
            </a:avLst>
          </a:prstGeom>
          <a:ln/>
          <a:effectLst/>
        </p:spPr>
        <p:style>
          <a:lnRef idx="2">
            <a:schemeClr val="accent2"/>
          </a:lnRef>
          <a:fillRef idx="0">
            <a:schemeClr val="accent2"/>
          </a:fillRef>
          <a:effectRef idx="1">
            <a:schemeClr val="accent2"/>
          </a:effectRef>
          <a:fontRef idx="minor">
            <a:schemeClr val="tx1"/>
          </a:fontRef>
        </p:style>
        <p:txBody>
          <a:bodyPr rtlCol="0" anchor="t"/>
          <a:lstStyle/>
          <a:p>
            <a:r>
              <a:rPr lang="en-US" dirty="0" smtClean="0"/>
              <a:t>Plan</a:t>
            </a:r>
          </a:p>
          <a:p>
            <a:pPr marL="285750" indent="-285750">
              <a:buFont typeface="Arial" pitchFamily="34" charset="0"/>
              <a:buChar char="•"/>
            </a:pPr>
            <a:r>
              <a:rPr lang="en-US" sz="1200" dirty="0" smtClean="0"/>
              <a:t>Architectural Analysis</a:t>
            </a:r>
          </a:p>
          <a:p>
            <a:pPr marL="285750" indent="-285750">
              <a:buFont typeface="Arial" pitchFamily="34" charset="0"/>
              <a:buChar char="•"/>
            </a:pPr>
            <a:r>
              <a:rPr lang="en-US" sz="1200" dirty="0" smtClean="0"/>
              <a:t>Financial Analysis</a:t>
            </a:r>
          </a:p>
          <a:p>
            <a:pPr marL="285750" indent="-285750">
              <a:buFont typeface="Arial" pitchFamily="34" charset="0"/>
              <a:buChar char="•"/>
            </a:pPr>
            <a:r>
              <a:rPr lang="en-US" sz="1200" dirty="0" smtClean="0"/>
              <a:t>Value Realization Planning</a:t>
            </a:r>
          </a:p>
          <a:p>
            <a:pPr marL="285750" indent="-285750">
              <a:buFont typeface="Arial" pitchFamily="34" charset="0"/>
              <a:buChar char="•"/>
            </a:pPr>
            <a:r>
              <a:rPr lang="en-US" sz="1200" dirty="0" smtClean="0"/>
              <a:t>Recommendations</a:t>
            </a:r>
          </a:p>
        </p:txBody>
      </p:sp>
      <p:grpSp>
        <p:nvGrpSpPr>
          <p:cNvPr id="24" name="Group 23"/>
          <p:cNvGrpSpPr/>
          <p:nvPr/>
        </p:nvGrpSpPr>
        <p:grpSpPr>
          <a:xfrm rot="16200000">
            <a:off x="-936621" y="1599823"/>
            <a:ext cx="3069658" cy="3069658"/>
            <a:chOff x="2885603" y="1943415"/>
            <a:chExt cx="3069658" cy="3069658"/>
          </a:xfrm>
        </p:grpSpPr>
        <p:grpSp>
          <p:nvGrpSpPr>
            <p:cNvPr id="25" name="Group 24"/>
            <p:cNvGrpSpPr/>
            <p:nvPr/>
          </p:nvGrpSpPr>
          <p:grpSpPr>
            <a:xfrm rot="7200000">
              <a:off x="2885603" y="1943415"/>
              <a:ext cx="3069658" cy="3069658"/>
              <a:chOff x="9521061" y="2159355"/>
              <a:chExt cx="3069658" cy="3069658"/>
            </a:xfrm>
          </p:grpSpPr>
          <p:sp>
            <p:nvSpPr>
              <p:cNvPr id="27" name="Pie 26"/>
              <p:cNvSpPr/>
              <p:nvPr/>
            </p:nvSpPr>
            <p:spPr>
              <a:xfrm>
                <a:off x="9521061" y="2159355"/>
                <a:ext cx="3069658" cy="3069658"/>
              </a:xfrm>
              <a:prstGeom prst="pie">
                <a:avLst>
                  <a:gd name="adj1" fmla="val 16186529"/>
                  <a:gd name="adj2" fmla="val 1803172"/>
                </a:avLst>
              </a:prstGeom>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bg1"/>
                  </a:solidFill>
                </a:endParaRPr>
              </a:p>
            </p:txBody>
          </p:sp>
          <p:sp>
            <p:nvSpPr>
              <p:cNvPr id="28" name="Oval 27"/>
              <p:cNvSpPr/>
              <p:nvPr/>
            </p:nvSpPr>
            <p:spPr>
              <a:xfrm>
                <a:off x="10573218" y="3194020"/>
                <a:ext cx="1000328" cy="1000328"/>
              </a:xfrm>
              <a:prstGeom prst="ellipse">
                <a:avLst/>
              </a:prstGeom>
              <a:solidFill>
                <a:schemeClr val="bg1"/>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bg1"/>
                  </a:solidFill>
                </a:endParaRPr>
              </a:p>
            </p:txBody>
          </p:sp>
        </p:grpSp>
        <p:sp>
          <p:nvSpPr>
            <p:cNvPr id="26" name="TextBox 25"/>
            <p:cNvSpPr txBox="1"/>
            <p:nvPr/>
          </p:nvSpPr>
          <p:spPr>
            <a:xfrm rot="13394592">
              <a:off x="3413486" y="2489132"/>
              <a:ext cx="2011240" cy="2055488"/>
            </a:xfrm>
            <a:prstGeom prst="rect">
              <a:avLst/>
            </a:prstGeom>
            <a:noFill/>
          </p:spPr>
          <p:txBody>
            <a:bodyPr wrap="none" lIns="0" tIns="0" rIns="0" bIns="0" rtlCol="0">
              <a:prstTxWarp prst="textArchUp">
                <a:avLst/>
              </a:prstTxWarp>
              <a:spAutoFit/>
            </a:bodyPr>
            <a:lstStyle/>
            <a:p>
              <a:r>
                <a:rPr lang="en-US" sz="1600" b="1" dirty="0" smtClean="0">
                  <a:solidFill>
                    <a:schemeClr val="bg1"/>
                  </a:solidFill>
                </a:rPr>
                <a:t>Initiative Planning</a:t>
              </a:r>
            </a:p>
          </p:txBody>
        </p:sp>
      </p:grpSp>
      <p:sp>
        <p:nvSpPr>
          <p:cNvPr id="39" name="TextBox 38"/>
          <p:cNvSpPr txBox="1"/>
          <p:nvPr/>
        </p:nvSpPr>
        <p:spPr>
          <a:xfrm>
            <a:off x="5322498" y="1268084"/>
            <a:ext cx="3371125" cy="4524315"/>
          </a:xfrm>
          <a:prstGeom prst="rect">
            <a:avLst/>
          </a:prstGeom>
          <a:noFill/>
        </p:spPr>
        <p:txBody>
          <a:bodyPr wrap="square" lIns="0" tIns="0" rIns="0" bIns="0" rtlCol="0">
            <a:spAutoFit/>
          </a:bodyPr>
          <a:lstStyle/>
          <a:p>
            <a:r>
              <a:rPr lang="en-GB" sz="1400" dirty="0"/>
              <a:t>The first </a:t>
            </a:r>
            <a:r>
              <a:rPr lang="en-GB" sz="1400" dirty="0" smtClean="0"/>
              <a:t>phase is </a:t>
            </a:r>
            <a:r>
              <a:rPr lang="en-GB" sz="1400" dirty="0"/>
              <a:t>focused on the </a:t>
            </a:r>
            <a:r>
              <a:rPr lang="en-GB" sz="1400" dirty="0" smtClean="0"/>
              <a:t>review of </a:t>
            </a:r>
            <a:r>
              <a:rPr lang="en-GB" sz="1400" dirty="0"/>
              <a:t>information from the customer and gaining approval to proceed, with a general scope for the effort. Stakeholder interviews and a </a:t>
            </a:r>
            <a:r>
              <a:rPr lang="en-GB" sz="1400" dirty="0" smtClean="0"/>
              <a:t>Opportunity </a:t>
            </a:r>
            <a:r>
              <a:rPr lang="en-GB" sz="1400" dirty="0"/>
              <a:t>Cards are the primary path to building a robust understanding of the business challenges. </a:t>
            </a:r>
            <a:endParaRPr lang="en-GB" sz="1400" dirty="0" smtClean="0"/>
          </a:p>
          <a:p>
            <a:endParaRPr lang="en-GB" sz="1400" dirty="0"/>
          </a:p>
          <a:p>
            <a:r>
              <a:rPr lang="en-GB" sz="1400" dirty="0"/>
              <a:t>The second </a:t>
            </a:r>
            <a:r>
              <a:rPr lang="en-GB" sz="1400" dirty="0" smtClean="0"/>
              <a:t>phase is </a:t>
            </a:r>
            <a:r>
              <a:rPr lang="en-GB" sz="1400" dirty="0"/>
              <a:t>focused on refining and understanding the real business opportunities for the customer. Using Opportunity Cards, Benefit Dependency Network workshops and Envisioning Workshops we develop a solid understanding of the business </a:t>
            </a:r>
            <a:r>
              <a:rPr lang="en-GB" sz="1400" dirty="0" smtClean="0"/>
              <a:t>challenges.</a:t>
            </a:r>
          </a:p>
          <a:p>
            <a:endParaRPr lang="en-GB" sz="1400" dirty="0" smtClean="0"/>
          </a:p>
          <a:p>
            <a:r>
              <a:rPr lang="en-GB" sz="1400" dirty="0" smtClean="0"/>
              <a:t>To </a:t>
            </a:r>
            <a:r>
              <a:rPr lang="en-GB" sz="1400" dirty="0"/>
              <a:t>create a credible and actionable plan the final </a:t>
            </a:r>
            <a:r>
              <a:rPr lang="en-GB" sz="1400" dirty="0" smtClean="0"/>
              <a:t>phase identifies </a:t>
            </a:r>
            <a:r>
              <a:rPr lang="en-GB" sz="1400" dirty="0"/>
              <a:t>the transformation and business value that Microsoft’s recommendations can create in the customer’s organization. </a:t>
            </a:r>
          </a:p>
        </p:txBody>
      </p:sp>
    </p:spTree>
    <p:extLst>
      <p:ext uri="{BB962C8B-B14F-4D97-AF65-F5344CB8AC3E}">
        <p14:creationId xmlns:p14="http://schemas.microsoft.com/office/powerpoint/2010/main" val="141887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7204" y="360402"/>
            <a:ext cx="7686170" cy="509171"/>
          </a:xfrm>
        </p:spPr>
        <p:txBody>
          <a:bodyPr/>
          <a:lstStyle/>
          <a:p>
            <a:r>
              <a:rPr lang="en-US" dirty="0" smtClean="0"/>
              <a:t>Segment Outcome</a:t>
            </a:r>
            <a:endParaRPr lang="en-US" dirty="0"/>
          </a:p>
        </p:txBody>
      </p:sp>
      <p:sp>
        <p:nvSpPr>
          <p:cNvPr id="29" name="Line Callout 2 (No Border) 28"/>
          <p:cNvSpPr/>
          <p:nvPr/>
        </p:nvSpPr>
        <p:spPr>
          <a:xfrm>
            <a:off x="2375650" y="1739990"/>
            <a:ext cx="2456329" cy="1132915"/>
          </a:xfrm>
          <a:prstGeom prst="callout2">
            <a:avLst>
              <a:gd name="adj1" fmla="val -241"/>
              <a:gd name="adj2" fmla="val 100791"/>
              <a:gd name="adj3" fmla="val -241"/>
              <a:gd name="adj4" fmla="val -244"/>
              <a:gd name="adj5" fmla="val 76229"/>
              <a:gd name="adj6" fmla="val -43306"/>
            </a:avLst>
          </a:prstGeom>
          <a:ln/>
          <a:effectLst/>
        </p:spPr>
        <p:style>
          <a:lnRef idx="2">
            <a:schemeClr val="accent2"/>
          </a:lnRef>
          <a:fillRef idx="0">
            <a:schemeClr val="accent2"/>
          </a:fillRef>
          <a:effectRef idx="1">
            <a:schemeClr val="accent2"/>
          </a:effectRef>
          <a:fontRef idx="minor">
            <a:schemeClr val="tx1"/>
          </a:fontRef>
        </p:style>
        <p:txBody>
          <a:bodyPr rtlCol="0" anchor="t"/>
          <a:lstStyle/>
          <a:p>
            <a:r>
              <a:rPr lang="en-US" dirty="0" smtClean="0"/>
              <a:t>Define</a:t>
            </a:r>
          </a:p>
          <a:p>
            <a:pPr marL="285750" indent="-285750">
              <a:buFont typeface="Arial" pitchFamily="34" charset="0"/>
              <a:buChar char="•"/>
            </a:pPr>
            <a:r>
              <a:rPr lang="en-US" sz="1200" dirty="0" smtClean="0"/>
              <a:t>Defined objectives and scope</a:t>
            </a:r>
          </a:p>
        </p:txBody>
      </p:sp>
      <p:sp>
        <p:nvSpPr>
          <p:cNvPr id="30" name="Line Callout 2 (No Border) 29"/>
          <p:cNvSpPr/>
          <p:nvPr/>
        </p:nvSpPr>
        <p:spPr>
          <a:xfrm>
            <a:off x="2375650" y="3166484"/>
            <a:ext cx="2456329" cy="1132915"/>
          </a:xfrm>
          <a:prstGeom prst="callout2">
            <a:avLst>
              <a:gd name="adj1" fmla="val -241"/>
              <a:gd name="adj2" fmla="val 100791"/>
              <a:gd name="adj3" fmla="val -241"/>
              <a:gd name="adj4" fmla="val -244"/>
              <a:gd name="adj5" fmla="val 228"/>
              <a:gd name="adj6" fmla="val -41609"/>
            </a:avLst>
          </a:prstGeom>
          <a:ln/>
          <a:effectLst/>
        </p:spPr>
        <p:style>
          <a:lnRef idx="2">
            <a:schemeClr val="accent2"/>
          </a:lnRef>
          <a:fillRef idx="0">
            <a:schemeClr val="accent2"/>
          </a:fillRef>
          <a:effectRef idx="1">
            <a:schemeClr val="accent2"/>
          </a:effectRef>
          <a:fontRef idx="minor">
            <a:schemeClr val="tx1"/>
          </a:fontRef>
        </p:style>
        <p:txBody>
          <a:bodyPr rtlCol="0" anchor="t"/>
          <a:lstStyle/>
          <a:p>
            <a:r>
              <a:rPr lang="en-US" dirty="0" smtClean="0"/>
              <a:t>Explore</a:t>
            </a:r>
            <a:endParaRPr lang="en-US" dirty="0"/>
          </a:p>
          <a:p>
            <a:pPr marL="285750" indent="-285750">
              <a:buFont typeface="Arial" pitchFamily="34" charset="0"/>
              <a:buChar char="•"/>
            </a:pPr>
            <a:r>
              <a:rPr lang="en-US" sz="1200" dirty="0" smtClean="0"/>
              <a:t>Draft Strategic Plan</a:t>
            </a:r>
          </a:p>
          <a:p>
            <a:pPr marL="285750" indent="-285750">
              <a:buFont typeface="Arial" pitchFamily="34" charset="0"/>
              <a:buChar char="•"/>
            </a:pPr>
            <a:r>
              <a:rPr lang="en-US" sz="1200" dirty="0" smtClean="0"/>
              <a:t>Detailed scope and requirements</a:t>
            </a:r>
          </a:p>
          <a:p>
            <a:pPr lvl="1"/>
            <a:endParaRPr lang="en-US" sz="1200" dirty="0"/>
          </a:p>
        </p:txBody>
      </p:sp>
      <p:sp>
        <p:nvSpPr>
          <p:cNvPr id="31" name="Line Callout 2 (No Border) 30"/>
          <p:cNvSpPr/>
          <p:nvPr/>
        </p:nvSpPr>
        <p:spPr>
          <a:xfrm>
            <a:off x="2375650" y="4582345"/>
            <a:ext cx="2456329" cy="1132915"/>
          </a:xfrm>
          <a:prstGeom prst="callout2">
            <a:avLst>
              <a:gd name="adj1" fmla="val -241"/>
              <a:gd name="adj2" fmla="val 100791"/>
              <a:gd name="adj3" fmla="val -241"/>
              <a:gd name="adj4" fmla="val -244"/>
              <a:gd name="adj5" fmla="val -71466"/>
              <a:gd name="adj6" fmla="val -38875"/>
            </a:avLst>
          </a:prstGeom>
          <a:ln/>
          <a:effectLst/>
        </p:spPr>
        <p:style>
          <a:lnRef idx="2">
            <a:schemeClr val="accent2"/>
          </a:lnRef>
          <a:fillRef idx="0">
            <a:schemeClr val="accent2"/>
          </a:fillRef>
          <a:effectRef idx="1">
            <a:schemeClr val="accent2"/>
          </a:effectRef>
          <a:fontRef idx="minor">
            <a:schemeClr val="tx1"/>
          </a:fontRef>
        </p:style>
        <p:txBody>
          <a:bodyPr rtlCol="0" anchor="t"/>
          <a:lstStyle/>
          <a:p>
            <a:r>
              <a:rPr lang="en-US" dirty="0" smtClean="0"/>
              <a:t>Plan</a:t>
            </a:r>
          </a:p>
          <a:p>
            <a:pPr marL="285750" indent="-285750">
              <a:buFont typeface="Arial" pitchFamily="34" charset="0"/>
              <a:buChar char="•"/>
            </a:pPr>
            <a:r>
              <a:rPr lang="en-US" sz="1200" dirty="0" smtClean="0"/>
              <a:t>Strategic Plan</a:t>
            </a:r>
          </a:p>
          <a:p>
            <a:pPr marL="285750" indent="-285750">
              <a:buFont typeface="Arial" pitchFamily="34" charset="0"/>
              <a:buChar char="•"/>
            </a:pPr>
            <a:r>
              <a:rPr lang="en-US" sz="1200" dirty="0" smtClean="0"/>
              <a:t>Architecture Plan</a:t>
            </a:r>
          </a:p>
          <a:p>
            <a:pPr marL="285750" indent="-285750">
              <a:buFont typeface="Arial" pitchFamily="34" charset="0"/>
              <a:buChar char="•"/>
            </a:pPr>
            <a:r>
              <a:rPr lang="en-US" sz="1200" dirty="0" smtClean="0"/>
              <a:t>Business Case</a:t>
            </a:r>
          </a:p>
          <a:p>
            <a:pPr marL="285750" indent="-285750">
              <a:buFont typeface="Arial" pitchFamily="34" charset="0"/>
              <a:buChar char="•"/>
            </a:pPr>
            <a:r>
              <a:rPr lang="en-US" sz="1200" dirty="0" smtClean="0"/>
              <a:t>Value Realization Plan</a:t>
            </a:r>
          </a:p>
        </p:txBody>
      </p:sp>
      <p:grpSp>
        <p:nvGrpSpPr>
          <p:cNvPr id="24" name="Group 23"/>
          <p:cNvGrpSpPr/>
          <p:nvPr/>
        </p:nvGrpSpPr>
        <p:grpSpPr>
          <a:xfrm rot="16200000">
            <a:off x="-936621" y="1599823"/>
            <a:ext cx="3069658" cy="3069658"/>
            <a:chOff x="2885603" y="1943415"/>
            <a:chExt cx="3069658" cy="3069658"/>
          </a:xfrm>
        </p:grpSpPr>
        <p:grpSp>
          <p:nvGrpSpPr>
            <p:cNvPr id="25" name="Group 24"/>
            <p:cNvGrpSpPr/>
            <p:nvPr/>
          </p:nvGrpSpPr>
          <p:grpSpPr>
            <a:xfrm rot="7200000">
              <a:off x="2885603" y="1943415"/>
              <a:ext cx="3069658" cy="3069658"/>
              <a:chOff x="9521061" y="2159355"/>
              <a:chExt cx="3069658" cy="3069658"/>
            </a:xfrm>
          </p:grpSpPr>
          <p:sp>
            <p:nvSpPr>
              <p:cNvPr id="27" name="Pie 26"/>
              <p:cNvSpPr/>
              <p:nvPr/>
            </p:nvSpPr>
            <p:spPr>
              <a:xfrm>
                <a:off x="9521061" y="2159355"/>
                <a:ext cx="3069658" cy="3069658"/>
              </a:xfrm>
              <a:prstGeom prst="pie">
                <a:avLst>
                  <a:gd name="adj1" fmla="val 16186529"/>
                  <a:gd name="adj2" fmla="val 1803172"/>
                </a:avLst>
              </a:prstGeom>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bg1"/>
                  </a:solidFill>
                </a:endParaRPr>
              </a:p>
            </p:txBody>
          </p:sp>
          <p:sp>
            <p:nvSpPr>
              <p:cNvPr id="28" name="Oval 27"/>
              <p:cNvSpPr/>
              <p:nvPr/>
            </p:nvSpPr>
            <p:spPr>
              <a:xfrm>
                <a:off x="10573218" y="3194020"/>
                <a:ext cx="1000328" cy="1000328"/>
              </a:xfrm>
              <a:prstGeom prst="ellipse">
                <a:avLst/>
              </a:prstGeom>
              <a:solidFill>
                <a:schemeClr val="bg1"/>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bg1"/>
                  </a:solidFill>
                </a:endParaRPr>
              </a:p>
            </p:txBody>
          </p:sp>
        </p:grpSp>
        <p:sp>
          <p:nvSpPr>
            <p:cNvPr id="26" name="TextBox 25"/>
            <p:cNvSpPr txBox="1"/>
            <p:nvPr/>
          </p:nvSpPr>
          <p:spPr>
            <a:xfrm rot="13394592">
              <a:off x="3413486" y="2489132"/>
              <a:ext cx="2011240" cy="2055488"/>
            </a:xfrm>
            <a:prstGeom prst="rect">
              <a:avLst/>
            </a:prstGeom>
            <a:noFill/>
          </p:spPr>
          <p:txBody>
            <a:bodyPr wrap="none" lIns="0" tIns="0" rIns="0" bIns="0" rtlCol="0">
              <a:prstTxWarp prst="textArchUp">
                <a:avLst/>
              </a:prstTxWarp>
              <a:spAutoFit/>
            </a:bodyPr>
            <a:lstStyle/>
            <a:p>
              <a:r>
                <a:rPr lang="en-US" sz="1600" b="1" dirty="0" smtClean="0">
                  <a:solidFill>
                    <a:schemeClr val="bg1"/>
                  </a:solidFill>
                </a:rPr>
                <a:t>Initiative Planning</a:t>
              </a:r>
            </a:p>
          </p:txBody>
        </p:sp>
      </p:grpSp>
      <p:sp>
        <p:nvSpPr>
          <p:cNvPr id="39" name="TextBox 38"/>
          <p:cNvSpPr txBox="1"/>
          <p:nvPr/>
        </p:nvSpPr>
        <p:spPr>
          <a:xfrm>
            <a:off x="5322498" y="1268084"/>
            <a:ext cx="3377949" cy="4985980"/>
          </a:xfrm>
          <a:prstGeom prst="rect">
            <a:avLst/>
          </a:prstGeom>
          <a:noFill/>
        </p:spPr>
        <p:txBody>
          <a:bodyPr wrap="square" lIns="0" tIns="0" rIns="0" bIns="0" rtlCol="0">
            <a:spAutoFit/>
          </a:bodyPr>
          <a:lstStyle/>
          <a:p>
            <a:r>
              <a:rPr lang="en-US" sz="1400" dirty="0" smtClean="0"/>
              <a:t>The primary outcome of this segment is not a set of documents, but a decision by the customer to proceed with a defined program of work, or a decision not to proceed, based on clearly presented evidence. That evidence includes:</a:t>
            </a:r>
          </a:p>
          <a:p>
            <a:endParaRPr lang="en-US" sz="1400" dirty="0" smtClean="0"/>
          </a:p>
          <a:p>
            <a:r>
              <a:rPr lang="en-US" sz="1400" b="1" dirty="0"/>
              <a:t>A Strategic Plan</a:t>
            </a:r>
            <a:r>
              <a:rPr lang="en-US" sz="1200" dirty="0"/>
              <a:t> </a:t>
            </a:r>
            <a:r>
              <a:rPr lang="en-GB" sz="1200" dirty="0"/>
              <a:t>that identifies the business value Microsoft’s recommendations can potentially create in the customer’s organization and defines the suggested implementation approach to achieve these.</a:t>
            </a:r>
          </a:p>
          <a:p>
            <a:r>
              <a:rPr lang="en-US" sz="1400" b="1" dirty="0"/>
              <a:t>An Architectural Roadmap</a:t>
            </a:r>
            <a:r>
              <a:rPr lang="en-US" sz="1200" b="1" dirty="0"/>
              <a:t> </a:t>
            </a:r>
            <a:r>
              <a:rPr lang="en-GB" sz="1200" dirty="0"/>
              <a:t>describing the recommended information, application and technology architecture required to support the recommendations.</a:t>
            </a:r>
          </a:p>
          <a:p>
            <a:r>
              <a:rPr lang="en-US" sz="1400" b="1" dirty="0"/>
              <a:t>A Business Case  </a:t>
            </a:r>
            <a:r>
              <a:rPr lang="en-GB" sz="1200" dirty="0"/>
              <a:t>with the potential benefits for each business function or component that is impacted and the related organizational changes that will enable the benefits to be realized.</a:t>
            </a:r>
          </a:p>
          <a:p>
            <a:r>
              <a:rPr lang="en-US" sz="1400" b="1" dirty="0"/>
              <a:t>A </a:t>
            </a:r>
            <a:r>
              <a:rPr lang="en-US" sz="1400" b="1" dirty="0" smtClean="0"/>
              <a:t>Value Realization </a:t>
            </a:r>
            <a:r>
              <a:rPr lang="en-US" sz="1400" b="1" dirty="0"/>
              <a:t>Plan </a:t>
            </a:r>
            <a:r>
              <a:rPr lang="en-GB" sz="1200" dirty="0"/>
              <a:t>identifies the anticipated customer benefits and defines mutually agreed-upon measurement methods </a:t>
            </a:r>
            <a:r>
              <a:rPr lang="en-GB" sz="1200" dirty="0" smtClean="0"/>
              <a:t>to </a:t>
            </a:r>
            <a:r>
              <a:rPr lang="en-GB" sz="1200" dirty="0"/>
              <a:t>demonstrate achievement of the business value.</a:t>
            </a:r>
          </a:p>
          <a:p>
            <a:endParaRPr lang="en-US" sz="1400" dirty="0"/>
          </a:p>
        </p:txBody>
      </p:sp>
      <p:pic>
        <p:nvPicPr>
          <p:cNvPr id="13"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1336" y="112301"/>
            <a:ext cx="913744" cy="913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250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7204" y="360402"/>
            <a:ext cx="7686170" cy="509171"/>
          </a:xfrm>
        </p:spPr>
        <p:txBody>
          <a:bodyPr/>
          <a:lstStyle/>
          <a:p>
            <a:r>
              <a:rPr lang="en-US" dirty="0" smtClean="0"/>
              <a:t>Segment SME Content Specification</a:t>
            </a:r>
            <a:endParaRPr lang="en-US" dirty="0"/>
          </a:p>
        </p:txBody>
      </p:sp>
      <p:sp>
        <p:nvSpPr>
          <p:cNvPr id="29" name="Line Callout 2 (No Border) 28"/>
          <p:cNvSpPr/>
          <p:nvPr/>
        </p:nvSpPr>
        <p:spPr>
          <a:xfrm>
            <a:off x="2375650" y="1739990"/>
            <a:ext cx="2456329" cy="1132915"/>
          </a:xfrm>
          <a:prstGeom prst="callout2">
            <a:avLst>
              <a:gd name="adj1" fmla="val -241"/>
              <a:gd name="adj2" fmla="val 100791"/>
              <a:gd name="adj3" fmla="val -241"/>
              <a:gd name="adj4" fmla="val -244"/>
              <a:gd name="adj5" fmla="val 76229"/>
              <a:gd name="adj6" fmla="val -43306"/>
            </a:avLst>
          </a:prstGeom>
          <a:ln/>
          <a:effectLst/>
        </p:spPr>
        <p:style>
          <a:lnRef idx="2">
            <a:schemeClr val="accent2"/>
          </a:lnRef>
          <a:fillRef idx="0">
            <a:schemeClr val="accent2"/>
          </a:fillRef>
          <a:effectRef idx="1">
            <a:schemeClr val="accent2"/>
          </a:effectRef>
          <a:fontRef idx="minor">
            <a:schemeClr val="tx1"/>
          </a:fontRef>
        </p:style>
        <p:txBody>
          <a:bodyPr rtlCol="0" anchor="t"/>
          <a:lstStyle/>
          <a:p>
            <a:r>
              <a:rPr lang="en-US" dirty="0" smtClean="0"/>
              <a:t>Define</a:t>
            </a:r>
          </a:p>
          <a:p>
            <a:pPr marL="285750" indent="-285750">
              <a:buFont typeface="Arial" pitchFamily="34" charset="0"/>
              <a:buChar char="•"/>
            </a:pPr>
            <a:r>
              <a:rPr lang="en-US" sz="1200" dirty="0" smtClean="0"/>
              <a:t>Opportunity Cards</a:t>
            </a:r>
          </a:p>
          <a:p>
            <a:pPr marL="285750" indent="-285750">
              <a:buFont typeface="Arial" pitchFamily="34" charset="0"/>
              <a:buChar char="•"/>
            </a:pPr>
            <a:r>
              <a:rPr lang="en-US" sz="1200" dirty="0" smtClean="0"/>
              <a:t>Case Studies</a:t>
            </a:r>
          </a:p>
          <a:p>
            <a:pPr marL="285750" indent="-285750">
              <a:buFont typeface="Arial" pitchFamily="34" charset="0"/>
              <a:buChar char="•"/>
            </a:pPr>
            <a:r>
              <a:rPr lang="en-US" sz="1200" dirty="0" smtClean="0"/>
              <a:t>Reference Model</a:t>
            </a:r>
          </a:p>
        </p:txBody>
      </p:sp>
      <p:sp>
        <p:nvSpPr>
          <p:cNvPr id="30" name="Line Callout 2 (No Border) 29"/>
          <p:cNvSpPr/>
          <p:nvPr/>
        </p:nvSpPr>
        <p:spPr>
          <a:xfrm>
            <a:off x="2375650" y="3166484"/>
            <a:ext cx="2456329" cy="1132915"/>
          </a:xfrm>
          <a:prstGeom prst="callout2">
            <a:avLst>
              <a:gd name="adj1" fmla="val -241"/>
              <a:gd name="adj2" fmla="val 100791"/>
              <a:gd name="adj3" fmla="val -241"/>
              <a:gd name="adj4" fmla="val -244"/>
              <a:gd name="adj5" fmla="val 228"/>
              <a:gd name="adj6" fmla="val -41609"/>
            </a:avLst>
          </a:prstGeom>
          <a:ln/>
          <a:effectLst/>
        </p:spPr>
        <p:style>
          <a:lnRef idx="2">
            <a:schemeClr val="accent2"/>
          </a:lnRef>
          <a:fillRef idx="0">
            <a:schemeClr val="accent2"/>
          </a:fillRef>
          <a:effectRef idx="1">
            <a:schemeClr val="accent2"/>
          </a:effectRef>
          <a:fontRef idx="minor">
            <a:schemeClr val="tx1"/>
          </a:fontRef>
        </p:style>
        <p:txBody>
          <a:bodyPr rtlCol="0" anchor="t"/>
          <a:lstStyle/>
          <a:p>
            <a:r>
              <a:rPr lang="en-US" dirty="0" smtClean="0"/>
              <a:t>Explore</a:t>
            </a:r>
            <a:endParaRPr lang="en-US" dirty="0"/>
          </a:p>
          <a:p>
            <a:pPr marL="285750" indent="-285750">
              <a:buFont typeface="Arial" pitchFamily="34" charset="0"/>
              <a:buChar char="•"/>
            </a:pPr>
            <a:r>
              <a:rPr lang="en-US" sz="1200" dirty="0" smtClean="0"/>
              <a:t>Customer Readiness Materials</a:t>
            </a:r>
          </a:p>
          <a:p>
            <a:pPr marL="285750" indent="-285750">
              <a:buFont typeface="Arial" pitchFamily="34" charset="0"/>
              <a:buChar char="•"/>
            </a:pPr>
            <a:r>
              <a:rPr lang="en-US" sz="1200" dirty="0" smtClean="0"/>
              <a:t>Subject-Matter Briefings</a:t>
            </a:r>
          </a:p>
          <a:p>
            <a:pPr marL="285750" indent="-285750">
              <a:buFont typeface="Arial" pitchFamily="34" charset="0"/>
              <a:buChar char="•"/>
            </a:pPr>
            <a:r>
              <a:rPr lang="en-US" sz="1200" dirty="0" smtClean="0"/>
              <a:t>Recommendations Profile for relevant Microsoft Services offerings</a:t>
            </a:r>
          </a:p>
        </p:txBody>
      </p:sp>
      <p:sp>
        <p:nvSpPr>
          <p:cNvPr id="31" name="Line Callout 2 (No Border) 30"/>
          <p:cNvSpPr/>
          <p:nvPr/>
        </p:nvSpPr>
        <p:spPr>
          <a:xfrm>
            <a:off x="2375650" y="4582345"/>
            <a:ext cx="2456329" cy="1132915"/>
          </a:xfrm>
          <a:prstGeom prst="callout2">
            <a:avLst>
              <a:gd name="adj1" fmla="val -241"/>
              <a:gd name="adj2" fmla="val 100791"/>
              <a:gd name="adj3" fmla="val -241"/>
              <a:gd name="adj4" fmla="val -244"/>
              <a:gd name="adj5" fmla="val -71466"/>
              <a:gd name="adj6" fmla="val -38875"/>
            </a:avLst>
          </a:prstGeom>
          <a:ln/>
          <a:effectLst/>
        </p:spPr>
        <p:style>
          <a:lnRef idx="2">
            <a:schemeClr val="accent2"/>
          </a:lnRef>
          <a:fillRef idx="0">
            <a:schemeClr val="accent2"/>
          </a:fillRef>
          <a:effectRef idx="1">
            <a:schemeClr val="accent2"/>
          </a:effectRef>
          <a:fontRef idx="minor">
            <a:schemeClr val="tx1"/>
          </a:fontRef>
        </p:style>
        <p:txBody>
          <a:bodyPr rtlCol="0" anchor="t"/>
          <a:lstStyle/>
          <a:p>
            <a:r>
              <a:rPr lang="en-US" dirty="0" smtClean="0"/>
              <a:t>Plan</a:t>
            </a:r>
          </a:p>
          <a:p>
            <a:pPr marL="285750" indent="-285750">
              <a:buFont typeface="Arial" pitchFamily="34" charset="0"/>
              <a:buChar char="•"/>
            </a:pPr>
            <a:r>
              <a:rPr lang="en-US" sz="1200" dirty="0" smtClean="0"/>
              <a:t>Estimation Framework for Business Case and Resource Plans</a:t>
            </a:r>
          </a:p>
          <a:p>
            <a:pPr marL="285750" indent="-285750">
              <a:buFont typeface="Arial" pitchFamily="34" charset="0"/>
              <a:buChar char="•"/>
            </a:pPr>
            <a:r>
              <a:rPr lang="en-US" sz="1200" dirty="0" smtClean="0"/>
              <a:t>Reference Architecture</a:t>
            </a:r>
          </a:p>
          <a:p>
            <a:pPr marL="285750" indent="-285750">
              <a:buFont typeface="Arial" pitchFamily="34" charset="0"/>
              <a:buChar char="•"/>
            </a:pPr>
            <a:r>
              <a:rPr lang="en-US" sz="1200" dirty="0" smtClean="0"/>
              <a:t>Worked Example for the Strategic Plan, Architecture Plan, Business Case and Value </a:t>
            </a:r>
            <a:r>
              <a:rPr lang="en-US" sz="1200" dirty="0"/>
              <a:t>Realization </a:t>
            </a:r>
            <a:r>
              <a:rPr lang="en-US" sz="1200" dirty="0" smtClean="0"/>
              <a:t>Plan</a:t>
            </a:r>
            <a:endParaRPr lang="en-US" sz="1200" dirty="0"/>
          </a:p>
        </p:txBody>
      </p:sp>
      <p:grpSp>
        <p:nvGrpSpPr>
          <p:cNvPr id="24" name="Group 23"/>
          <p:cNvGrpSpPr/>
          <p:nvPr/>
        </p:nvGrpSpPr>
        <p:grpSpPr>
          <a:xfrm rot="16200000">
            <a:off x="-936621" y="1599823"/>
            <a:ext cx="3069658" cy="3069658"/>
            <a:chOff x="2885603" y="1943415"/>
            <a:chExt cx="3069658" cy="3069658"/>
          </a:xfrm>
        </p:grpSpPr>
        <p:grpSp>
          <p:nvGrpSpPr>
            <p:cNvPr id="25" name="Group 24"/>
            <p:cNvGrpSpPr/>
            <p:nvPr/>
          </p:nvGrpSpPr>
          <p:grpSpPr>
            <a:xfrm rot="7200000">
              <a:off x="2885603" y="1943415"/>
              <a:ext cx="3069658" cy="3069658"/>
              <a:chOff x="9521061" y="2159355"/>
              <a:chExt cx="3069658" cy="3069658"/>
            </a:xfrm>
          </p:grpSpPr>
          <p:sp>
            <p:nvSpPr>
              <p:cNvPr id="27" name="Pie 26"/>
              <p:cNvSpPr/>
              <p:nvPr/>
            </p:nvSpPr>
            <p:spPr>
              <a:xfrm>
                <a:off x="9521061" y="2159355"/>
                <a:ext cx="3069658" cy="3069658"/>
              </a:xfrm>
              <a:prstGeom prst="pie">
                <a:avLst>
                  <a:gd name="adj1" fmla="val 16186529"/>
                  <a:gd name="adj2" fmla="val 1803172"/>
                </a:avLst>
              </a:prstGeom>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schemeClr val="bg1"/>
                  </a:solidFill>
                </a:endParaRPr>
              </a:p>
            </p:txBody>
          </p:sp>
          <p:sp>
            <p:nvSpPr>
              <p:cNvPr id="28" name="Oval 27"/>
              <p:cNvSpPr/>
              <p:nvPr/>
            </p:nvSpPr>
            <p:spPr>
              <a:xfrm>
                <a:off x="10573218" y="3194020"/>
                <a:ext cx="1000328" cy="1000328"/>
              </a:xfrm>
              <a:prstGeom prst="ellipse">
                <a:avLst/>
              </a:prstGeom>
              <a:solidFill>
                <a:schemeClr val="bg1"/>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bg1"/>
                  </a:solidFill>
                </a:endParaRPr>
              </a:p>
            </p:txBody>
          </p:sp>
        </p:grpSp>
        <p:sp>
          <p:nvSpPr>
            <p:cNvPr id="26" name="TextBox 25"/>
            <p:cNvSpPr txBox="1"/>
            <p:nvPr/>
          </p:nvSpPr>
          <p:spPr>
            <a:xfrm rot="13394592">
              <a:off x="3413486" y="2489132"/>
              <a:ext cx="2011240" cy="2055488"/>
            </a:xfrm>
            <a:prstGeom prst="rect">
              <a:avLst/>
            </a:prstGeom>
            <a:noFill/>
          </p:spPr>
          <p:txBody>
            <a:bodyPr wrap="none" lIns="0" tIns="0" rIns="0" bIns="0" rtlCol="0">
              <a:prstTxWarp prst="textArchUp">
                <a:avLst/>
              </a:prstTxWarp>
              <a:spAutoFit/>
            </a:bodyPr>
            <a:lstStyle/>
            <a:p>
              <a:r>
                <a:rPr lang="en-US" sz="1600" b="1" dirty="0" smtClean="0">
                  <a:solidFill>
                    <a:schemeClr val="bg1"/>
                  </a:solidFill>
                </a:rPr>
                <a:t>Initiative Planning</a:t>
              </a:r>
            </a:p>
          </p:txBody>
        </p:sp>
      </p:grpSp>
      <p:sp>
        <p:nvSpPr>
          <p:cNvPr id="39" name="TextBox 38"/>
          <p:cNvSpPr txBox="1"/>
          <p:nvPr/>
        </p:nvSpPr>
        <p:spPr>
          <a:xfrm>
            <a:off x="5322499" y="1689487"/>
            <a:ext cx="3243532" cy="4739759"/>
          </a:xfrm>
          <a:prstGeom prst="rect">
            <a:avLst/>
          </a:prstGeom>
          <a:noFill/>
        </p:spPr>
        <p:txBody>
          <a:bodyPr wrap="square" lIns="0" tIns="0" rIns="0" bIns="0" rtlCol="0">
            <a:spAutoFit/>
          </a:bodyPr>
          <a:lstStyle/>
          <a:p>
            <a:r>
              <a:rPr lang="en-CA" sz="1400" dirty="0"/>
              <a:t>In addition to the creation of </a:t>
            </a:r>
            <a:r>
              <a:rPr lang="en-CA" sz="1400" dirty="0" smtClean="0"/>
              <a:t>content listed to the left a </a:t>
            </a:r>
            <a:r>
              <a:rPr lang="en-CA" sz="1400" dirty="0"/>
              <a:t>‘content pack’ for </a:t>
            </a:r>
            <a:r>
              <a:rPr lang="en-CA" sz="1400" dirty="0" smtClean="0"/>
              <a:t>Initiative Planning should </a:t>
            </a:r>
            <a:r>
              <a:rPr lang="en-CA" sz="1400" dirty="0"/>
              <a:t>also contain a Delivery Guide Supplement to summarize how to use the materials. This is in addition to the VRF Delivery Guide for this segment and does not need to repeat any of the VRF content.</a:t>
            </a:r>
          </a:p>
          <a:p>
            <a:endParaRPr lang="en-CA" sz="1400" dirty="0"/>
          </a:p>
          <a:p>
            <a:r>
              <a:rPr lang="en-CA" sz="1400" dirty="0" smtClean="0"/>
              <a:t>In addition to providing </a:t>
            </a:r>
            <a:r>
              <a:rPr lang="en-US" sz="1400" dirty="0" smtClean="0"/>
              <a:t>estimation </a:t>
            </a:r>
            <a:r>
              <a:rPr lang="en-US" sz="1400" dirty="0"/>
              <a:t>frameworks for resources and business case </a:t>
            </a:r>
            <a:r>
              <a:rPr lang="en-US" sz="1400" dirty="0" smtClean="0"/>
              <a:t>development the SMEs should provide c</a:t>
            </a:r>
            <a:r>
              <a:rPr lang="en-CA" sz="1400" dirty="0" err="1" smtClean="0"/>
              <a:t>lear</a:t>
            </a:r>
            <a:r>
              <a:rPr lang="en-CA" sz="1400" dirty="0" smtClean="0"/>
              <a:t> </a:t>
            </a:r>
            <a:r>
              <a:rPr lang="en-CA" sz="1400" dirty="0"/>
              <a:t>instructions on how to align </a:t>
            </a:r>
            <a:r>
              <a:rPr lang="en-CA" sz="1400" dirty="0" smtClean="0"/>
              <a:t>additional Microsoft </a:t>
            </a:r>
            <a:r>
              <a:rPr lang="en-CA" sz="1400" dirty="0"/>
              <a:t>Services offerings with the </a:t>
            </a:r>
            <a:r>
              <a:rPr lang="en-CA" sz="1400" dirty="0" smtClean="0"/>
              <a:t>recommendations.</a:t>
            </a:r>
            <a:endParaRPr lang="en-CA" sz="1400" dirty="0"/>
          </a:p>
          <a:p>
            <a:endParaRPr lang="en-CA" sz="1400" dirty="0"/>
          </a:p>
          <a:p>
            <a:r>
              <a:rPr lang="en-CA" sz="1400" dirty="0"/>
              <a:t>A ‘content pack’ should also provide a worked example </a:t>
            </a:r>
            <a:r>
              <a:rPr lang="en-CA" sz="1400" dirty="0" smtClean="0"/>
              <a:t>of the four final deliverable documents to </a:t>
            </a:r>
            <a:r>
              <a:rPr lang="en-CA" sz="1400" dirty="0"/>
              <a:t>define the quality standard expected.</a:t>
            </a:r>
            <a:endParaRPr lang="en-GB" sz="1400" dirty="0"/>
          </a:p>
          <a:p>
            <a:endParaRPr lang="en-US" sz="1400" dirty="0" smtClean="0"/>
          </a:p>
          <a:p>
            <a:endParaRPr lang="en-US" sz="1400" dirty="0" smtClean="0"/>
          </a:p>
        </p:txBody>
      </p:sp>
      <p:pic>
        <p:nvPicPr>
          <p:cNvPr id="13"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1336" y="112301"/>
            <a:ext cx="913744" cy="913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131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7204" y="360402"/>
            <a:ext cx="7686170" cy="509171"/>
          </a:xfrm>
        </p:spPr>
        <p:txBody>
          <a:bodyPr/>
          <a:lstStyle/>
          <a:p>
            <a:r>
              <a:rPr lang="en-US" dirty="0" smtClean="0"/>
              <a:t>Segment </a:t>
            </a:r>
            <a:r>
              <a:rPr lang="en-US" dirty="0"/>
              <a:t>Overview</a:t>
            </a:r>
          </a:p>
        </p:txBody>
      </p:sp>
      <p:sp>
        <p:nvSpPr>
          <p:cNvPr id="11" name="Line Callout 2 (No Border) 10"/>
          <p:cNvSpPr/>
          <p:nvPr/>
        </p:nvSpPr>
        <p:spPr>
          <a:xfrm>
            <a:off x="2375650" y="1739990"/>
            <a:ext cx="2456329" cy="1132915"/>
          </a:xfrm>
          <a:prstGeom prst="callout2">
            <a:avLst>
              <a:gd name="adj1" fmla="val -241"/>
              <a:gd name="adj2" fmla="val 100791"/>
              <a:gd name="adj3" fmla="val -241"/>
              <a:gd name="adj4" fmla="val -244"/>
              <a:gd name="adj5" fmla="val 76229"/>
              <a:gd name="adj6" fmla="val -43306"/>
            </a:avLst>
          </a:prstGeom>
          <a:ln/>
          <a:effectLst/>
        </p:spPr>
        <p:style>
          <a:lnRef idx="2">
            <a:schemeClr val="accent4"/>
          </a:lnRef>
          <a:fillRef idx="0">
            <a:schemeClr val="accent4"/>
          </a:fillRef>
          <a:effectRef idx="1">
            <a:schemeClr val="accent4"/>
          </a:effectRef>
          <a:fontRef idx="minor">
            <a:schemeClr val="tx1"/>
          </a:fontRef>
        </p:style>
        <p:txBody>
          <a:bodyPr rtlCol="0" anchor="t"/>
          <a:lstStyle/>
          <a:p>
            <a:r>
              <a:rPr lang="en-US" dirty="0" smtClean="0"/>
              <a:t>Deploy</a:t>
            </a:r>
          </a:p>
          <a:p>
            <a:pPr marL="285750" indent="-285750">
              <a:buFont typeface="Arial" pitchFamily="34" charset="0"/>
              <a:buChar char="•"/>
            </a:pPr>
            <a:r>
              <a:rPr lang="en-US" sz="1200" dirty="0"/>
              <a:t>Leverage the </a:t>
            </a:r>
            <a:r>
              <a:rPr lang="en-US" sz="1200" dirty="0" smtClean="0"/>
              <a:t>components in the Microsoft Technology Connections sub-domain to support customer deployments.</a:t>
            </a:r>
            <a:endParaRPr lang="en-US" dirty="0" smtClean="0"/>
          </a:p>
        </p:txBody>
      </p:sp>
      <p:sp>
        <p:nvSpPr>
          <p:cNvPr id="12" name="Line Callout 2 (No Border) 11"/>
          <p:cNvSpPr/>
          <p:nvPr/>
        </p:nvSpPr>
        <p:spPr>
          <a:xfrm>
            <a:off x="2375650" y="3166484"/>
            <a:ext cx="2456329" cy="1132915"/>
          </a:xfrm>
          <a:prstGeom prst="callout2">
            <a:avLst>
              <a:gd name="adj1" fmla="val -241"/>
              <a:gd name="adj2" fmla="val 100791"/>
              <a:gd name="adj3" fmla="val -241"/>
              <a:gd name="adj4" fmla="val -244"/>
              <a:gd name="adj5" fmla="val 228"/>
              <a:gd name="adj6" fmla="val -41609"/>
            </a:avLst>
          </a:prstGeom>
          <a:ln/>
          <a:effectLst/>
        </p:spPr>
        <p:style>
          <a:lnRef idx="2">
            <a:schemeClr val="accent4"/>
          </a:lnRef>
          <a:fillRef idx="0">
            <a:schemeClr val="accent4"/>
          </a:fillRef>
          <a:effectRef idx="1">
            <a:schemeClr val="accent4"/>
          </a:effectRef>
          <a:fontRef idx="minor">
            <a:schemeClr val="tx1"/>
          </a:fontRef>
        </p:style>
        <p:txBody>
          <a:bodyPr rtlCol="0" anchor="t"/>
          <a:lstStyle/>
          <a:p>
            <a:r>
              <a:rPr lang="en-US" dirty="0" smtClean="0"/>
              <a:t>Adopt</a:t>
            </a:r>
            <a:endParaRPr lang="en-US" dirty="0"/>
          </a:p>
          <a:p>
            <a:pPr marL="285750" indent="-285750">
              <a:buFont typeface="Arial" pitchFamily="34" charset="0"/>
              <a:buChar char="•"/>
            </a:pPr>
            <a:r>
              <a:rPr lang="en-US" sz="1200" dirty="0"/>
              <a:t>Built on BSC </a:t>
            </a:r>
            <a:r>
              <a:rPr lang="en-US" sz="1200" dirty="0" smtClean="0"/>
              <a:t>services.</a:t>
            </a:r>
            <a:endParaRPr lang="en-US" sz="1200" dirty="0"/>
          </a:p>
          <a:p>
            <a:endParaRPr lang="en-US" sz="1200" dirty="0" smtClean="0"/>
          </a:p>
        </p:txBody>
      </p:sp>
      <p:sp>
        <p:nvSpPr>
          <p:cNvPr id="13" name="Line Callout 2 (No Border) 12"/>
          <p:cNvSpPr/>
          <p:nvPr/>
        </p:nvSpPr>
        <p:spPr>
          <a:xfrm>
            <a:off x="2375650" y="4582345"/>
            <a:ext cx="2456329" cy="1132915"/>
          </a:xfrm>
          <a:prstGeom prst="callout2">
            <a:avLst>
              <a:gd name="adj1" fmla="val -241"/>
              <a:gd name="adj2" fmla="val 100791"/>
              <a:gd name="adj3" fmla="val -241"/>
              <a:gd name="adj4" fmla="val -244"/>
              <a:gd name="adj5" fmla="val -71466"/>
              <a:gd name="adj6" fmla="val -38875"/>
            </a:avLst>
          </a:prstGeom>
          <a:ln/>
          <a:effectLst/>
        </p:spPr>
        <p:style>
          <a:lnRef idx="2">
            <a:schemeClr val="accent4"/>
          </a:lnRef>
          <a:fillRef idx="0">
            <a:schemeClr val="accent4"/>
          </a:fillRef>
          <a:effectRef idx="1">
            <a:schemeClr val="accent4"/>
          </a:effectRef>
          <a:fontRef idx="minor">
            <a:schemeClr val="tx1"/>
          </a:fontRef>
        </p:style>
        <p:txBody>
          <a:bodyPr rtlCol="0" anchor="t"/>
          <a:lstStyle/>
          <a:p>
            <a:r>
              <a:rPr lang="en-US" dirty="0" smtClean="0"/>
              <a:t>Measure</a:t>
            </a:r>
            <a:endParaRPr lang="en-US" dirty="0"/>
          </a:p>
          <a:p>
            <a:pPr marL="285750" indent="-285750">
              <a:buFont typeface="Arial" pitchFamily="34" charset="0"/>
              <a:buChar char="•"/>
            </a:pPr>
            <a:r>
              <a:rPr lang="en-US" sz="1200" dirty="0"/>
              <a:t>Leverage the Value Model defined in the Activity and Value Reporting component.</a:t>
            </a:r>
          </a:p>
        </p:txBody>
      </p:sp>
      <p:grpSp>
        <p:nvGrpSpPr>
          <p:cNvPr id="5" name="Group 4"/>
          <p:cNvGrpSpPr/>
          <p:nvPr/>
        </p:nvGrpSpPr>
        <p:grpSpPr>
          <a:xfrm rot="9000000">
            <a:off x="-950262" y="1631655"/>
            <a:ext cx="3069658" cy="3069658"/>
            <a:chOff x="-403160" y="1943416"/>
            <a:chExt cx="3069658" cy="3069658"/>
          </a:xfrm>
        </p:grpSpPr>
        <p:grpSp>
          <p:nvGrpSpPr>
            <p:cNvPr id="7" name="Group 6"/>
            <p:cNvGrpSpPr/>
            <p:nvPr/>
          </p:nvGrpSpPr>
          <p:grpSpPr>
            <a:xfrm rot="7200000">
              <a:off x="-403160" y="1943416"/>
              <a:ext cx="3069658" cy="3069658"/>
              <a:chOff x="9521061" y="2159355"/>
              <a:chExt cx="3069658" cy="3069658"/>
            </a:xfrm>
          </p:grpSpPr>
          <p:sp>
            <p:nvSpPr>
              <p:cNvPr id="9" name="Pie 8"/>
              <p:cNvSpPr/>
              <p:nvPr/>
            </p:nvSpPr>
            <p:spPr>
              <a:xfrm>
                <a:off x="9521061" y="2159355"/>
                <a:ext cx="3069658" cy="3069658"/>
              </a:xfrm>
              <a:prstGeom prst="pie">
                <a:avLst>
                  <a:gd name="adj1" fmla="val 1803687"/>
                  <a:gd name="adj2" fmla="val 9013544"/>
                </a:avLst>
              </a:prstGeom>
              <a:ln w="76200">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000" dirty="0">
                  <a:solidFill>
                    <a:srgbClr val="000000"/>
                  </a:solidFill>
                </a:endParaRPr>
              </a:p>
            </p:txBody>
          </p:sp>
          <p:sp>
            <p:nvSpPr>
              <p:cNvPr id="10" name="Oval 9"/>
              <p:cNvSpPr/>
              <p:nvPr/>
            </p:nvSpPr>
            <p:spPr>
              <a:xfrm>
                <a:off x="10573218" y="3194020"/>
                <a:ext cx="1000328" cy="1000328"/>
              </a:xfrm>
              <a:prstGeom prst="ellipse">
                <a:avLst/>
              </a:prstGeom>
              <a:solidFill>
                <a:schemeClr val="bg1"/>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000000"/>
                  </a:solidFill>
                </a:endParaRPr>
              </a:p>
            </p:txBody>
          </p:sp>
        </p:grpSp>
        <p:sp>
          <p:nvSpPr>
            <p:cNvPr id="8" name="TextBox 7"/>
            <p:cNvSpPr txBox="1"/>
            <p:nvPr/>
          </p:nvSpPr>
          <p:spPr>
            <a:xfrm rot="20902235">
              <a:off x="129167" y="2478884"/>
              <a:ext cx="1896708" cy="2088992"/>
            </a:xfrm>
            <a:prstGeom prst="rect">
              <a:avLst/>
            </a:prstGeom>
            <a:noFill/>
          </p:spPr>
          <p:txBody>
            <a:bodyPr wrap="none" lIns="0" tIns="0" rIns="0" bIns="0" rtlCol="0">
              <a:prstTxWarp prst="textArchUp">
                <a:avLst/>
              </a:prstTxWarp>
              <a:spAutoFit/>
            </a:bodyPr>
            <a:lstStyle/>
            <a:p>
              <a:r>
                <a:rPr lang="en-US" sz="1600" b="1" dirty="0" smtClean="0">
                  <a:solidFill>
                    <a:schemeClr val="bg1"/>
                  </a:solidFill>
                </a:rPr>
                <a:t>Value Realization</a:t>
              </a:r>
            </a:p>
          </p:txBody>
        </p:sp>
      </p:grpSp>
      <p:sp>
        <p:nvSpPr>
          <p:cNvPr id="21" name="TextBox 20"/>
          <p:cNvSpPr txBox="1"/>
          <p:nvPr/>
        </p:nvSpPr>
        <p:spPr>
          <a:xfrm>
            <a:off x="5322499" y="1684348"/>
            <a:ext cx="3243532" cy="2154436"/>
          </a:xfrm>
          <a:prstGeom prst="rect">
            <a:avLst/>
          </a:prstGeom>
          <a:noFill/>
        </p:spPr>
        <p:txBody>
          <a:bodyPr wrap="square" lIns="0" tIns="0" rIns="0" bIns="0" rtlCol="0">
            <a:spAutoFit/>
          </a:bodyPr>
          <a:lstStyle/>
          <a:p>
            <a:r>
              <a:rPr lang="en-US" sz="1400" dirty="0" smtClean="0"/>
              <a:t>Delivery guidance for the Value realization phase in VRF 1.0 is limited to the recommendations for use of specific components from the Component Library and a definition of the services that can be acquired from the BSC team.</a:t>
            </a:r>
          </a:p>
          <a:p>
            <a:endParaRPr lang="en-US" sz="1400" dirty="0"/>
          </a:p>
          <a:p>
            <a:r>
              <a:rPr lang="en-US" sz="1400" dirty="0" smtClean="0"/>
              <a:t>Further content will be developed for VRF 1.5.</a:t>
            </a:r>
          </a:p>
          <a:p>
            <a:endParaRPr lang="en-US" sz="1400" dirty="0" smtClean="0"/>
          </a:p>
        </p:txBody>
      </p:sp>
      <p:pic>
        <p:nvPicPr>
          <p:cNvPr id="15"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1336" y="112301"/>
            <a:ext cx="913744" cy="913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53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Engagement Governance | Overview</a:t>
            </a:r>
            <a:endParaRPr lang="en-US" dirty="0"/>
          </a:p>
        </p:txBody>
      </p:sp>
      <p:sp>
        <p:nvSpPr>
          <p:cNvPr id="5" name="Line Callout 2 (No Border) 4"/>
          <p:cNvSpPr/>
          <p:nvPr/>
        </p:nvSpPr>
        <p:spPr>
          <a:xfrm>
            <a:off x="2375650" y="2176264"/>
            <a:ext cx="2456329" cy="1132915"/>
          </a:xfrm>
          <a:prstGeom prst="callout2">
            <a:avLst>
              <a:gd name="adj1" fmla="val -241"/>
              <a:gd name="adj2" fmla="val 100791"/>
              <a:gd name="adj3" fmla="val -241"/>
              <a:gd name="adj4" fmla="val -244"/>
              <a:gd name="adj5" fmla="val 90065"/>
              <a:gd name="adj6" fmla="val -48624"/>
            </a:avLst>
          </a:prstGeom>
          <a:ln>
            <a:solidFill>
              <a:schemeClr val="accent1">
                <a:lumMod val="60000"/>
                <a:lumOff val="40000"/>
              </a:schemeClr>
            </a:solidFill>
          </a:ln>
          <a:effectLst/>
        </p:spPr>
        <p:style>
          <a:lnRef idx="2">
            <a:schemeClr val="accent5"/>
          </a:lnRef>
          <a:fillRef idx="0">
            <a:schemeClr val="accent5"/>
          </a:fillRef>
          <a:effectRef idx="1">
            <a:schemeClr val="accent5"/>
          </a:effectRef>
          <a:fontRef idx="minor">
            <a:schemeClr val="tx1"/>
          </a:fontRef>
        </p:style>
        <p:txBody>
          <a:bodyPr rtlCol="0" anchor="t"/>
          <a:lstStyle/>
          <a:p>
            <a:r>
              <a:rPr lang="en-US" dirty="0" smtClean="0"/>
              <a:t>Launch</a:t>
            </a:r>
          </a:p>
          <a:p>
            <a:pPr marL="285750" indent="-285750">
              <a:buFont typeface="Arial" pitchFamily="34" charset="0"/>
              <a:buChar char="•"/>
            </a:pPr>
            <a:r>
              <a:rPr lang="en-US" sz="1200" dirty="0" smtClean="0"/>
              <a:t>Launch Event</a:t>
            </a:r>
          </a:p>
          <a:p>
            <a:pPr marL="285750" indent="-285750">
              <a:buFont typeface="Arial" pitchFamily="34" charset="0"/>
              <a:buChar char="•"/>
            </a:pPr>
            <a:r>
              <a:rPr lang="en-US" sz="1200" dirty="0" smtClean="0"/>
              <a:t>Define Objectives and Scope</a:t>
            </a:r>
          </a:p>
          <a:p>
            <a:pPr marL="285750" indent="-285750">
              <a:buFont typeface="Arial" pitchFamily="34" charset="0"/>
              <a:buChar char="•"/>
            </a:pPr>
            <a:endParaRPr lang="en-US" sz="1200" dirty="0" smtClean="0"/>
          </a:p>
        </p:txBody>
      </p:sp>
      <p:sp>
        <p:nvSpPr>
          <p:cNvPr id="6" name="Line Callout 2 (No Border) 5"/>
          <p:cNvSpPr/>
          <p:nvPr/>
        </p:nvSpPr>
        <p:spPr>
          <a:xfrm>
            <a:off x="2375650" y="3200358"/>
            <a:ext cx="2456329" cy="1132915"/>
          </a:xfrm>
          <a:prstGeom prst="callout2">
            <a:avLst>
              <a:gd name="adj1" fmla="val -241"/>
              <a:gd name="adj2" fmla="val 100791"/>
              <a:gd name="adj3" fmla="val -241"/>
              <a:gd name="adj4" fmla="val -244"/>
              <a:gd name="adj5" fmla="val 228"/>
              <a:gd name="adj6" fmla="val -47991"/>
            </a:avLst>
          </a:prstGeom>
          <a:ln>
            <a:solidFill>
              <a:schemeClr val="accent1">
                <a:lumMod val="60000"/>
                <a:lumOff val="40000"/>
              </a:schemeClr>
            </a:solidFill>
          </a:ln>
          <a:effectLst/>
        </p:spPr>
        <p:style>
          <a:lnRef idx="2">
            <a:schemeClr val="accent5"/>
          </a:lnRef>
          <a:fillRef idx="0">
            <a:schemeClr val="accent5"/>
          </a:fillRef>
          <a:effectRef idx="1">
            <a:schemeClr val="accent5"/>
          </a:effectRef>
          <a:fontRef idx="minor">
            <a:schemeClr val="tx1"/>
          </a:fontRef>
        </p:style>
        <p:txBody>
          <a:bodyPr rtlCol="0" anchor="t"/>
          <a:lstStyle/>
          <a:p>
            <a:r>
              <a:rPr lang="en-US" dirty="0" smtClean="0"/>
              <a:t>Monthly Report</a:t>
            </a:r>
          </a:p>
          <a:p>
            <a:pPr marL="285750" indent="-285750">
              <a:buFont typeface="Arial" pitchFamily="34" charset="0"/>
              <a:buChar char="•"/>
            </a:pPr>
            <a:r>
              <a:rPr lang="en-US" sz="1200" dirty="0" smtClean="0"/>
              <a:t>ESP Monthly Status Report</a:t>
            </a:r>
          </a:p>
          <a:p>
            <a:pPr marL="285750" indent="-285750">
              <a:buFont typeface="Arial" pitchFamily="34" charset="0"/>
              <a:buChar char="•"/>
            </a:pPr>
            <a:r>
              <a:rPr lang="en-US" sz="1200" dirty="0"/>
              <a:t>Update Service Delivery Plan</a:t>
            </a:r>
          </a:p>
          <a:p>
            <a:pPr marL="285750" indent="-285750">
              <a:buFont typeface="Arial" pitchFamily="34" charset="0"/>
              <a:buChar char="•"/>
            </a:pPr>
            <a:endParaRPr lang="en-US" sz="1200" dirty="0" smtClean="0"/>
          </a:p>
        </p:txBody>
      </p:sp>
      <p:sp>
        <p:nvSpPr>
          <p:cNvPr id="7" name="Line Callout 2 (No Border) 6"/>
          <p:cNvSpPr/>
          <p:nvPr/>
        </p:nvSpPr>
        <p:spPr>
          <a:xfrm>
            <a:off x="2375650" y="4224452"/>
            <a:ext cx="2456329" cy="1132915"/>
          </a:xfrm>
          <a:prstGeom prst="callout2">
            <a:avLst>
              <a:gd name="adj1" fmla="val -241"/>
              <a:gd name="adj2" fmla="val 100791"/>
              <a:gd name="adj3" fmla="val -241"/>
              <a:gd name="adj4" fmla="val -244"/>
              <a:gd name="adj5" fmla="val -88762"/>
              <a:gd name="adj6" fmla="val -47916"/>
            </a:avLst>
          </a:prstGeom>
          <a:ln>
            <a:solidFill>
              <a:schemeClr val="accent1">
                <a:lumMod val="60000"/>
                <a:lumOff val="40000"/>
              </a:schemeClr>
            </a:solidFill>
          </a:ln>
          <a:effectLst/>
        </p:spPr>
        <p:style>
          <a:lnRef idx="2">
            <a:schemeClr val="accent5"/>
          </a:lnRef>
          <a:fillRef idx="0">
            <a:schemeClr val="accent5"/>
          </a:fillRef>
          <a:effectRef idx="1">
            <a:schemeClr val="accent5"/>
          </a:effectRef>
          <a:fontRef idx="minor">
            <a:schemeClr val="tx1"/>
          </a:fontRef>
        </p:style>
        <p:txBody>
          <a:bodyPr rtlCol="0" anchor="t"/>
          <a:lstStyle/>
          <a:p>
            <a:r>
              <a:rPr lang="en-US" dirty="0" smtClean="0"/>
              <a:t>Quarterly Briefing</a:t>
            </a:r>
          </a:p>
          <a:p>
            <a:pPr marL="285750" indent="-285750">
              <a:buFont typeface="Arial" pitchFamily="34" charset="0"/>
              <a:buChar char="•"/>
            </a:pPr>
            <a:r>
              <a:rPr lang="en-US" sz="1200" dirty="0" smtClean="0"/>
              <a:t>CIO Briefing</a:t>
            </a:r>
          </a:p>
          <a:p>
            <a:pPr marL="285750" indent="-285750">
              <a:buFont typeface="Arial" pitchFamily="34" charset="0"/>
              <a:buChar char="•"/>
            </a:pPr>
            <a:r>
              <a:rPr lang="en-US" sz="1200" dirty="0" smtClean="0"/>
              <a:t>Update Service Delivery Plan</a:t>
            </a:r>
          </a:p>
        </p:txBody>
      </p:sp>
      <p:sp>
        <p:nvSpPr>
          <p:cNvPr id="13" name="Line Callout 2 (No Border) 12"/>
          <p:cNvSpPr/>
          <p:nvPr/>
        </p:nvSpPr>
        <p:spPr>
          <a:xfrm>
            <a:off x="2375650" y="1152170"/>
            <a:ext cx="2456329" cy="1132915"/>
          </a:xfrm>
          <a:prstGeom prst="callout2">
            <a:avLst>
              <a:gd name="adj1" fmla="val -241"/>
              <a:gd name="adj2" fmla="val 100791"/>
              <a:gd name="adj3" fmla="val -241"/>
              <a:gd name="adj4" fmla="val -244"/>
              <a:gd name="adj5" fmla="val 180002"/>
              <a:gd name="adj6" fmla="val -48092"/>
            </a:avLst>
          </a:prstGeom>
          <a:ln>
            <a:solidFill>
              <a:schemeClr val="accent1">
                <a:lumMod val="60000"/>
                <a:lumOff val="40000"/>
              </a:schemeClr>
            </a:solidFill>
          </a:ln>
          <a:effectLst/>
        </p:spPr>
        <p:style>
          <a:lnRef idx="2">
            <a:schemeClr val="accent5"/>
          </a:lnRef>
          <a:fillRef idx="0">
            <a:schemeClr val="accent5"/>
          </a:fillRef>
          <a:effectRef idx="1">
            <a:schemeClr val="accent5"/>
          </a:effectRef>
          <a:fontRef idx="minor">
            <a:schemeClr val="tx1"/>
          </a:fontRef>
        </p:style>
        <p:txBody>
          <a:bodyPr rtlCol="0" anchor="t"/>
          <a:lstStyle/>
          <a:p>
            <a:r>
              <a:rPr lang="en-US" dirty="0" smtClean="0"/>
              <a:t>Pre-Engagement</a:t>
            </a:r>
          </a:p>
          <a:p>
            <a:pPr marL="285750" indent="-285750">
              <a:buFont typeface="Arial" pitchFamily="34" charset="0"/>
              <a:buChar char="•"/>
            </a:pPr>
            <a:r>
              <a:rPr lang="en-US" sz="1200" dirty="0" smtClean="0"/>
              <a:t>Contractual Obligations</a:t>
            </a:r>
          </a:p>
          <a:p>
            <a:pPr marL="285750" indent="-285750">
              <a:buFont typeface="Arial" pitchFamily="34" charset="0"/>
              <a:buChar char="•"/>
            </a:pPr>
            <a:r>
              <a:rPr lang="en-US" sz="1200" dirty="0" smtClean="0"/>
              <a:t>Identify Primary Stakeholders</a:t>
            </a:r>
            <a:endParaRPr lang="en-US" sz="1200" dirty="0"/>
          </a:p>
        </p:txBody>
      </p:sp>
      <p:sp>
        <p:nvSpPr>
          <p:cNvPr id="14" name="Line Callout 2 (No Border) 13"/>
          <p:cNvSpPr/>
          <p:nvPr/>
        </p:nvSpPr>
        <p:spPr>
          <a:xfrm>
            <a:off x="2375650" y="5248547"/>
            <a:ext cx="2456329" cy="1132915"/>
          </a:xfrm>
          <a:prstGeom prst="callout2">
            <a:avLst>
              <a:gd name="adj1" fmla="val -241"/>
              <a:gd name="adj2" fmla="val 100791"/>
              <a:gd name="adj3" fmla="val -241"/>
              <a:gd name="adj4" fmla="val -244"/>
              <a:gd name="adj5" fmla="val -178698"/>
              <a:gd name="adj6" fmla="val -47384"/>
            </a:avLst>
          </a:prstGeom>
          <a:ln>
            <a:solidFill>
              <a:schemeClr val="accent1">
                <a:lumMod val="60000"/>
                <a:lumOff val="40000"/>
              </a:schemeClr>
            </a:solidFill>
          </a:ln>
          <a:effectLst/>
        </p:spPr>
        <p:style>
          <a:lnRef idx="2">
            <a:schemeClr val="accent5"/>
          </a:lnRef>
          <a:fillRef idx="0">
            <a:schemeClr val="accent5"/>
          </a:fillRef>
          <a:effectRef idx="1">
            <a:schemeClr val="accent5"/>
          </a:effectRef>
          <a:fontRef idx="minor">
            <a:schemeClr val="tx1"/>
          </a:fontRef>
        </p:style>
        <p:txBody>
          <a:bodyPr rtlCol="0" anchor="t"/>
          <a:lstStyle/>
          <a:p>
            <a:r>
              <a:rPr lang="en-US" dirty="0" smtClean="0"/>
              <a:t>Renewal</a:t>
            </a:r>
          </a:p>
          <a:p>
            <a:pPr marL="285750" indent="-285750">
              <a:buFont typeface="Arial" pitchFamily="34" charset="0"/>
              <a:buChar char="•"/>
            </a:pPr>
            <a:r>
              <a:rPr lang="en-US" sz="1200" dirty="0"/>
              <a:t>ATU Planning</a:t>
            </a:r>
          </a:p>
          <a:p>
            <a:pPr marL="285750" indent="-285750">
              <a:buFont typeface="Arial" pitchFamily="34" charset="0"/>
              <a:buChar char="•"/>
            </a:pPr>
            <a:r>
              <a:rPr lang="en-US" sz="1200" dirty="0"/>
              <a:t>Update Service Delivery Plan</a:t>
            </a:r>
          </a:p>
        </p:txBody>
      </p:sp>
      <p:sp>
        <p:nvSpPr>
          <p:cNvPr id="4" name="Flowchart: Process 3"/>
          <p:cNvSpPr/>
          <p:nvPr/>
        </p:nvSpPr>
        <p:spPr>
          <a:xfrm>
            <a:off x="121072" y="2805941"/>
            <a:ext cx="1927318" cy="736270"/>
          </a:xfrm>
          <a:prstGeom prst="flowChartProcess">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bg1"/>
                </a:solidFill>
              </a:rPr>
              <a:t>Engagement Governance</a:t>
            </a:r>
            <a:endParaRPr lang="en-CA" dirty="0">
              <a:solidFill>
                <a:schemeClr val="bg1"/>
              </a:solidFill>
            </a:endParaRPr>
          </a:p>
        </p:txBody>
      </p:sp>
      <p:sp>
        <p:nvSpPr>
          <p:cNvPr id="20" name="Flowchart: Process 19"/>
          <p:cNvSpPr/>
          <p:nvPr/>
        </p:nvSpPr>
        <p:spPr>
          <a:xfrm>
            <a:off x="121072" y="2805941"/>
            <a:ext cx="1927318" cy="736270"/>
          </a:xfrm>
          <a:prstGeom prst="flowChartProcess">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bg1"/>
                </a:solidFill>
              </a:rPr>
              <a:t>Engagement Governance</a:t>
            </a:r>
            <a:endParaRPr lang="en-CA" dirty="0">
              <a:solidFill>
                <a:schemeClr val="bg1"/>
              </a:solidFill>
            </a:endParaRPr>
          </a:p>
        </p:txBody>
      </p:sp>
      <p:sp>
        <p:nvSpPr>
          <p:cNvPr id="21" name="TextBox 20"/>
          <p:cNvSpPr txBox="1"/>
          <p:nvPr/>
        </p:nvSpPr>
        <p:spPr>
          <a:xfrm>
            <a:off x="5247860" y="1093162"/>
            <a:ext cx="3681455" cy="5601533"/>
          </a:xfrm>
          <a:prstGeom prst="rect">
            <a:avLst/>
          </a:prstGeom>
          <a:noFill/>
        </p:spPr>
        <p:txBody>
          <a:bodyPr wrap="square" lIns="0" tIns="0" rIns="0" bIns="0" rtlCol="0">
            <a:spAutoFit/>
          </a:bodyPr>
          <a:lstStyle/>
          <a:p>
            <a:r>
              <a:rPr lang="en-US" sz="1400" dirty="0"/>
              <a:t>The Engagement Governance p</a:t>
            </a:r>
            <a:r>
              <a:rPr lang="en-US" sz="1400" dirty="0" smtClean="0"/>
              <a:t>rocess uses a </a:t>
            </a:r>
            <a:r>
              <a:rPr lang="en-US" sz="1400" dirty="0"/>
              <a:t>Service Delivery Plan as the core planning document for the Enterprise Strategy Program. </a:t>
            </a:r>
            <a:r>
              <a:rPr lang="en-US" sz="1400" dirty="0" smtClean="0"/>
              <a:t>This provides </a:t>
            </a:r>
            <a:r>
              <a:rPr lang="en-US" sz="1400" dirty="0"/>
              <a:t>details on what is going to be accomplished,  when it should be completed, and how it will be managed. </a:t>
            </a:r>
          </a:p>
          <a:p>
            <a:endParaRPr lang="en-US" sz="1400" dirty="0"/>
          </a:p>
          <a:p>
            <a:r>
              <a:rPr lang="en-US" sz="1400" dirty="0"/>
              <a:t>Progress is reported against the service delivery plan at regular intervals with updates to scorecard and detailed value realization measures</a:t>
            </a:r>
            <a:r>
              <a:rPr lang="en-US" sz="1400" dirty="0" smtClean="0"/>
              <a:t>.  Beginning in Pre-Engagement a Stakeholder Management Plan is created and maintained throughout all engagement activities.</a:t>
            </a:r>
            <a:endParaRPr lang="en-US" sz="1400" dirty="0"/>
          </a:p>
          <a:p>
            <a:endParaRPr lang="en-US" sz="1400" dirty="0"/>
          </a:p>
          <a:p>
            <a:r>
              <a:rPr lang="en-US" sz="1400" dirty="0" smtClean="0"/>
              <a:t>This process draws on the methods and templates defined in the Component Library for:</a:t>
            </a:r>
          </a:p>
          <a:p>
            <a:pPr marL="228354" indent="-228354">
              <a:buFont typeface="Arial" pitchFamily="34" charset="0"/>
              <a:buChar char="•"/>
            </a:pPr>
            <a:r>
              <a:rPr lang="en-US" sz="1200" dirty="0" smtClean="0"/>
              <a:t>Service </a:t>
            </a:r>
            <a:r>
              <a:rPr lang="en-US" sz="1200" dirty="0"/>
              <a:t>Delivery Planning</a:t>
            </a:r>
          </a:p>
          <a:p>
            <a:pPr marL="228354" indent="-228354">
              <a:buFont typeface="Arial" pitchFamily="34" charset="0"/>
              <a:buChar char="•"/>
            </a:pPr>
            <a:r>
              <a:rPr lang="en-US" sz="1200" dirty="0"/>
              <a:t>Customer Satisfaction Management (</a:t>
            </a:r>
            <a:r>
              <a:rPr lang="en-US" sz="1200" dirty="0" err="1"/>
              <a:t>CoS</a:t>
            </a:r>
            <a:r>
              <a:rPr lang="en-US" sz="1200" dirty="0"/>
              <a:t>)</a:t>
            </a:r>
          </a:p>
          <a:p>
            <a:pPr marL="228354" indent="-228354">
              <a:buFont typeface="Arial" pitchFamily="34" charset="0"/>
              <a:buChar char="•"/>
            </a:pPr>
            <a:r>
              <a:rPr lang="en-US" sz="1200" dirty="0"/>
              <a:t>Contractual Relationships</a:t>
            </a:r>
          </a:p>
          <a:p>
            <a:pPr marL="228354" indent="-228354">
              <a:buFont typeface="Arial" pitchFamily="34" charset="0"/>
              <a:buChar char="•"/>
            </a:pPr>
            <a:r>
              <a:rPr lang="en-US" sz="1200" dirty="0"/>
              <a:t>Relationship Objectives and Scope</a:t>
            </a:r>
          </a:p>
          <a:p>
            <a:pPr marL="228354" indent="-228354">
              <a:buFont typeface="Arial" pitchFamily="34" charset="0"/>
              <a:buChar char="•"/>
            </a:pPr>
            <a:r>
              <a:rPr lang="en-US" sz="1200" dirty="0"/>
              <a:t>Engagement Management</a:t>
            </a:r>
          </a:p>
          <a:p>
            <a:pPr marL="228354" indent="-228354">
              <a:buFont typeface="Arial" pitchFamily="34" charset="0"/>
              <a:buChar char="•"/>
            </a:pPr>
            <a:r>
              <a:rPr lang="en-US" sz="1200" dirty="0"/>
              <a:t>Stakeholder Management</a:t>
            </a:r>
          </a:p>
          <a:p>
            <a:pPr marL="228354" indent="-228354">
              <a:buFont typeface="Arial" pitchFamily="34" charset="0"/>
              <a:buChar char="•"/>
            </a:pPr>
            <a:r>
              <a:rPr lang="en-US" sz="1200" dirty="0"/>
              <a:t>Activity and Value Reporting</a:t>
            </a:r>
          </a:p>
          <a:p>
            <a:endParaRPr lang="en-US" sz="1400" dirty="0" smtClean="0"/>
          </a:p>
          <a:p>
            <a:endParaRPr lang="en-US" sz="1400" dirty="0" smtClean="0"/>
          </a:p>
        </p:txBody>
      </p:sp>
    </p:spTree>
    <p:extLst>
      <p:ext uri="{BB962C8B-B14F-4D97-AF65-F5344CB8AC3E}">
        <p14:creationId xmlns:p14="http://schemas.microsoft.com/office/powerpoint/2010/main" val="296808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Engagement Governance | Outcome</a:t>
            </a:r>
            <a:endParaRPr lang="en-US" dirty="0"/>
          </a:p>
        </p:txBody>
      </p:sp>
      <p:sp>
        <p:nvSpPr>
          <p:cNvPr id="5" name="Line Callout 2 (No Border) 4"/>
          <p:cNvSpPr/>
          <p:nvPr/>
        </p:nvSpPr>
        <p:spPr>
          <a:xfrm>
            <a:off x="2375650" y="2176264"/>
            <a:ext cx="2456329" cy="1132915"/>
          </a:xfrm>
          <a:prstGeom prst="callout2">
            <a:avLst>
              <a:gd name="adj1" fmla="val -241"/>
              <a:gd name="adj2" fmla="val 100791"/>
              <a:gd name="adj3" fmla="val -241"/>
              <a:gd name="adj4" fmla="val -244"/>
              <a:gd name="adj5" fmla="val 90065"/>
              <a:gd name="adj6" fmla="val -48624"/>
            </a:avLst>
          </a:prstGeom>
          <a:ln>
            <a:solidFill>
              <a:schemeClr val="accent1">
                <a:lumMod val="60000"/>
                <a:lumOff val="40000"/>
              </a:schemeClr>
            </a:solidFill>
          </a:ln>
          <a:effectLst/>
        </p:spPr>
        <p:style>
          <a:lnRef idx="2">
            <a:schemeClr val="accent5"/>
          </a:lnRef>
          <a:fillRef idx="0">
            <a:schemeClr val="accent5"/>
          </a:fillRef>
          <a:effectRef idx="1">
            <a:schemeClr val="accent5"/>
          </a:effectRef>
          <a:fontRef idx="minor">
            <a:schemeClr val="tx1"/>
          </a:fontRef>
        </p:style>
        <p:txBody>
          <a:bodyPr rtlCol="0" anchor="t"/>
          <a:lstStyle/>
          <a:p>
            <a:r>
              <a:rPr lang="en-US" dirty="0" smtClean="0"/>
              <a:t>Launch</a:t>
            </a:r>
          </a:p>
          <a:p>
            <a:pPr marL="285750" indent="-285750">
              <a:buFont typeface="Arial" pitchFamily="34" charset="0"/>
              <a:buChar char="•"/>
            </a:pPr>
            <a:r>
              <a:rPr lang="en-US" sz="1200" dirty="0" smtClean="0"/>
              <a:t>Objectives &amp; Scope</a:t>
            </a:r>
          </a:p>
          <a:p>
            <a:pPr marL="285750" indent="-285750">
              <a:buFont typeface="Arial" pitchFamily="34" charset="0"/>
              <a:buChar char="•"/>
            </a:pPr>
            <a:r>
              <a:rPr lang="en-US" sz="1200" dirty="0" smtClean="0"/>
              <a:t>Conditions of Satisfaction</a:t>
            </a:r>
          </a:p>
          <a:p>
            <a:pPr marL="285750" indent="-285750">
              <a:buFont typeface="Arial" pitchFamily="34" charset="0"/>
              <a:buChar char="•"/>
            </a:pPr>
            <a:r>
              <a:rPr lang="en-US" sz="1200" dirty="0" smtClean="0"/>
              <a:t>Service Delivery Plan</a:t>
            </a:r>
          </a:p>
        </p:txBody>
      </p:sp>
      <p:sp>
        <p:nvSpPr>
          <p:cNvPr id="6" name="Line Callout 2 (No Border) 5"/>
          <p:cNvSpPr/>
          <p:nvPr/>
        </p:nvSpPr>
        <p:spPr>
          <a:xfrm>
            <a:off x="2375650" y="3200358"/>
            <a:ext cx="2456329" cy="1132915"/>
          </a:xfrm>
          <a:prstGeom prst="callout2">
            <a:avLst>
              <a:gd name="adj1" fmla="val -241"/>
              <a:gd name="adj2" fmla="val 100791"/>
              <a:gd name="adj3" fmla="val -241"/>
              <a:gd name="adj4" fmla="val -244"/>
              <a:gd name="adj5" fmla="val 228"/>
              <a:gd name="adj6" fmla="val -47991"/>
            </a:avLst>
          </a:prstGeom>
          <a:ln>
            <a:solidFill>
              <a:schemeClr val="accent1">
                <a:lumMod val="60000"/>
                <a:lumOff val="40000"/>
              </a:schemeClr>
            </a:solidFill>
          </a:ln>
          <a:effectLst/>
        </p:spPr>
        <p:style>
          <a:lnRef idx="2">
            <a:schemeClr val="accent5"/>
          </a:lnRef>
          <a:fillRef idx="0">
            <a:schemeClr val="accent5"/>
          </a:fillRef>
          <a:effectRef idx="1">
            <a:schemeClr val="accent5"/>
          </a:effectRef>
          <a:fontRef idx="minor">
            <a:schemeClr val="tx1"/>
          </a:fontRef>
        </p:style>
        <p:txBody>
          <a:bodyPr rtlCol="0" anchor="t"/>
          <a:lstStyle/>
          <a:p>
            <a:r>
              <a:rPr lang="en-US" dirty="0" smtClean="0"/>
              <a:t>Monthly Report</a:t>
            </a:r>
          </a:p>
          <a:p>
            <a:pPr marL="285750" indent="-285750">
              <a:buFont typeface="Arial" pitchFamily="34" charset="0"/>
              <a:buChar char="•"/>
            </a:pPr>
            <a:r>
              <a:rPr lang="en-US" sz="1200" dirty="0" smtClean="0"/>
              <a:t>Service Delivery Plan</a:t>
            </a:r>
          </a:p>
          <a:p>
            <a:pPr marL="285750" indent="-285750">
              <a:buFont typeface="Arial" pitchFamily="34" charset="0"/>
              <a:buChar char="•"/>
            </a:pPr>
            <a:r>
              <a:rPr lang="en-US" sz="1200" dirty="0" smtClean="0"/>
              <a:t>Monthly Status Report</a:t>
            </a:r>
          </a:p>
          <a:p>
            <a:pPr marL="285750" indent="-285750">
              <a:buFont typeface="Arial" pitchFamily="34" charset="0"/>
              <a:buChar char="•"/>
            </a:pPr>
            <a:r>
              <a:rPr lang="en-US" sz="1200" dirty="0" smtClean="0"/>
              <a:t>Value Realization Report</a:t>
            </a:r>
          </a:p>
          <a:p>
            <a:pPr marL="285750" indent="-285750">
              <a:buFont typeface="Arial" pitchFamily="34" charset="0"/>
              <a:buChar char="•"/>
            </a:pPr>
            <a:r>
              <a:rPr lang="en-US" sz="1200" dirty="0" smtClean="0"/>
              <a:t>Change Requests</a:t>
            </a:r>
          </a:p>
        </p:txBody>
      </p:sp>
      <p:sp>
        <p:nvSpPr>
          <p:cNvPr id="7" name="Line Callout 2 (No Border) 6"/>
          <p:cNvSpPr/>
          <p:nvPr/>
        </p:nvSpPr>
        <p:spPr>
          <a:xfrm>
            <a:off x="2375650" y="4224452"/>
            <a:ext cx="2456329" cy="1132915"/>
          </a:xfrm>
          <a:prstGeom prst="callout2">
            <a:avLst>
              <a:gd name="adj1" fmla="val -241"/>
              <a:gd name="adj2" fmla="val 100791"/>
              <a:gd name="adj3" fmla="val -241"/>
              <a:gd name="adj4" fmla="val -244"/>
              <a:gd name="adj5" fmla="val -88762"/>
              <a:gd name="adj6" fmla="val -47916"/>
            </a:avLst>
          </a:prstGeom>
          <a:ln>
            <a:solidFill>
              <a:schemeClr val="accent1">
                <a:lumMod val="60000"/>
                <a:lumOff val="40000"/>
              </a:schemeClr>
            </a:solidFill>
          </a:ln>
          <a:effectLst/>
        </p:spPr>
        <p:style>
          <a:lnRef idx="2">
            <a:schemeClr val="accent5"/>
          </a:lnRef>
          <a:fillRef idx="0">
            <a:schemeClr val="accent5"/>
          </a:fillRef>
          <a:effectRef idx="1">
            <a:schemeClr val="accent5"/>
          </a:effectRef>
          <a:fontRef idx="minor">
            <a:schemeClr val="tx1"/>
          </a:fontRef>
        </p:style>
        <p:txBody>
          <a:bodyPr rtlCol="0" anchor="t"/>
          <a:lstStyle/>
          <a:p>
            <a:r>
              <a:rPr lang="en-US" dirty="0" smtClean="0"/>
              <a:t>Quarterly Briefing</a:t>
            </a:r>
          </a:p>
          <a:p>
            <a:pPr marL="285750" indent="-285750">
              <a:buFont typeface="Arial" pitchFamily="34" charset="0"/>
              <a:buChar char="•"/>
            </a:pPr>
            <a:r>
              <a:rPr lang="en-US" sz="1200" dirty="0" smtClean="0"/>
              <a:t>Quarterly CIO Briefing </a:t>
            </a:r>
          </a:p>
          <a:p>
            <a:pPr marL="285750" indent="-285750">
              <a:buFont typeface="Arial" pitchFamily="34" charset="0"/>
              <a:buChar char="•"/>
            </a:pPr>
            <a:r>
              <a:rPr lang="en-US" sz="1200" dirty="0" smtClean="0"/>
              <a:t>Quarterly ATU Briefing</a:t>
            </a:r>
          </a:p>
        </p:txBody>
      </p:sp>
      <p:sp>
        <p:nvSpPr>
          <p:cNvPr id="13" name="Line Callout 2 (No Border) 12"/>
          <p:cNvSpPr/>
          <p:nvPr/>
        </p:nvSpPr>
        <p:spPr>
          <a:xfrm>
            <a:off x="2375650" y="1152170"/>
            <a:ext cx="2456329" cy="1132915"/>
          </a:xfrm>
          <a:prstGeom prst="callout2">
            <a:avLst>
              <a:gd name="adj1" fmla="val -241"/>
              <a:gd name="adj2" fmla="val 100791"/>
              <a:gd name="adj3" fmla="val -241"/>
              <a:gd name="adj4" fmla="val -244"/>
              <a:gd name="adj5" fmla="val 180002"/>
              <a:gd name="adj6" fmla="val -48092"/>
            </a:avLst>
          </a:prstGeom>
          <a:ln>
            <a:solidFill>
              <a:schemeClr val="accent1">
                <a:lumMod val="60000"/>
                <a:lumOff val="40000"/>
              </a:schemeClr>
            </a:solidFill>
          </a:ln>
          <a:effectLst/>
        </p:spPr>
        <p:style>
          <a:lnRef idx="2">
            <a:schemeClr val="accent5"/>
          </a:lnRef>
          <a:fillRef idx="0">
            <a:schemeClr val="accent5"/>
          </a:fillRef>
          <a:effectRef idx="1">
            <a:schemeClr val="accent5"/>
          </a:effectRef>
          <a:fontRef idx="minor">
            <a:schemeClr val="tx1"/>
          </a:fontRef>
        </p:style>
        <p:txBody>
          <a:bodyPr rtlCol="0" anchor="t"/>
          <a:lstStyle/>
          <a:p>
            <a:r>
              <a:rPr lang="en-US" dirty="0" smtClean="0"/>
              <a:t>Pre-Engagement</a:t>
            </a:r>
          </a:p>
          <a:p>
            <a:pPr marL="285750" indent="-285750">
              <a:buFont typeface="Arial" pitchFamily="34" charset="0"/>
              <a:buChar char="•"/>
            </a:pPr>
            <a:r>
              <a:rPr lang="en-US" sz="1200" dirty="0" smtClean="0"/>
              <a:t>Objectives and Scope</a:t>
            </a:r>
          </a:p>
          <a:p>
            <a:pPr marL="285750" indent="-285750">
              <a:buFont typeface="Arial" pitchFamily="34" charset="0"/>
              <a:buChar char="•"/>
            </a:pPr>
            <a:r>
              <a:rPr lang="en-US" sz="1200" dirty="0" smtClean="0"/>
              <a:t>Stakeholder Management Plan</a:t>
            </a:r>
            <a:endParaRPr lang="en-US" sz="1200" dirty="0"/>
          </a:p>
        </p:txBody>
      </p:sp>
      <p:sp>
        <p:nvSpPr>
          <p:cNvPr id="14" name="Line Callout 2 (No Border) 13"/>
          <p:cNvSpPr/>
          <p:nvPr/>
        </p:nvSpPr>
        <p:spPr>
          <a:xfrm>
            <a:off x="2375650" y="5248547"/>
            <a:ext cx="2456329" cy="1132915"/>
          </a:xfrm>
          <a:prstGeom prst="callout2">
            <a:avLst>
              <a:gd name="adj1" fmla="val -241"/>
              <a:gd name="adj2" fmla="val 100791"/>
              <a:gd name="adj3" fmla="val -241"/>
              <a:gd name="adj4" fmla="val -244"/>
              <a:gd name="adj5" fmla="val -178698"/>
              <a:gd name="adj6" fmla="val -47384"/>
            </a:avLst>
          </a:prstGeom>
          <a:ln>
            <a:solidFill>
              <a:schemeClr val="accent1">
                <a:lumMod val="60000"/>
                <a:lumOff val="40000"/>
              </a:schemeClr>
            </a:solidFill>
          </a:ln>
          <a:effectLst/>
        </p:spPr>
        <p:style>
          <a:lnRef idx="2">
            <a:schemeClr val="accent5"/>
          </a:lnRef>
          <a:fillRef idx="0">
            <a:schemeClr val="accent5"/>
          </a:fillRef>
          <a:effectRef idx="1">
            <a:schemeClr val="accent5"/>
          </a:effectRef>
          <a:fontRef idx="minor">
            <a:schemeClr val="tx1"/>
          </a:fontRef>
        </p:style>
        <p:txBody>
          <a:bodyPr rtlCol="0" anchor="t"/>
          <a:lstStyle/>
          <a:p>
            <a:r>
              <a:rPr lang="en-US" dirty="0" smtClean="0"/>
              <a:t>Renewal</a:t>
            </a:r>
          </a:p>
          <a:p>
            <a:pPr marL="285750" indent="-285750">
              <a:buFont typeface="Arial" pitchFamily="34" charset="0"/>
              <a:buChar char="•"/>
            </a:pPr>
            <a:r>
              <a:rPr lang="en-US" sz="1200" dirty="0" smtClean="0"/>
              <a:t>Renewed Contract </a:t>
            </a:r>
          </a:p>
          <a:p>
            <a:pPr marL="285750" indent="-285750">
              <a:buFont typeface="Arial" pitchFamily="34" charset="0"/>
              <a:buChar char="•"/>
            </a:pPr>
            <a:r>
              <a:rPr lang="en-US" sz="1200" dirty="0" smtClean="0"/>
              <a:t>Service Delivery Plan</a:t>
            </a:r>
          </a:p>
          <a:p>
            <a:pPr marL="285750" indent="-285750">
              <a:buFont typeface="Arial" pitchFamily="34" charset="0"/>
              <a:buChar char="•"/>
            </a:pPr>
            <a:r>
              <a:rPr lang="en-US" sz="1200" dirty="0" smtClean="0"/>
              <a:t>Value Realization Report</a:t>
            </a:r>
          </a:p>
        </p:txBody>
      </p:sp>
      <p:sp>
        <p:nvSpPr>
          <p:cNvPr id="4" name="Flowchart: Process 3"/>
          <p:cNvSpPr/>
          <p:nvPr/>
        </p:nvSpPr>
        <p:spPr>
          <a:xfrm>
            <a:off x="121072" y="2805941"/>
            <a:ext cx="1927318" cy="736270"/>
          </a:xfrm>
          <a:prstGeom prst="flowChartProcess">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bg1"/>
                </a:solidFill>
              </a:rPr>
              <a:t>Engagement Governance</a:t>
            </a:r>
            <a:endParaRPr lang="en-CA" dirty="0">
              <a:solidFill>
                <a:schemeClr val="bg1"/>
              </a:solidFill>
            </a:endParaRPr>
          </a:p>
        </p:txBody>
      </p:sp>
      <p:sp>
        <p:nvSpPr>
          <p:cNvPr id="20" name="Flowchart: Process 19"/>
          <p:cNvSpPr/>
          <p:nvPr/>
        </p:nvSpPr>
        <p:spPr>
          <a:xfrm>
            <a:off x="121072" y="2805941"/>
            <a:ext cx="1927318" cy="736270"/>
          </a:xfrm>
          <a:prstGeom prst="flowChartProcess">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bg1"/>
                </a:solidFill>
              </a:rPr>
              <a:t>Engagement Governance</a:t>
            </a:r>
            <a:endParaRPr lang="en-CA" dirty="0">
              <a:solidFill>
                <a:schemeClr val="bg1"/>
              </a:solidFill>
            </a:endParaRPr>
          </a:p>
        </p:txBody>
      </p:sp>
      <p:sp>
        <p:nvSpPr>
          <p:cNvPr id="21" name="TextBox 20"/>
          <p:cNvSpPr txBox="1"/>
          <p:nvPr/>
        </p:nvSpPr>
        <p:spPr>
          <a:xfrm>
            <a:off x="5322499" y="1268084"/>
            <a:ext cx="3243532" cy="5401479"/>
          </a:xfrm>
          <a:prstGeom prst="rect">
            <a:avLst/>
          </a:prstGeom>
          <a:noFill/>
        </p:spPr>
        <p:txBody>
          <a:bodyPr wrap="square" lIns="0" tIns="0" rIns="0" bIns="0" rtlCol="0">
            <a:spAutoFit/>
          </a:bodyPr>
          <a:lstStyle/>
          <a:p>
            <a:r>
              <a:rPr lang="en-US" sz="1400" dirty="0" smtClean="0"/>
              <a:t>Standard templates and processes are defined in the VRF Engagement Governance Delivery Guide and the Component Library:</a:t>
            </a:r>
          </a:p>
          <a:p>
            <a:endParaRPr lang="en-US" sz="1400" dirty="0" smtClean="0"/>
          </a:p>
          <a:p>
            <a:r>
              <a:rPr lang="en-US" sz="1200" b="1" dirty="0"/>
              <a:t>Stakeholder </a:t>
            </a:r>
            <a:r>
              <a:rPr lang="en-US" sz="1200" b="1" dirty="0" smtClean="0"/>
              <a:t>Plan</a:t>
            </a:r>
            <a:endParaRPr lang="en-US" sz="1200" b="1" dirty="0"/>
          </a:p>
          <a:p>
            <a:pPr marL="356616" lvl="1" indent="-171450">
              <a:spcAft>
                <a:spcPts val="600"/>
              </a:spcAft>
              <a:buFont typeface="Arial" pitchFamily="34" charset="0"/>
              <a:buChar char="•"/>
            </a:pPr>
            <a:r>
              <a:rPr lang="en-US" sz="1050" dirty="0"/>
              <a:t>Stakeholder, Relationships, Attitude, Actions</a:t>
            </a:r>
          </a:p>
          <a:p>
            <a:r>
              <a:rPr lang="en-US" sz="1200" b="1" dirty="0" smtClean="0"/>
              <a:t>Conditions </a:t>
            </a:r>
            <a:r>
              <a:rPr lang="en-US" sz="1200" b="1" dirty="0"/>
              <a:t>of </a:t>
            </a:r>
            <a:r>
              <a:rPr lang="en-US" sz="1200" b="1" dirty="0" smtClean="0"/>
              <a:t>Satisfaction</a:t>
            </a:r>
          </a:p>
          <a:p>
            <a:pPr marL="356616" lvl="1" indent="-171450">
              <a:spcAft>
                <a:spcPts val="600"/>
              </a:spcAft>
              <a:buFont typeface="Arial" pitchFamily="34" charset="0"/>
              <a:buChar char="•"/>
            </a:pPr>
            <a:r>
              <a:rPr lang="en-US" sz="1050" dirty="0" err="1"/>
              <a:t>CoS</a:t>
            </a:r>
            <a:r>
              <a:rPr lang="en-US" sz="1050" dirty="0"/>
              <a:t> Statements, Action Items, Owners</a:t>
            </a:r>
          </a:p>
          <a:p>
            <a:r>
              <a:rPr lang="en-US" sz="1200" b="1" dirty="0" smtClean="0"/>
              <a:t>Relationship Objectives and Scope</a:t>
            </a:r>
            <a:endParaRPr lang="en-US" sz="1200" b="1" dirty="0"/>
          </a:p>
          <a:p>
            <a:pPr marL="356616" lvl="1" indent="-171450">
              <a:spcAft>
                <a:spcPts val="600"/>
              </a:spcAft>
              <a:buFont typeface="Arial" pitchFamily="34" charset="0"/>
              <a:buChar char="•"/>
            </a:pPr>
            <a:r>
              <a:rPr lang="en-US" sz="1050" dirty="0"/>
              <a:t>Objectives, Scope</a:t>
            </a:r>
          </a:p>
          <a:p>
            <a:r>
              <a:rPr lang="en-US" sz="1200" b="1" dirty="0" smtClean="0"/>
              <a:t>Service </a:t>
            </a:r>
            <a:r>
              <a:rPr lang="en-US" sz="1200" b="1" dirty="0"/>
              <a:t>Delivery Plan</a:t>
            </a:r>
          </a:p>
          <a:p>
            <a:pPr marL="356616" lvl="1" indent="-171450">
              <a:spcAft>
                <a:spcPts val="600"/>
              </a:spcAft>
              <a:buFont typeface="Arial" pitchFamily="34" charset="0"/>
              <a:buChar char="•"/>
            </a:pPr>
            <a:r>
              <a:rPr lang="en-US" sz="1050" dirty="0"/>
              <a:t>Scope ,Roadmap, Scorecard</a:t>
            </a:r>
          </a:p>
          <a:p>
            <a:r>
              <a:rPr lang="en-US" sz="1200" b="1" dirty="0" smtClean="0"/>
              <a:t>Monthly </a:t>
            </a:r>
            <a:r>
              <a:rPr lang="en-US" sz="1200" b="1" dirty="0"/>
              <a:t>Status report</a:t>
            </a:r>
          </a:p>
          <a:p>
            <a:pPr marL="356616" lvl="1" indent="-171450">
              <a:spcAft>
                <a:spcPts val="600"/>
              </a:spcAft>
              <a:buFont typeface="Arial" pitchFamily="34" charset="0"/>
              <a:buChar char="•"/>
            </a:pPr>
            <a:r>
              <a:rPr lang="en-US" sz="1050" dirty="0"/>
              <a:t>Activities, Risks, Issues, Staffing, Value update</a:t>
            </a:r>
          </a:p>
          <a:p>
            <a:r>
              <a:rPr lang="en-US" sz="1200" b="1" dirty="0" smtClean="0"/>
              <a:t>Value Realization Report</a:t>
            </a:r>
            <a:endParaRPr lang="en-US" sz="1200" b="1" dirty="0"/>
          </a:p>
          <a:p>
            <a:pPr marL="356616" lvl="1" indent="-171450">
              <a:spcAft>
                <a:spcPts val="600"/>
              </a:spcAft>
              <a:buFont typeface="Arial" pitchFamily="34" charset="0"/>
              <a:buChar char="•"/>
            </a:pPr>
            <a:r>
              <a:rPr lang="en-US" sz="1050" dirty="0"/>
              <a:t>Scope, Value, Timeline</a:t>
            </a:r>
          </a:p>
          <a:p>
            <a:r>
              <a:rPr lang="en-US" sz="1200" b="1" dirty="0" smtClean="0"/>
              <a:t>Change </a:t>
            </a:r>
            <a:r>
              <a:rPr lang="en-US" sz="1200" b="1" dirty="0"/>
              <a:t>requests</a:t>
            </a:r>
          </a:p>
          <a:p>
            <a:pPr marL="356616" lvl="1" indent="-171450">
              <a:spcAft>
                <a:spcPts val="600"/>
              </a:spcAft>
              <a:buFont typeface="Arial" pitchFamily="34" charset="0"/>
              <a:buChar char="•"/>
            </a:pPr>
            <a:r>
              <a:rPr lang="en-US" sz="1050" dirty="0"/>
              <a:t>Scope, Value, Impacts</a:t>
            </a:r>
          </a:p>
          <a:p>
            <a:r>
              <a:rPr lang="en-US" sz="1200" b="1" dirty="0" smtClean="0"/>
              <a:t>Quarterly </a:t>
            </a:r>
            <a:r>
              <a:rPr lang="en-US" sz="1200" b="1" dirty="0"/>
              <a:t>CIO Briefing</a:t>
            </a:r>
          </a:p>
          <a:p>
            <a:pPr marL="356616" lvl="1" indent="-171450">
              <a:spcAft>
                <a:spcPts val="600"/>
              </a:spcAft>
              <a:buFont typeface="Arial" pitchFamily="34" charset="0"/>
              <a:buChar char="•"/>
            </a:pPr>
            <a:r>
              <a:rPr lang="en-US" sz="1050" dirty="0"/>
              <a:t>Activities, Risks, Issues, Staffing, Microsoft </a:t>
            </a:r>
            <a:r>
              <a:rPr lang="en-US" sz="1050" dirty="0" err="1"/>
              <a:t>PoV</a:t>
            </a:r>
            <a:r>
              <a:rPr lang="en-US" sz="1050" dirty="0"/>
              <a:t> awareness</a:t>
            </a:r>
          </a:p>
          <a:p>
            <a:r>
              <a:rPr lang="en-US" sz="1200" b="1" dirty="0" smtClean="0"/>
              <a:t>Quarterly ATU Briefing</a:t>
            </a:r>
            <a:endParaRPr lang="en-US" sz="1200" b="1" dirty="0"/>
          </a:p>
          <a:p>
            <a:pPr marL="356616" lvl="1" indent="-171450">
              <a:buFont typeface="Arial" pitchFamily="34" charset="0"/>
              <a:buChar char="•"/>
            </a:pPr>
            <a:r>
              <a:rPr lang="en-US" sz="1050" dirty="0" smtClean="0"/>
              <a:t>Activities, Risks, Issues</a:t>
            </a:r>
            <a:endParaRPr lang="en-US" sz="1050" dirty="0"/>
          </a:p>
          <a:p>
            <a:endParaRPr lang="en-US" sz="1400" dirty="0" smtClean="0"/>
          </a:p>
          <a:p>
            <a:endParaRPr lang="en-US" sz="1400" dirty="0" smtClean="0"/>
          </a:p>
        </p:txBody>
      </p:sp>
    </p:spTree>
    <p:extLst>
      <p:ext uri="{BB962C8B-B14F-4D97-AF65-F5344CB8AC3E}">
        <p14:creationId xmlns:p14="http://schemas.microsoft.com/office/powerpoint/2010/main" val="232464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513293" y="2854838"/>
            <a:ext cx="7996526" cy="555626"/>
          </a:xfrm>
        </p:spPr>
        <p:txBody>
          <a:bodyPr/>
          <a:lstStyle/>
          <a:p>
            <a:r>
              <a:rPr lang="en-US" dirty="0" smtClean="0"/>
              <a:t>Value Realization Framework</a:t>
            </a:r>
            <a:endParaRPr lang="en-US" dirty="0"/>
          </a:p>
        </p:txBody>
      </p:sp>
      <p:sp>
        <p:nvSpPr>
          <p:cNvPr id="12" name="Text Placeholder 11"/>
          <p:cNvSpPr>
            <a:spLocks noGrp="1"/>
          </p:cNvSpPr>
          <p:nvPr>
            <p:ph type="body" sz="quarter" idx="10"/>
          </p:nvPr>
        </p:nvSpPr>
        <p:spPr>
          <a:xfrm>
            <a:off x="513292" y="4828870"/>
            <a:ext cx="4096807" cy="369332"/>
          </a:xfrm>
        </p:spPr>
        <p:txBody>
          <a:bodyPr/>
          <a:lstStyle/>
          <a:p>
            <a:r>
              <a:rPr lang="en-US" sz="2400" b="1" dirty="0" smtClean="0"/>
              <a:t>Example of level 300 definition</a:t>
            </a:r>
            <a:endParaRPr lang="en-US" sz="2400" b="1" dirty="0"/>
          </a:p>
        </p:txBody>
      </p:sp>
    </p:spTree>
    <p:extLst>
      <p:ext uri="{BB962C8B-B14F-4D97-AF65-F5344CB8AC3E}">
        <p14:creationId xmlns:p14="http://schemas.microsoft.com/office/powerpoint/2010/main" val="355377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50" y="5286120"/>
            <a:ext cx="9144000" cy="215446"/>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 name="Rectangle 12"/>
          <p:cNvSpPr/>
          <p:nvPr/>
        </p:nvSpPr>
        <p:spPr>
          <a:xfrm>
            <a:off x="-1050" y="1212953"/>
            <a:ext cx="9144000" cy="215446"/>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1067204" y="360402"/>
            <a:ext cx="7686170" cy="509171"/>
          </a:xfrm>
        </p:spPr>
        <p:txBody>
          <a:bodyPr/>
          <a:lstStyle/>
          <a:p>
            <a:r>
              <a:rPr lang="en-US" dirty="0" smtClean="0"/>
              <a:t>Context</a:t>
            </a:r>
            <a:endParaRPr lang="en-US" dirty="0"/>
          </a:p>
        </p:txBody>
      </p:sp>
      <p:sp>
        <p:nvSpPr>
          <p:cNvPr id="24" name="Parallelogram 23"/>
          <p:cNvSpPr/>
          <p:nvPr/>
        </p:nvSpPr>
        <p:spPr>
          <a:xfrm>
            <a:off x="2587625" y="509567"/>
            <a:ext cx="4752975" cy="215445"/>
          </a:xfrm>
          <a:prstGeom prst="parallelogram">
            <a:avLst>
              <a:gd name="adj" fmla="val 20907"/>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t>Customer Insights</a:t>
            </a:r>
            <a:endParaRPr lang="en-US" sz="1200" b="1" dirty="0"/>
          </a:p>
        </p:txBody>
      </p:sp>
      <p:sp>
        <p:nvSpPr>
          <p:cNvPr id="2" name="Rectangle 1"/>
          <p:cNvSpPr/>
          <p:nvPr/>
        </p:nvSpPr>
        <p:spPr>
          <a:xfrm>
            <a:off x="6853097" y="1508125"/>
            <a:ext cx="1800000" cy="400110"/>
          </a:xfrm>
          <a:prstGeom prst="rect">
            <a:avLst/>
          </a:prstGeom>
        </p:spPr>
        <p:txBody>
          <a:bodyPr wrap="none">
            <a:spAutoFit/>
          </a:bodyPr>
          <a:lstStyle/>
          <a:p>
            <a:pPr lvl="0">
              <a:buClr>
                <a:srgbClr val="0070C0">
                  <a:lumMod val="60000"/>
                  <a:lumOff val="40000"/>
                </a:srgbClr>
              </a:buClr>
              <a:buSzPct val="200000"/>
            </a:pPr>
            <a:r>
              <a:rPr lang="en-US" sz="1000" b="1" dirty="0">
                <a:solidFill>
                  <a:srgbClr val="595959"/>
                </a:solidFill>
              </a:rPr>
              <a:t>Review </a:t>
            </a:r>
            <a:r>
              <a:rPr lang="en-US" sz="1000" b="1" dirty="0" smtClean="0">
                <a:solidFill>
                  <a:srgbClr val="595959"/>
                </a:solidFill>
              </a:rPr>
              <a:t>Microsoft </a:t>
            </a:r>
          </a:p>
          <a:p>
            <a:pPr lvl="0">
              <a:buClr>
                <a:srgbClr val="0070C0">
                  <a:lumMod val="60000"/>
                  <a:lumOff val="40000"/>
                </a:srgbClr>
              </a:buClr>
              <a:buSzPct val="200000"/>
            </a:pPr>
            <a:r>
              <a:rPr lang="en-US" sz="1000" b="1" dirty="0">
                <a:solidFill>
                  <a:srgbClr val="595959"/>
                </a:solidFill>
              </a:rPr>
              <a:t>c</a:t>
            </a:r>
            <a:r>
              <a:rPr lang="en-US" sz="1000" b="1" dirty="0" smtClean="0">
                <a:solidFill>
                  <a:srgbClr val="595959"/>
                </a:solidFill>
              </a:rPr>
              <a:t>ontext</a:t>
            </a:r>
            <a:endParaRPr lang="en-US" sz="1000" b="1" dirty="0">
              <a:solidFill>
                <a:srgbClr val="595959"/>
              </a:solidFill>
            </a:endParaRPr>
          </a:p>
        </p:txBody>
      </p:sp>
      <p:sp>
        <p:nvSpPr>
          <p:cNvPr id="7" name="Rectangle 6"/>
          <p:cNvSpPr/>
          <p:nvPr/>
        </p:nvSpPr>
        <p:spPr>
          <a:xfrm>
            <a:off x="4280341" y="1508125"/>
            <a:ext cx="1800000" cy="400110"/>
          </a:xfrm>
          <a:prstGeom prst="rect">
            <a:avLst/>
          </a:prstGeom>
        </p:spPr>
        <p:txBody>
          <a:bodyPr wrap="none">
            <a:spAutoFit/>
          </a:bodyPr>
          <a:lstStyle/>
          <a:p>
            <a:pPr lvl="0">
              <a:buClr>
                <a:srgbClr val="02C207"/>
              </a:buClr>
              <a:buSzPct val="200000"/>
            </a:pPr>
            <a:r>
              <a:rPr lang="en-US" sz="1000" b="1" dirty="0">
                <a:solidFill>
                  <a:srgbClr val="595959"/>
                </a:solidFill>
              </a:rPr>
              <a:t>Review Organization </a:t>
            </a:r>
            <a:endParaRPr lang="en-US" sz="1000" b="1" dirty="0" smtClean="0">
              <a:solidFill>
                <a:srgbClr val="595959"/>
              </a:solidFill>
            </a:endParaRPr>
          </a:p>
          <a:p>
            <a:pPr lvl="0">
              <a:buClr>
                <a:srgbClr val="02C207"/>
              </a:buClr>
              <a:buSzPct val="200000"/>
            </a:pPr>
            <a:r>
              <a:rPr lang="en-US" sz="1000" b="1" dirty="0">
                <a:solidFill>
                  <a:srgbClr val="595959"/>
                </a:solidFill>
              </a:rPr>
              <a:t>c</a:t>
            </a:r>
            <a:r>
              <a:rPr lang="en-US" sz="1000" b="1" dirty="0" smtClean="0">
                <a:solidFill>
                  <a:srgbClr val="595959"/>
                </a:solidFill>
              </a:rPr>
              <a:t>ontext</a:t>
            </a:r>
            <a:endParaRPr lang="en-US" sz="1000" b="1" dirty="0">
              <a:solidFill>
                <a:srgbClr val="595959"/>
              </a:solidFill>
            </a:endParaRPr>
          </a:p>
        </p:txBody>
      </p:sp>
      <p:sp>
        <p:nvSpPr>
          <p:cNvPr id="17" name="Rectangle 16"/>
          <p:cNvSpPr/>
          <p:nvPr/>
        </p:nvSpPr>
        <p:spPr>
          <a:xfrm>
            <a:off x="1707586" y="1508125"/>
            <a:ext cx="1800000" cy="400110"/>
          </a:xfrm>
          <a:prstGeom prst="rect">
            <a:avLst/>
          </a:prstGeom>
        </p:spPr>
        <p:txBody>
          <a:bodyPr wrap="square">
            <a:spAutoFit/>
          </a:bodyPr>
          <a:lstStyle/>
          <a:p>
            <a:pPr lvl="0">
              <a:buClr>
                <a:srgbClr val="02C207"/>
              </a:buClr>
              <a:buSzPct val="200000"/>
            </a:pPr>
            <a:r>
              <a:rPr lang="en-US" sz="1000" b="1" dirty="0" smtClean="0">
                <a:solidFill>
                  <a:srgbClr val="595959"/>
                </a:solidFill>
              </a:rPr>
              <a:t>Review Industry </a:t>
            </a:r>
          </a:p>
          <a:p>
            <a:pPr lvl="0">
              <a:buClr>
                <a:srgbClr val="02C207"/>
              </a:buClr>
              <a:buSzPct val="200000"/>
            </a:pPr>
            <a:r>
              <a:rPr lang="en-US" sz="1000" b="1" dirty="0">
                <a:solidFill>
                  <a:srgbClr val="595959"/>
                </a:solidFill>
              </a:rPr>
              <a:t>c</a:t>
            </a:r>
            <a:r>
              <a:rPr lang="en-US" sz="1000" b="1" dirty="0" smtClean="0">
                <a:solidFill>
                  <a:srgbClr val="595959"/>
                </a:solidFill>
              </a:rPr>
              <a:t>ontext</a:t>
            </a:r>
            <a:endParaRPr lang="en-US" sz="1000" b="1" dirty="0">
              <a:solidFill>
                <a:srgbClr val="595959"/>
              </a:solidFill>
            </a:endParaRPr>
          </a:p>
        </p:txBody>
      </p:sp>
      <p:sp>
        <p:nvSpPr>
          <p:cNvPr id="20" name="TextBox 19"/>
          <p:cNvSpPr txBox="1"/>
          <p:nvPr/>
        </p:nvSpPr>
        <p:spPr>
          <a:xfrm>
            <a:off x="1716209" y="2078038"/>
            <a:ext cx="1800000" cy="1692771"/>
          </a:xfrm>
          <a:prstGeom prst="rect">
            <a:avLst/>
          </a:prstGeom>
          <a:noFill/>
        </p:spPr>
        <p:txBody>
          <a:bodyPr wrap="square" lIns="0" tIns="0" rIns="0" bIns="0" rtlCol="0">
            <a:spAutoFit/>
          </a:bodyPr>
          <a:lstStyle/>
          <a:p>
            <a:r>
              <a:rPr lang="en-US" sz="1000" dirty="0" smtClean="0"/>
              <a:t>The back office will supply industry reporting to provide insights on current industry trends for business technology and as well as competitive analysis and industry trends.</a:t>
            </a:r>
          </a:p>
          <a:p>
            <a:r>
              <a:rPr lang="en-US" sz="1000" dirty="0" smtClean="0"/>
              <a:t>This information can assist in understanding of the customer’s business drivers and how technology is used within the customers business vertical.</a:t>
            </a:r>
            <a:endParaRPr lang="en-US" sz="1000" dirty="0"/>
          </a:p>
        </p:txBody>
      </p:sp>
      <p:sp>
        <p:nvSpPr>
          <p:cNvPr id="40" name="TextBox 39"/>
          <p:cNvSpPr txBox="1"/>
          <p:nvPr/>
        </p:nvSpPr>
        <p:spPr>
          <a:xfrm>
            <a:off x="4280340" y="2078038"/>
            <a:ext cx="1800000" cy="2308324"/>
          </a:xfrm>
          <a:prstGeom prst="rect">
            <a:avLst/>
          </a:prstGeom>
          <a:noFill/>
        </p:spPr>
        <p:txBody>
          <a:bodyPr wrap="square" lIns="0" tIns="0" rIns="0" bIns="0" rtlCol="0">
            <a:spAutoFit/>
          </a:bodyPr>
          <a:lstStyle/>
          <a:p>
            <a:r>
              <a:rPr lang="en-US" sz="1000" dirty="0" smtClean="0"/>
              <a:t>The back office reporting delivers customer information providing  organization insights and financial data.  Additional customer knowledge is usually obtained through meeting with the Microsoft Account Team (ATU).</a:t>
            </a:r>
            <a:r>
              <a:rPr lang="en-US" sz="1000" dirty="0"/>
              <a:t> </a:t>
            </a:r>
            <a:r>
              <a:rPr lang="en-US" sz="1000" dirty="0" smtClean="0"/>
              <a:t> Creating an understanding of the stakeholders current roles and business strategies</a:t>
            </a:r>
            <a:r>
              <a:rPr lang="en-US" sz="1000" dirty="0"/>
              <a:t> </a:t>
            </a:r>
            <a:r>
              <a:rPr lang="en-US" sz="1000" dirty="0" smtClean="0"/>
              <a:t>will assist in mapping the alignment of roles, strategies and responsibilities within the customers organization.</a:t>
            </a:r>
            <a:endParaRPr lang="en-US" sz="1000" dirty="0"/>
          </a:p>
        </p:txBody>
      </p:sp>
      <p:sp>
        <p:nvSpPr>
          <p:cNvPr id="41" name="TextBox 40"/>
          <p:cNvSpPr txBox="1"/>
          <p:nvPr/>
        </p:nvSpPr>
        <p:spPr>
          <a:xfrm>
            <a:off x="6844471" y="2078038"/>
            <a:ext cx="1800000" cy="2308324"/>
          </a:xfrm>
          <a:prstGeom prst="rect">
            <a:avLst/>
          </a:prstGeom>
          <a:noFill/>
        </p:spPr>
        <p:txBody>
          <a:bodyPr wrap="square" lIns="0" tIns="0" rIns="0" bIns="0" rtlCol="0">
            <a:spAutoFit/>
          </a:bodyPr>
          <a:lstStyle/>
          <a:p>
            <a:r>
              <a:rPr lang="en-US" sz="1000" dirty="0" smtClean="0"/>
              <a:t>The back office report will supply the current, services and support contracts in affect and the Enterprise Agreement license inventory. Product roadmaps are included in the report.  Additional product deployment and support issue information can be collected from ATU meetings and Customer Support Services (CSS) team meetings.  Ensure understanding of Microsoft technology within the customer’s business.</a:t>
            </a:r>
            <a:endParaRPr lang="en-US" sz="1000" dirty="0"/>
          </a:p>
        </p:txBody>
      </p:sp>
      <p:pic>
        <p:nvPicPr>
          <p:cNvPr id="51" name="Picture 1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707585" y="3983458"/>
            <a:ext cx="1153602" cy="81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17"/>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57181" y="4384860"/>
            <a:ext cx="1245720" cy="82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Rectangle 52"/>
          <p:cNvSpPr/>
          <p:nvPr/>
        </p:nvSpPr>
        <p:spPr>
          <a:xfrm>
            <a:off x="2" y="1212954"/>
            <a:ext cx="1532466" cy="4073166"/>
          </a:xfrm>
          <a:prstGeom prst="rect">
            <a:avLst/>
          </a:prstGeom>
          <a:gradFill flip="none" rotWithShape="1">
            <a:gsLst>
              <a:gs pos="0">
                <a:schemeClr val="bg1">
                  <a:lumMod val="85000"/>
                  <a:shade val="30000"/>
                  <a:satMod val="115000"/>
                  <a:alpha val="50000"/>
                </a:schemeClr>
              </a:gs>
              <a:gs pos="50000">
                <a:schemeClr val="bg1">
                  <a:lumMod val="85000"/>
                  <a:shade val="67500"/>
                  <a:satMod val="115000"/>
                  <a:alpha val="40000"/>
                </a:schemeClr>
              </a:gs>
              <a:gs pos="100000">
                <a:schemeClr val="bg1">
                  <a:lumMod val="85000"/>
                  <a:shade val="100000"/>
                  <a:satMod val="115000"/>
                  <a:alpha val="3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200" dirty="0" smtClean="0"/>
          </a:p>
          <a:p>
            <a:endParaRPr lang="en-US" sz="1200" dirty="0"/>
          </a:p>
          <a:p>
            <a:r>
              <a:rPr lang="en-US" sz="1200" dirty="0" smtClean="0">
                <a:solidFill>
                  <a:schemeClr val="tx2">
                    <a:lumMod val="50000"/>
                  </a:schemeClr>
                </a:solidFill>
              </a:rPr>
              <a:t>This activity is conducted prior to meeting with the customer.</a:t>
            </a:r>
          </a:p>
          <a:p>
            <a:endParaRPr lang="en-US" sz="1200" dirty="0">
              <a:solidFill>
                <a:schemeClr val="tx2">
                  <a:lumMod val="50000"/>
                </a:schemeClr>
              </a:solidFill>
            </a:endParaRPr>
          </a:p>
          <a:p>
            <a:r>
              <a:rPr lang="en-US" sz="1200" dirty="0" smtClean="0">
                <a:solidFill>
                  <a:schemeClr val="tx2">
                    <a:lumMod val="50000"/>
                  </a:schemeClr>
                </a:solidFill>
              </a:rPr>
              <a:t>Collect as much knowledge about the customer, their competitors and the industry to ensure customer familiarity when arriving on site.</a:t>
            </a:r>
            <a:endParaRPr lang="en-US" sz="1200" dirty="0">
              <a:solidFill>
                <a:schemeClr val="tx2">
                  <a:lumMod val="50000"/>
                </a:schemeClr>
              </a:solidFill>
            </a:endParaRPr>
          </a:p>
        </p:txBody>
      </p:sp>
      <p:pic>
        <p:nvPicPr>
          <p:cNvPr id="61"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19961" y="4380421"/>
            <a:ext cx="1285918" cy="829779"/>
          </a:xfrm>
          <a:prstGeom prst="rect">
            <a:avLst/>
          </a:prstGeom>
          <a:solidFill>
            <a:schemeClr val="bg1">
              <a:lumMod val="95000"/>
            </a:schemeClr>
          </a:solidFill>
          <a:ln>
            <a:noFill/>
          </a:ln>
          <a:effectLst/>
          <a:extLst/>
        </p:spPr>
      </p:pic>
      <p:pic>
        <p:nvPicPr>
          <p:cNvPr id="1026" name="Picture 2"/>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343151" y="4533900"/>
            <a:ext cx="1221729" cy="6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4"/>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454098" y="4380421"/>
            <a:ext cx="1209186" cy="829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3"/>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1336" y="112301"/>
            <a:ext cx="913744" cy="91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33354" y="5635823"/>
            <a:ext cx="4595810" cy="153888"/>
          </a:xfrm>
          <a:prstGeom prst="rect">
            <a:avLst/>
          </a:prstGeom>
          <a:noFill/>
        </p:spPr>
        <p:txBody>
          <a:bodyPr wrap="none" lIns="0" tIns="0" rIns="0" bIns="0" rtlCol="0">
            <a:spAutoFit/>
          </a:bodyPr>
          <a:lstStyle/>
          <a:p>
            <a:r>
              <a:rPr lang="en-US" sz="1000" dirty="0" smtClean="0"/>
              <a:t>Industry Context, Organization Context, Contractual Relations , Product Roadmaps</a:t>
            </a:r>
          </a:p>
        </p:txBody>
      </p:sp>
      <p:sp>
        <p:nvSpPr>
          <p:cNvPr id="22" name="TextBox 21"/>
          <p:cNvSpPr txBox="1"/>
          <p:nvPr/>
        </p:nvSpPr>
        <p:spPr>
          <a:xfrm>
            <a:off x="86264" y="1212954"/>
            <a:ext cx="2775630" cy="215444"/>
          </a:xfrm>
          <a:prstGeom prst="rect">
            <a:avLst/>
          </a:prstGeom>
          <a:noFill/>
        </p:spPr>
        <p:txBody>
          <a:bodyPr wrap="square" lIns="0" tIns="0" rIns="0" bIns="0" rtlCol="0">
            <a:spAutoFit/>
          </a:bodyPr>
          <a:lstStyle/>
          <a:p>
            <a:r>
              <a:rPr lang="en-US" sz="1400" dirty="0">
                <a:solidFill>
                  <a:schemeClr val="bg1"/>
                </a:solidFill>
              </a:rPr>
              <a:t>Key </a:t>
            </a:r>
            <a:r>
              <a:rPr lang="en-US" sz="1400" dirty="0" smtClean="0">
                <a:solidFill>
                  <a:schemeClr val="bg1"/>
                </a:solidFill>
              </a:rPr>
              <a:t>Message              Task</a:t>
            </a:r>
          </a:p>
        </p:txBody>
      </p:sp>
      <p:sp>
        <p:nvSpPr>
          <p:cNvPr id="23" name="TextBox 22"/>
          <p:cNvSpPr txBox="1"/>
          <p:nvPr/>
        </p:nvSpPr>
        <p:spPr>
          <a:xfrm>
            <a:off x="-1050" y="5286121"/>
            <a:ext cx="1102866" cy="215444"/>
          </a:xfrm>
          <a:prstGeom prst="rect">
            <a:avLst/>
          </a:prstGeom>
          <a:noFill/>
        </p:spPr>
        <p:txBody>
          <a:bodyPr wrap="none" lIns="0" tIns="0" rIns="0" bIns="0" rtlCol="0">
            <a:spAutoFit/>
          </a:bodyPr>
          <a:lstStyle/>
          <a:p>
            <a:r>
              <a:rPr lang="en-US" sz="1400" dirty="0" smtClean="0">
                <a:solidFill>
                  <a:schemeClr val="bg1"/>
                </a:solidFill>
              </a:rPr>
              <a:t>  Components</a:t>
            </a:r>
          </a:p>
        </p:txBody>
      </p:sp>
      <p:sp>
        <p:nvSpPr>
          <p:cNvPr id="25" name="TextBox 24"/>
          <p:cNvSpPr txBox="1"/>
          <p:nvPr/>
        </p:nvSpPr>
        <p:spPr>
          <a:xfrm>
            <a:off x="6321591" y="5286122"/>
            <a:ext cx="1934825" cy="215444"/>
          </a:xfrm>
          <a:prstGeom prst="rect">
            <a:avLst/>
          </a:prstGeom>
          <a:noFill/>
        </p:spPr>
        <p:txBody>
          <a:bodyPr wrap="none" lIns="0" tIns="0" rIns="0" bIns="0" rtlCol="0">
            <a:spAutoFit/>
          </a:bodyPr>
          <a:lstStyle/>
          <a:p>
            <a:r>
              <a:rPr lang="en-US" sz="1400" dirty="0" smtClean="0">
                <a:solidFill>
                  <a:schemeClr val="bg1"/>
                </a:solidFill>
              </a:rPr>
              <a:t>  Subject Matter Content</a:t>
            </a:r>
          </a:p>
        </p:txBody>
      </p:sp>
    </p:spTree>
    <p:extLst>
      <p:ext uri="{BB962C8B-B14F-4D97-AF65-F5344CB8AC3E}">
        <p14:creationId xmlns:p14="http://schemas.microsoft.com/office/powerpoint/2010/main" val="1873229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50" y="5286120"/>
            <a:ext cx="9144000" cy="215446"/>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3" name="Rectangle 12"/>
          <p:cNvSpPr/>
          <p:nvPr/>
        </p:nvSpPr>
        <p:spPr>
          <a:xfrm>
            <a:off x="-1050" y="1212953"/>
            <a:ext cx="9144000" cy="215446"/>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1067204" y="360402"/>
            <a:ext cx="7686170" cy="509171"/>
          </a:xfrm>
        </p:spPr>
        <p:txBody>
          <a:bodyPr/>
          <a:lstStyle/>
          <a:p>
            <a:r>
              <a:rPr lang="en-US" dirty="0" smtClean="0"/>
              <a:t>Context</a:t>
            </a:r>
            <a:endParaRPr lang="en-US" dirty="0"/>
          </a:p>
        </p:txBody>
      </p:sp>
      <p:sp>
        <p:nvSpPr>
          <p:cNvPr id="23" name="Parallelogram 22"/>
          <p:cNvSpPr/>
          <p:nvPr/>
        </p:nvSpPr>
        <p:spPr>
          <a:xfrm>
            <a:off x="2587624" y="509567"/>
            <a:ext cx="4752975" cy="215446"/>
          </a:xfrm>
          <a:prstGeom prst="parallelogram">
            <a:avLst>
              <a:gd name="adj" fmla="val 19583"/>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t>Understand Customer Strategies and Priorities</a:t>
            </a:r>
            <a:endParaRPr lang="en-US" sz="1200" b="1" dirty="0"/>
          </a:p>
        </p:txBody>
      </p:sp>
      <p:sp>
        <p:nvSpPr>
          <p:cNvPr id="2" name="Rectangle 1"/>
          <p:cNvSpPr/>
          <p:nvPr/>
        </p:nvSpPr>
        <p:spPr>
          <a:xfrm>
            <a:off x="1713138" y="1506918"/>
            <a:ext cx="1440000" cy="400110"/>
          </a:xfrm>
          <a:prstGeom prst="rect">
            <a:avLst/>
          </a:prstGeom>
        </p:spPr>
        <p:txBody>
          <a:bodyPr wrap="square">
            <a:spAutoFit/>
          </a:bodyPr>
          <a:lstStyle/>
          <a:p>
            <a:pPr lvl="0">
              <a:buClr>
                <a:srgbClr val="02C207"/>
              </a:buClr>
              <a:buSzPct val="200000"/>
            </a:pPr>
            <a:r>
              <a:rPr lang="en-US" sz="1000" b="1" dirty="0" smtClean="0">
                <a:solidFill>
                  <a:srgbClr val="595959"/>
                </a:solidFill>
              </a:rPr>
              <a:t>Establish sponsor expectations</a:t>
            </a:r>
            <a:endParaRPr lang="en-US" sz="1000" b="1" dirty="0">
              <a:solidFill>
                <a:srgbClr val="595959"/>
              </a:solidFill>
            </a:endParaRPr>
          </a:p>
        </p:txBody>
      </p:sp>
      <p:sp>
        <p:nvSpPr>
          <p:cNvPr id="7" name="Rectangle 6"/>
          <p:cNvSpPr/>
          <p:nvPr/>
        </p:nvSpPr>
        <p:spPr>
          <a:xfrm>
            <a:off x="7520146" y="1506918"/>
            <a:ext cx="1440000" cy="553998"/>
          </a:xfrm>
          <a:prstGeom prst="rect">
            <a:avLst/>
          </a:prstGeom>
        </p:spPr>
        <p:txBody>
          <a:bodyPr wrap="square">
            <a:spAutoFit/>
          </a:bodyPr>
          <a:lstStyle/>
          <a:p>
            <a:pPr lvl="0">
              <a:buClr>
                <a:srgbClr val="02C207"/>
              </a:buClr>
              <a:buSzPct val="200000"/>
            </a:pPr>
            <a:r>
              <a:rPr lang="en-US" sz="1000" b="1" dirty="0">
                <a:solidFill>
                  <a:srgbClr val="595959"/>
                </a:solidFill>
              </a:rPr>
              <a:t>Capture </a:t>
            </a:r>
            <a:r>
              <a:rPr lang="en-US" sz="1000" b="1" dirty="0" smtClean="0">
                <a:solidFill>
                  <a:srgbClr val="595959"/>
                </a:solidFill>
              </a:rPr>
              <a:t>Business Drivers, Objectives and Benefits</a:t>
            </a:r>
            <a:endParaRPr lang="en-US" sz="1000" b="1" dirty="0">
              <a:solidFill>
                <a:srgbClr val="595959"/>
              </a:solidFill>
            </a:endParaRPr>
          </a:p>
        </p:txBody>
      </p:sp>
      <p:sp>
        <p:nvSpPr>
          <p:cNvPr id="17" name="Rectangle 16"/>
          <p:cNvSpPr/>
          <p:nvPr/>
        </p:nvSpPr>
        <p:spPr>
          <a:xfrm>
            <a:off x="6068394" y="1506918"/>
            <a:ext cx="1440000" cy="553998"/>
          </a:xfrm>
          <a:prstGeom prst="rect">
            <a:avLst/>
          </a:prstGeom>
        </p:spPr>
        <p:txBody>
          <a:bodyPr wrap="square">
            <a:spAutoFit/>
          </a:bodyPr>
          <a:lstStyle/>
          <a:p>
            <a:pPr>
              <a:buClr>
                <a:srgbClr val="0070C0">
                  <a:lumMod val="60000"/>
                  <a:lumOff val="40000"/>
                </a:srgbClr>
              </a:buClr>
              <a:buSzPct val="200000"/>
            </a:pPr>
            <a:r>
              <a:rPr lang="en-US" sz="1000" b="1" dirty="0">
                <a:solidFill>
                  <a:srgbClr val="595959"/>
                </a:solidFill>
              </a:rPr>
              <a:t>Understand </a:t>
            </a:r>
            <a:r>
              <a:rPr lang="en-US" sz="1000" b="1" dirty="0" smtClean="0">
                <a:solidFill>
                  <a:srgbClr val="595959"/>
                </a:solidFill>
              </a:rPr>
              <a:t>stakeholder </a:t>
            </a:r>
            <a:r>
              <a:rPr lang="en-US" sz="1000" b="1" dirty="0">
                <a:solidFill>
                  <a:srgbClr val="595959"/>
                </a:solidFill>
              </a:rPr>
              <a:t>d</a:t>
            </a:r>
            <a:r>
              <a:rPr lang="en-US" sz="1000" b="1" dirty="0" smtClean="0">
                <a:solidFill>
                  <a:srgbClr val="595959"/>
                </a:solidFill>
              </a:rPr>
              <a:t>ecision </a:t>
            </a:r>
            <a:r>
              <a:rPr lang="en-US" sz="1000" b="1" dirty="0">
                <a:solidFill>
                  <a:srgbClr val="595959"/>
                </a:solidFill>
              </a:rPr>
              <a:t>m</a:t>
            </a:r>
            <a:r>
              <a:rPr lang="en-US" sz="1000" b="1" dirty="0" smtClean="0">
                <a:solidFill>
                  <a:srgbClr val="595959"/>
                </a:solidFill>
              </a:rPr>
              <a:t>aking </a:t>
            </a:r>
            <a:r>
              <a:rPr lang="en-US" sz="1000" b="1" dirty="0">
                <a:solidFill>
                  <a:srgbClr val="595959"/>
                </a:solidFill>
              </a:rPr>
              <a:t>p</a:t>
            </a:r>
            <a:r>
              <a:rPr lang="en-US" sz="1000" b="1" dirty="0" smtClean="0">
                <a:solidFill>
                  <a:srgbClr val="595959"/>
                </a:solidFill>
              </a:rPr>
              <a:t>rocess</a:t>
            </a:r>
            <a:endParaRPr lang="en-US" sz="1000" b="1" dirty="0">
              <a:solidFill>
                <a:srgbClr val="595959"/>
              </a:solidFill>
            </a:endParaRPr>
          </a:p>
        </p:txBody>
      </p:sp>
      <p:sp>
        <p:nvSpPr>
          <p:cNvPr id="25" name="Rectangle 24"/>
          <p:cNvSpPr/>
          <p:nvPr/>
        </p:nvSpPr>
        <p:spPr>
          <a:xfrm>
            <a:off x="6068394" y="2080292"/>
            <a:ext cx="1440000" cy="2862322"/>
          </a:xfrm>
          <a:prstGeom prst="rect">
            <a:avLst/>
          </a:prstGeom>
        </p:spPr>
        <p:txBody>
          <a:bodyPr wrap="square">
            <a:spAutoFit/>
          </a:bodyPr>
          <a:lstStyle/>
          <a:p>
            <a:r>
              <a:rPr lang="en-US" sz="1000" dirty="0" smtClean="0">
                <a:solidFill>
                  <a:srgbClr val="595959"/>
                </a:solidFill>
              </a:rPr>
              <a:t>Establish </a:t>
            </a:r>
            <a:r>
              <a:rPr lang="en-US" sz="1000" dirty="0">
                <a:solidFill>
                  <a:srgbClr val="595959"/>
                </a:solidFill>
              </a:rPr>
              <a:t>an initial understanding of stakeholder relationships, needs and </a:t>
            </a:r>
            <a:r>
              <a:rPr lang="en-US" sz="1000" dirty="0" smtClean="0">
                <a:solidFill>
                  <a:srgbClr val="595959"/>
                </a:solidFill>
              </a:rPr>
              <a:t>objectives. </a:t>
            </a:r>
            <a:endParaRPr lang="en-US" sz="1000" dirty="0">
              <a:solidFill>
                <a:srgbClr val="595959"/>
              </a:solidFill>
            </a:endParaRPr>
          </a:p>
          <a:p>
            <a:r>
              <a:rPr lang="en-US" sz="1000" dirty="0" smtClean="0">
                <a:solidFill>
                  <a:srgbClr val="595959"/>
                </a:solidFill>
              </a:rPr>
              <a:t>Validate </a:t>
            </a:r>
            <a:r>
              <a:rPr lang="en-US" sz="1000" dirty="0">
                <a:solidFill>
                  <a:srgbClr val="595959"/>
                </a:solidFill>
              </a:rPr>
              <a:t>roles and understand the </a:t>
            </a:r>
            <a:r>
              <a:rPr lang="en-US" sz="1000" dirty="0" smtClean="0">
                <a:solidFill>
                  <a:srgbClr val="595959"/>
                </a:solidFill>
              </a:rPr>
              <a:t>business </a:t>
            </a:r>
            <a:r>
              <a:rPr lang="en-US" sz="1000" dirty="0">
                <a:solidFill>
                  <a:srgbClr val="595959"/>
                </a:solidFill>
              </a:rPr>
              <a:t>decision making </a:t>
            </a:r>
            <a:r>
              <a:rPr lang="en-US" sz="1000" dirty="0" smtClean="0">
                <a:solidFill>
                  <a:srgbClr val="595959"/>
                </a:solidFill>
              </a:rPr>
              <a:t>processes. Identify key stakeholders and relationships that may influence the decision making process. Evaluate stakeholder positions pertaining to the engagement objectives. </a:t>
            </a:r>
            <a:endParaRPr lang="en-US" dirty="0"/>
          </a:p>
        </p:txBody>
      </p:sp>
      <p:sp>
        <p:nvSpPr>
          <p:cNvPr id="41" name="Rectangle 40"/>
          <p:cNvSpPr/>
          <p:nvPr/>
        </p:nvSpPr>
        <p:spPr>
          <a:xfrm>
            <a:off x="7520146" y="2080292"/>
            <a:ext cx="1440000" cy="2246769"/>
          </a:xfrm>
          <a:prstGeom prst="rect">
            <a:avLst/>
          </a:prstGeom>
        </p:spPr>
        <p:txBody>
          <a:bodyPr wrap="square">
            <a:spAutoFit/>
          </a:bodyPr>
          <a:lstStyle/>
          <a:p>
            <a:r>
              <a:rPr lang="en-US" sz="1000" dirty="0" smtClean="0">
                <a:solidFill>
                  <a:srgbClr val="595959"/>
                </a:solidFill>
              </a:rPr>
              <a:t>Work with key stakeholders whose concerns are most important to satisfy. Begin capturing the Business Drivers, Objectives and Benefits. Create the foundation for aligning </a:t>
            </a:r>
            <a:r>
              <a:rPr lang="en-US" sz="1000" dirty="0">
                <a:solidFill>
                  <a:srgbClr val="595959"/>
                </a:solidFill>
              </a:rPr>
              <a:t>downstream recommendations with business objectives and strategies.</a:t>
            </a:r>
            <a:endParaRPr lang="en-US" sz="1000" dirty="0" smtClean="0">
              <a:solidFill>
                <a:srgbClr val="595959"/>
              </a:solidFill>
            </a:endParaRPr>
          </a:p>
        </p:txBody>
      </p:sp>
      <p:sp>
        <p:nvSpPr>
          <p:cNvPr id="21" name="Rectangle 20"/>
          <p:cNvSpPr/>
          <p:nvPr/>
        </p:nvSpPr>
        <p:spPr>
          <a:xfrm>
            <a:off x="2" y="1212955"/>
            <a:ext cx="1532466" cy="4073166"/>
          </a:xfrm>
          <a:prstGeom prst="rect">
            <a:avLst/>
          </a:prstGeom>
          <a:gradFill flip="none" rotWithShape="1">
            <a:gsLst>
              <a:gs pos="0">
                <a:schemeClr val="bg1">
                  <a:lumMod val="85000"/>
                  <a:shade val="30000"/>
                  <a:satMod val="115000"/>
                  <a:alpha val="50000"/>
                </a:schemeClr>
              </a:gs>
              <a:gs pos="50000">
                <a:schemeClr val="bg1">
                  <a:lumMod val="85000"/>
                  <a:shade val="67500"/>
                  <a:satMod val="115000"/>
                  <a:alpha val="40000"/>
                </a:schemeClr>
              </a:gs>
              <a:gs pos="100000">
                <a:schemeClr val="bg1">
                  <a:lumMod val="85000"/>
                  <a:shade val="100000"/>
                  <a:satMod val="115000"/>
                  <a:alpha val="3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200" dirty="0" smtClean="0"/>
          </a:p>
          <a:p>
            <a:endParaRPr lang="en-US" sz="1200" dirty="0"/>
          </a:p>
          <a:p>
            <a:r>
              <a:rPr lang="en-US" sz="1200" dirty="0" smtClean="0">
                <a:solidFill>
                  <a:schemeClr val="tx2">
                    <a:lumMod val="50000"/>
                  </a:schemeClr>
                </a:solidFill>
              </a:rPr>
              <a:t>Get to know the stakeholders in the decision making process</a:t>
            </a:r>
            <a:r>
              <a:rPr lang="en-US" sz="1200" dirty="0">
                <a:solidFill>
                  <a:schemeClr val="tx2">
                    <a:lumMod val="50000"/>
                  </a:schemeClr>
                </a:solidFill>
              </a:rPr>
              <a:t>. </a:t>
            </a:r>
            <a:r>
              <a:rPr lang="en-US" sz="1200" dirty="0" smtClean="0">
                <a:solidFill>
                  <a:schemeClr val="tx2">
                    <a:lumMod val="50000"/>
                  </a:schemeClr>
                </a:solidFill>
              </a:rPr>
              <a:t>Identify </a:t>
            </a:r>
            <a:r>
              <a:rPr lang="en-US" sz="1200" dirty="0">
                <a:solidFill>
                  <a:schemeClr val="tx2">
                    <a:lumMod val="50000"/>
                  </a:schemeClr>
                </a:solidFill>
              </a:rPr>
              <a:t>their style of decision </a:t>
            </a:r>
            <a:r>
              <a:rPr lang="en-US" sz="1200" dirty="0" smtClean="0">
                <a:solidFill>
                  <a:schemeClr val="tx2">
                    <a:lumMod val="50000"/>
                  </a:schemeClr>
                </a:solidFill>
              </a:rPr>
              <a:t>making. </a:t>
            </a:r>
          </a:p>
          <a:p>
            <a:endParaRPr lang="en-US" sz="1200" dirty="0">
              <a:solidFill>
                <a:schemeClr val="tx2">
                  <a:lumMod val="50000"/>
                </a:schemeClr>
              </a:solidFill>
            </a:endParaRPr>
          </a:p>
          <a:p>
            <a:r>
              <a:rPr lang="en-US" sz="1200" dirty="0" smtClean="0">
                <a:solidFill>
                  <a:schemeClr val="tx2">
                    <a:lumMod val="50000"/>
                  </a:schemeClr>
                </a:solidFill>
              </a:rPr>
              <a:t>Capture what is driving the business decisions.</a:t>
            </a:r>
            <a:endParaRPr lang="en-US" sz="1200" dirty="0">
              <a:solidFill>
                <a:schemeClr val="tx2">
                  <a:lumMod val="50000"/>
                </a:schemeClr>
              </a:solidFill>
            </a:endParaRPr>
          </a:p>
        </p:txBody>
      </p:sp>
      <p:pic>
        <p:nvPicPr>
          <p:cNvPr id="205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576970" y="4278882"/>
            <a:ext cx="1383176" cy="88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07945" y="5669183"/>
            <a:ext cx="3874779" cy="246221"/>
          </a:xfrm>
          <a:prstGeom prst="rect">
            <a:avLst/>
          </a:prstGeom>
        </p:spPr>
        <p:txBody>
          <a:bodyPr wrap="none">
            <a:spAutoFit/>
          </a:bodyPr>
          <a:lstStyle/>
          <a:p>
            <a:r>
              <a:rPr lang="en-US" sz="1000" dirty="0" smtClean="0">
                <a:solidFill>
                  <a:srgbClr val="595959"/>
                </a:solidFill>
              </a:rPr>
              <a:t>Stakeholder Management, Benefits Assessment, Risk Management</a:t>
            </a:r>
            <a:endParaRPr lang="en-US" sz="800" dirty="0">
              <a:solidFill>
                <a:srgbClr val="595959"/>
              </a:solidFill>
            </a:endParaRPr>
          </a:p>
        </p:txBody>
      </p:sp>
      <p:grpSp>
        <p:nvGrpSpPr>
          <p:cNvPr id="5" name="Group 4"/>
          <p:cNvGrpSpPr/>
          <p:nvPr/>
        </p:nvGrpSpPr>
        <p:grpSpPr>
          <a:xfrm>
            <a:off x="3016914" y="4284566"/>
            <a:ext cx="1446223" cy="875518"/>
            <a:chOff x="6500812" y="3249538"/>
            <a:chExt cx="2399016" cy="1571965"/>
          </a:xfrm>
        </p:grpSpPr>
        <p:pic>
          <p:nvPicPr>
            <p:cNvPr id="22"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500812" y="3249538"/>
              <a:ext cx="2041336" cy="1286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160479" y="3707278"/>
              <a:ext cx="1739349" cy="111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6" name="Rectangle 25"/>
          <p:cNvSpPr/>
          <p:nvPr/>
        </p:nvSpPr>
        <p:spPr>
          <a:xfrm>
            <a:off x="1713138" y="2080292"/>
            <a:ext cx="1440000" cy="1631216"/>
          </a:xfrm>
          <a:prstGeom prst="rect">
            <a:avLst/>
          </a:prstGeom>
        </p:spPr>
        <p:txBody>
          <a:bodyPr wrap="square">
            <a:spAutoFit/>
          </a:bodyPr>
          <a:lstStyle/>
          <a:p>
            <a:r>
              <a:rPr lang="en-US" sz="1000" dirty="0" smtClean="0">
                <a:solidFill>
                  <a:srgbClr val="595959"/>
                </a:solidFill>
              </a:rPr>
              <a:t>Review the objectives and scope </a:t>
            </a:r>
            <a:r>
              <a:rPr lang="en-US" sz="1000" dirty="0">
                <a:solidFill>
                  <a:srgbClr val="595959"/>
                </a:solidFill>
              </a:rPr>
              <a:t>and </a:t>
            </a:r>
            <a:r>
              <a:rPr lang="en-US" sz="1000" dirty="0" smtClean="0">
                <a:solidFill>
                  <a:srgbClr val="595959"/>
                </a:solidFill>
              </a:rPr>
              <a:t>gain agreement </a:t>
            </a:r>
            <a:r>
              <a:rPr lang="en-US" sz="1000" dirty="0">
                <a:solidFill>
                  <a:srgbClr val="595959"/>
                </a:solidFill>
              </a:rPr>
              <a:t>for </a:t>
            </a:r>
            <a:r>
              <a:rPr lang="en-US" sz="1000" dirty="0" smtClean="0">
                <a:solidFill>
                  <a:srgbClr val="595959"/>
                </a:solidFill>
              </a:rPr>
              <a:t>the 360 Assessment. Ensure the sponsor is aligned with the expected deliverables and approach. Capture any concerns of the sponsor.</a:t>
            </a:r>
            <a:endParaRPr lang="en-US" dirty="0"/>
          </a:p>
        </p:txBody>
      </p:sp>
      <p:pic>
        <p:nvPicPr>
          <p:cNvPr id="1028"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816705" y="3946199"/>
            <a:ext cx="980011" cy="12195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tangle 26"/>
          <p:cNvSpPr/>
          <p:nvPr/>
        </p:nvSpPr>
        <p:spPr>
          <a:xfrm>
            <a:off x="4616642" y="1506918"/>
            <a:ext cx="1440000" cy="400110"/>
          </a:xfrm>
          <a:prstGeom prst="rect">
            <a:avLst/>
          </a:prstGeom>
        </p:spPr>
        <p:txBody>
          <a:bodyPr wrap="square">
            <a:spAutoFit/>
          </a:bodyPr>
          <a:lstStyle/>
          <a:p>
            <a:pPr lvl="0">
              <a:buClr>
                <a:srgbClr val="0070C0">
                  <a:lumMod val="60000"/>
                  <a:lumOff val="40000"/>
                </a:srgbClr>
              </a:buClr>
              <a:buSzPct val="200000"/>
            </a:pPr>
            <a:r>
              <a:rPr lang="en-US" sz="1000" b="1" dirty="0" smtClean="0">
                <a:solidFill>
                  <a:srgbClr val="595959"/>
                </a:solidFill>
              </a:rPr>
              <a:t>Identify customer </a:t>
            </a:r>
            <a:r>
              <a:rPr lang="en-US" sz="1000" b="1" dirty="0">
                <a:solidFill>
                  <a:srgbClr val="595959"/>
                </a:solidFill>
              </a:rPr>
              <a:t>c</a:t>
            </a:r>
            <a:r>
              <a:rPr lang="en-US" sz="1000" b="1" dirty="0" smtClean="0">
                <a:solidFill>
                  <a:srgbClr val="595959"/>
                </a:solidFill>
              </a:rPr>
              <a:t>oncerns</a:t>
            </a:r>
            <a:endParaRPr lang="en-US" sz="1000" b="1" dirty="0">
              <a:solidFill>
                <a:srgbClr val="595959"/>
              </a:solidFill>
            </a:endParaRPr>
          </a:p>
        </p:txBody>
      </p:sp>
      <p:sp>
        <p:nvSpPr>
          <p:cNvPr id="28" name="TextBox 27"/>
          <p:cNvSpPr txBox="1"/>
          <p:nvPr/>
        </p:nvSpPr>
        <p:spPr>
          <a:xfrm>
            <a:off x="4616642" y="2080292"/>
            <a:ext cx="1440000" cy="3016210"/>
          </a:xfrm>
          <a:prstGeom prst="rect">
            <a:avLst/>
          </a:prstGeom>
        </p:spPr>
        <p:txBody>
          <a:bodyPr wrap="square">
            <a:spAutoFit/>
          </a:bodyPr>
          <a:lstStyle>
            <a:defPPr>
              <a:defRPr lang="en-US"/>
            </a:defPPr>
            <a:lvl1pPr>
              <a:defRPr sz="1000">
                <a:solidFill>
                  <a:srgbClr val="595959"/>
                </a:solidFill>
              </a:defRPr>
            </a:lvl1pPr>
          </a:lstStyle>
          <a:p>
            <a:r>
              <a:rPr lang="en-US" dirty="0"/>
              <a:t>An understanding of the customer’s business issues is critical to evaluating how they look at changes. Concerns around budget, resources and timelines are typical. Other issues may surface such as job security, political capital, and organizational recognition. A solid understanding of customer issues and concerns that will help drive future activities</a:t>
            </a:r>
          </a:p>
        </p:txBody>
      </p:sp>
      <p:pic>
        <p:nvPicPr>
          <p:cNvPr id="29" name="Picture 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41336" y="112301"/>
            <a:ext cx="913744" cy="91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Rectangle 29"/>
          <p:cNvSpPr/>
          <p:nvPr/>
        </p:nvSpPr>
        <p:spPr>
          <a:xfrm>
            <a:off x="3164890" y="1506918"/>
            <a:ext cx="1440000" cy="400110"/>
          </a:xfrm>
          <a:prstGeom prst="rect">
            <a:avLst/>
          </a:prstGeom>
        </p:spPr>
        <p:txBody>
          <a:bodyPr wrap="square">
            <a:spAutoFit/>
          </a:bodyPr>
          <a:lstStyle/>
          <a:p>
            <a:pPr lvl="0">
              <a:buClr>
                <a:srgbClr val="02C207"/>
              </a:buClr>
              <a:buSzPct val="200000"/>
            </a:pPr>
            <a:r>
              <a:rPr lang="en-US" sz="1000" b="1" dirty="0" smtClean="0">
                <a:solidFill>
                  <a:srgbClr val="595959"/>
                </a:solidFill>
              </a:rPr>
              <a:t>Review customer’s IT Context</a:t>
            </a:r>
            <a:endParaRPr lang="en-US" sz="1000" b="1" dirty="0">
              <a:solidFill>
                <a:srgbClr val="595959"/>
              </a:solidFill>
            </a:endParaRPr>
          </a:p>
        </p:txBody>
      </p:sp>
      <p:sp>
        <p:nvSpPr>
          <p:cNvPr id="31" name="Rectangle 30"/>
          <p:cNvSpPr/>
          <p:nvPr/>
        </p:nvSpPr>
        <p:spPr>
          <a:xfrm>
            <a:off x="3164890" y="2080292"/>
            <a:ext cx="1440000" cy="1785104"/>
          </a:xfrm>
          <a:prstGeom prst="rect">
            <a:avLst/>
          </a:prstGeom>
        </p:spPr>
        <p:txBody>
          <a:bodyPr wrap="square">
            <a:spAutoFit/>
          </a:bodyPr>
          <a:lstStyle/>
          <a:p>
            <a:r>
              <a:rPr lang="en-US" sz="1000" dirty="0">
                <a:solidFill>
                  <a:srgbClr val="595959"/>
                </a:solidFill>
              </a:rPr>
              <a:t>Capture the portfolio of IT initiatives, assets, and any information that helps identify the constraints of the IT environment. Full capability assessments and IT services modeling are not completed until a later step.</a:t>
            </a:r>
            <a:endParaRPr lang="en-US" dirty="0"/>
          </a:p>
        </p:txBody>
      </p:sp>
      <p:sp>
        <p:nvSpPr>
          <p:cNvPr id="32" name="TextBox 31"/>
          <p:cNvSpPr txBox="1"/>
          <p:nvPr/>
        </p:nvSpPr>
        <p:spPr>
          <a:xfrm>
            <a:off x="86264" y="1212954"/>
            <a:ext cx="2775630" cy="215444"/>
          </a:xfrm>
          <a:prstGeom prst="rect">
            <a:avLst/>
          </a:prstGeom>
          <a:noFill/>
        </p:spPr>
        <p:txBody>
          <a:bodyPr wrap="square" lIns="0" tIns="0" rIns="0" bIns="0" rtlCol="0">
            <a:spAutoFit/>
          </a:bodyPr>
          <a:lstStyle/>
          <a:p>
            <a:r>
              <a:rPr lang="en-US" sz="1400" dirty="0">
                <a:solidFill>
                  <a:schemeClr val="bg1"/>
                </a:solidFill>
              </a:rPr>
              <a:t>Key </a:t>
            </a:r>
            <a:r>
              <a:rPr lang="en-US" sz="1400" dirty="0" smtClean="0">
                <a:solidFill>
                  <a:schemeClr val="bg1"/>
                </a:solidFill>
              </a:rPr>
              <a:t>Message              Task</a:t>
            </a:r>
          </a:p>
        </p:txBody>
      </p:sp>
      <p:sp>
        <p:nvSpPr>
          <p:cNvPr id="33" name="TextBox 32"/>
          <p:cNvSpPr txBox="1"/>
          <p:nvPr/>
        </p:nvSpPr>
        <p:spPr>
          <a:xfrm>
            <a:off x="-1050" y="5286121"/>
            <a:ext cx="1102866" cy="215444"/>
          </a:xfrm>
          <a:prstGeom prst="rect">
            <a:avLst/>
          </a:prstGeom>
          <a:noFill/>
        </p:spPr>
        <p:txBody>
          <a:bodyPr wrap="none" lIns="0" tIns="0" rIns="0" bIns="0" rtlCol="0">
            <a:spAutoFit/>
          </a:bodyPr>
          <a:lstStyle/>
          <a:p>
            <a:r>
              <a:rPr lang="en-US" sz="1400" dirty="0" smtClean="0">
                <a:solidFill>
                  <a:schemeClr val="bg1"/>
                </a:solidFill>
              </a:rPr>
              <a:t>  Components</a:t>
            </a:r>
          </a:p>
        </p:txBody>
      </p:sp>
      <p:sp>
        <p:nvSpPr>
          <p:cNvPr id="34" name="TextBox 33"/>
          <p:cNvSpPr txBox="1"/>
          <p:nvPr/>
        </p:nvSpPr>
        <p:spPr>
          <a:xfrm>
            <a:off x="6321591" y="5286122"/>
            <a:ext cx="1934825" cy="215444"/>
          </a:xfrm>
          <a:prstGeom prst="rect">
            <a:avLst/>
          </a:prstGeom>
          <a:noFill/>
        </p:spPr>
        <p:txBody>
          <a:bodyPr wrap="none" lIns="0" tIns="0" rIns="0" bIns="0" rtlCol="0">
            <a:spAutoFit/>
          </a:bodyPr>
          <a:lstStyle/>
          <a:p>
            <a:r>
              <a:rPr lang="en-US" sz="1400" dirty="0" smtClean="0">
                <a:solidFill>
                  <a:schemeClr val="bg1"/>
                </a:solidFill>
              </a:rPr>
              <a:t>  Subject Matter Content</a:t>
            </a:r>
          </a:p>
        </p:txBody>
      </p:sp>
    </p:spTree>
    <p:extLst>
      <p:ext uri="{BB962C8B-B14F-4D97-AF65-F5344CB8AC3E}">
        <p14:creationId xmlns:p14="http://schemas.microsoft.com/office/powerpoint/2010/main" val="2379857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Down Arrow 25"/>
          <p:cNvSpPr/>
          <p:nvPr/>
        </p:nvSpPr>
        <p:spPr>
          <a:xfrm rot="13901282">
            <a:off x="2606532" y="2895491"/>
            <a:ext cx="1487509" cy="2244435"/>
          </a:xfrm>
          <a:prstGeom prst="downArrow">
            <a:avLst>
              <a:gd name="adj1" fmla="val 73166"/>
              <a:gd name="adj2" fmla="val 32237"/>
            </a:avLst>
          </a:prstGeom>
          <a:gradFill flip="none" rotWithShape="1">
            <a:gsLst>
              <a:gs pos="0">
                <a:schemeClr val="bg1">
                  <a:lumMod val="85000"/>
                </a:schemeClr>
              </a:gs>
              <a:gs pos="50000">
                <a:schemeClr val="bg1">
                  <a:lumMod val="95000"/>
                </a:schemeClr>
              </a:gs>
              <a:gs pos="100000">
                <a:schemeClr val="bg1">
                  <a:lumMod val="9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Down Arrow 26"/>
          <p:cNvSpPr/>
          <p:nvPr/>
        </p:nvSpPr>
        <p:spPr>
          <a:xfrm rot="16200000">
            <a:off x="2874388" y="4086288"/>
            <a:ext cx="1487509" cy="1889026"/>
          </a:xfrm>
          <a:prstGeom prst="downArrow">
            <a:avLst>
              <a:gd name="adj1" fmla="val 73166"/>
              <a:gd name="adj2" fmla="val 32237"/>
            </a:avLst>
          </a:prstGeom>
          <a:gradFill flip="none" rotWithShape="1">
            <a:gsLst>
              <a:gs pos="0">
                <a:schemeClr val="bg1">
                  <a:lumMod val="85000"/>
                </a:schemeClr>
              </a:gs>
              <a:gs pos="50000">
                <a:schemeClr val="bg1">
                  <a:lumMod val="95000"/>
                </a:schemeClr>
              </a:gs>
              <a:gs pos="100000">
                <a:schemeClr val="bg1">
                  <a:lumMod val="9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Down Arrow 7"/>
          <p:cNvSpPr/>
          <p:nvPr/>
        </p:nvSpPr>
        <p:spPr>
          <a:xfrm rot="10800000">
            <a:off x="1352677" y="2998512"/>
            <a:ext cx="1642698" cy="1715930"/>
          </a:xfrm>
          <a:prstGeom prst="downArrow">
            <a:avLst>
              <a:gd name="adj1" fmla="val 73166"/>
              <a:gd name="adj2" fmla="val 32237"/>
            </a:avLst>
          </a:prstGeom>
          <a:gradFill flip="none" rotWithShape="1">
            <a:gsLst>
              <a:gs pos="0">
                <a:schemeClr val="bg1">
                  <a:lumMod val="85000"/>
                </a:schemeClr>
              </a:gs>
              <a:gs pos="50000">
                <a:schemeClr val="bg1">
                  <a:lumMod val="95000"/>
                </a:schemeClr>
              </a:gs>
              <a:gs pos="100000">
                <a:schemeClr val="bg1">
                  <a:lumMod val="9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p:cNvSpPr>
            <a:spLocks noGrp="1"/>
          </p:cNvSpPr>
          <p:nvPr>
            <p:ph type="title"/>
          </p:nvPr>
        </p:nvSpPr>
        <p:spPr/>
        <p:txBody>
          <a:bodyPr/>
          <a:lstStyle/>
          <a:p>
            <a:r>
              <a:rPr lang="en-US" dirty="0" smtClean="0"/>
              <a:t>Enterprise Strategy Program</a:t>
            </a:r>
            <a:endParaRPr lang="en-US" dirty="0"/>
          </a:p>
        </p:txBody>
      </p:sp>
      <p:graphicFrame>
        <p:nvGraphicFramePr>
          <p:cNvPr id="15" name="Diagram 14"/>
          <p:cNvGraphicFramePr/>
          <p:nvPr>
            <p:extLst>
              <p:ext uri="{D42A27DB-BD31-4B8C-83A1-F6EECF244321}">
                <p14:modId xmlns:p14="http://schemas.microsoft.com/office/powerpoint/2010/main" val="1376929620"/>
              </p:ext>
            </p:extLst>
          </p:nvPr>
        </p:nvGraphicFramePr>
        <p:xfrm>
          <a:off x="4609243" y="1253819"/>
          <a:ext cx="3688080" cy="25432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Straight Connector 16"/>
          <p:cNvCxnSpPr/>
          <p:nvPr/>
        </p:nvCxnSpPr>
        <p:spPr>
          <a:xfrm>
            <a:off x="4339244" y="1456495"/>
            <a:ext cx="0" cy="47281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32756" y="3757365"/>
            <a:ext cx="83958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609243" y="1248145"/>
            <a:ext cx="1240724" cy="369332"/>
          </a:xfrm>
          <a:prstGeom prst="rect">
            <a:avLst/>
          </a:prstGeom>
          <a:noFill/>
        </p:spPr>
        <p:txBody>
          <a:bodyPr wrap="none" lIns="0" tIns="0" rIns="0" bIns="0" rtlCol="0">
            <a:spAutoFit/>
          </a:bodyPr>
          <a:lstStyle/>
          <a:p>
            <a:r>
              <a:rPr lang="en-US" sz="2400" dirty="0" smtClean="0"/>
              <a:t>Offerings</a:t>
            </a:r>
            <a:endParaRPr lang="en-US" sz="2400" dirty="0"/>
          </a:p>
        </p:txBody>
      </p:sp>
      <p:sp>
        <p:nvSpPr>
          <p:cNvPr id="23" name="TextBox 22"/>
          <p:cNvSpPr txBox="1"/>
          <p:nvPr/>
        </p:nvSpPr>
        <p:spPr>
          <a:xfrm>
            <a:off x="232756" y="5991548"/>
            <a:ext cx="3868367" cy="369332"/>
          </a:xfrm>
          <a:prstGeom prst="rect">
            <a:avLst/>
          </a:prstGeom>
          <a:noFill/>
        </p:spPr>
        <p:txBody>
          <a:bodyPr wrap="none" lIns="0" tIns="0" rIns="0" bIns="0" rtlCol="0">
            <a:spAutoFit/>
          </a:bodyPr>
          <a:lstStyle/>
          <a:p>
            <a:r>
              <a:rPr lang="en-US" sz="2400" dirty="0" smtClean="0"/>
              <a:t>Value Realization Framework</a:t>
            </a:r>
            <a:endParaRPr lang="en-US" sz="2400" dirty="0"/>
          </a:p>
        </p:txBody>
      </p:sp>
      <p:sp>
        <p:nvSpPr>
          <p:cNvPr id="24" name="TextBox 23"/>
          <p:cNvSpPr txBox="1"/>
          <p:nvPr/>
        </p:nvSpPr>
        <p:spPr>
          <a:xfrm>
            <a:off x="232756" y="1248145"/>
            <a:ext cx="3547943" cy="369332"/>
          </a:xfrm>
          <a:prstGeom prst="rect">
            <a:avLst/>
          </a:prstGeom>
          <a:noFill/>
        </p:spPr>
        <p:txBody>
          <a:bodyPr wrap="square" lIns="0" tIns="0" rIns="0" bIns="0" rtlCol="0">
            <a:spAutoFit/>
          </a:bodyPr>
          <a:lstStyle/>
          <a:p>
            <a:r>
              <a:rPr lang="en-US" sz="2400" dirty="0" smtClean="0"/>
              <a:t>Program Benefits</a:t>
            </a:r>
            <a:endParaRPr lang="en-US" sz="2400" dirty="0"/>
          </a:p>
        </p:txBody>
      </p:sp>
      <p:sp>
        <p:nvSpPr>
          <p:cNvPr id="25" name="TextBox 24"/>
          <p:cNvSpPr txBox="1"/>
          <p:nvPr/>
        </p:nvSpPr>
        <p:spPr>
          <a:xfrm>
            <a:off x="4609243" y="5991548"/>
            <a:ext cx="2764668" cy="369332"/>
          </a:xfrm>
          <a:prstGeom prst="rect">
            <a:avLst/>
          </a:prstGeom>
          <a:noFill/>
        </p:spPr>
        <p:txBody>
          <a:bodyPr wrap="none" lIns="0" tIns="0" rIns="0" bIns="0" rtlCol="0">
            <a:spAutoFit/>
          </a:bodyPr>
          <a:lstStyle>
            <a:defPPr>
              <a:defRPr lang="en-US"/>
            </a:defPPr>
            <a:lvl1pPr>
              <a:defRPr sz="2400"/>
            </a:lvl1pPr>
          </a:lstStyle>
          <a:p>
            <a:r>
              <a:rPr lang="en-US" dirty="0"/>
              <a:t>Library and Network</a:t>
            </a:r>
          </a:p>
        </p:txBody>
      </p:sp>
      <p:sp>
        <p:nvSpPr>
          <p:cNvPr id="28" name="TextBox 27"/>
          <p:cNvSpPr txBox="1"/>
          <p:nvPr/>
        </p:nvSpPr>
        <p:spPr>
          <a:xfrm>
            <a:off x="5791977" y="3299950"/>
            <a:ext cx="637995" cy="369332"/>
          </a:xfrm>
          <a:prstGeom prst="rect">
            <a:avLst/>
          </a:prstGeom>
          <a:noFill/>
        </p:spPr>
        <p:txBody>
          <a:bodyPr wrap="none" lIns="0" tIns="0" rIns="0" bIns="0" rtlCol="0" anchor="ctr">
            <a:spAutoFit/>
          </a:bodyPr>
          <a:lstStyle/>
          <a:p>
            <a:pPr algn="ctr"/>
            <a:r>
              <a:rPr lang="en-US" sz="1200" b="1" dirty="0" smtClean="0">
                <a:solidFill>
                  <a:schemeClr val="bg1"/>
                </a:solidFill>
              </a:rPr>
              <a:t>Initiative</a:t>
            </a:r>
          </a:p>
          <a:p>
            <a:pPr algn="ctr"/>
            <a:r>
              <a:rPr lang="en-US" sz="1200" b="1" dirty="0" smtClean="0">
                <a:solidFill>
                  <a:schemeClr val="bg1"/>
                </a:solidFill>
              </a:rPr>
              <a:t>Planning</a:t>
            </a:r>
            <a:endParaRPr lang="en-US" sz="1200" b="1" dirty="0">
              <a:solidFill>
                <a:schemeClr val="bg1"/>
              </a:solidFill>
            </a:endParaRPr>
          </a:p>
        </p:txBody>
      </p:sp>
      <p:sp>
        <p:nvSpPr>
          <p:cNvPr id="31" name="TextBox 30"/>
          <p:cNvSpPr txBox="1"/>
          <p:nvPr/>
        </p:nvSpPr>
        <p:spPr>
          <a:xfrm>
            <a:off x="6820223" y="3294403"/>
            <a:ext cx="798296" cy="369332"/>
          </a:xfrm>
          <a:prstGeom prst="rect">
            <a:avLst/>
          </a:prstGeom>
          <a:noFill/>
        </p:spPr>
        <p:txBody>
          <a:bodyPr wrap="none" lIns="0" tIns="0" rIns="0" bIns="0" rtlCol="0" anchor="ctr">
            <a:spAutoFit/>
          </a:bodyPr>
          <a:lstStyle/>
          <a:p>
            <a:pPr algn="ctr"/>
            <a:r>
              <a:rPr lang="en-US" sz="1200" b="1" dirty="0" smtClean="0">
                <a:solidFill>
                  <a:schemeClr val="bg1"/>
                </a:solidFill>
              </a:rPr>
              <a:t>Value</a:t>
            </a:r>
          </a:p>
          <a:p>
            <a:pPr algn="ctr"/>
            <a:r>
              <a:rPr lang="en-US" sz="1200" b="1" dirty="0" smtClean="0">
                <a:solidFill>
                  <a:schemeClr val="bg1"/>
                </a:solidFill>
              </a:rPr>
              <a:t>Realization</a:t>
            </a:r>
            <a:endParaRPr lang="en-US" sz="1200" b="1" dirty="0">
              <a:solidFill>
                <a:schemeClr val="bg1"/>
              </a:solidFill>
            </a:endParaRPr>
          </a:p>
        </p:txBody>
      </p:sp>
      <p:graphicFrame>
        <p:nvGraphicFramePr>
          <p:cNvPr id="2049" name="Diagram 2048"/>
          <p:cNvGraphicFramePr/>
          <p:nvPr>
            <p:extLst>
              <p:ext uri="{D42A27DB-BD31-4B8C-83A1-F6EECF244321}">
                <p14:modId xmlns:p14="http://schemas.microsoft.com/office/powerpoint/2010/main" val="822894150"/>
              </p:ext>
            </p:extLst>
          </p:nvPr>
        </p:nvGraphicFramePr>
        <p:xfrm>
          <a:off x="4609243" y="4199115"/>
          <a:ext cx="4064924" cy="161220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7" name="Group 6"/>
          <p:cNvGrpSpPr/>
          <p:nvPr/>
        </p:nvGrpSpPr>
        <p:grpSpPr>
          <a:xfrm>
            <a:off x="332508" y="2096680"/>
            <a:ext cx="3793115" cy="828000"/>
            <a:chOff x="320633" y="2096680"/>
            <a:chExt cx="3793115" cy="828000"/>
          </a:xfrm>
        </p:grpSpPr>
        <p:sp>
          <p:nvSpPr>
            <p:cNvPr id="3" name="Pentagon 2"/>
            <p:cNvSpPr/>
            <p:nvPr/>
          </p:nvSpPr>
          <p:spPr>
            <a:xfrm>
              <a:off x="320633" y="2096680"/>
              <a:ext cx="1368000" cy="828000"/>
            </a:xfrm>
            <a:prstGeom prst="homePlate">
              <a:avLst>
                <a:gd name="adj" fmla="val 25714"/>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TextBox 3"/>
            <p:cNvSpPr txBox="1"/>
            <p:nvPr/>
          </p:nvSpPr>
          <p:spPr>
            <a:xfrm>
              <a:off x="380009" y="2302124"/>
              <a:ext cx="1092530" cy="430887"/>
            </a:xfrm>
            <a:prstGeom prst="rect">
              <a:avLst/>
            </a:prstGeom>
            <a:noFill/>
          </p:spPr>
          <p:txBody>
            <a:bodyPr wrap="square" lIns="0" tIns="0" rIns="0" bIns="0" rtlCol="0">
              <a:spAutoFit/>
            </a:bodyPr>
            <a:lstStyle/>
            <a:p>
              <a:pPr algn="ctr"/>
              <a:r>
                <a:rPr lang="en-CA" sz="1400" dirty="0">
                  <a:solidFill>
                    <a:schemeClr val="bg1"/>
                  </a:solidFill>
                </a:rPr>
                <a:t>Strategic Briefings</a:t>
              </a:r>
              <a:endParaRPr lang="en-CA" sz="1400" dirty="0" smtClean="0">
                <a:solidFill>
                  <a:schemeClr val="bg1"/>
                </a:solidFill>
              </a:endParaRPr>
            </a:p>
          </p:txBody>
        </p:sp>
        <p:sp>
          <p:nvSpPr>
            <p:cNvPr id="5" name="Chevron 4"/>
            <p:cNvSpPr/>
            <p:nvPr/>
          </p:nvSpPr>
          <p:spPr>
            <a:xfrm>
              <a:off x="1499088" y="2096680"/>
              <a:ext cx="1368000" cy="828000"/>
            </a:xfrm>
            <a:prstGeom prst="chevron">
              <a:avLst>
                <a:gd name="adj" fmla="val 25714"/>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18" name="TextBox 17"/>
            <p:cNvSpPr txBox="1"/>
            <p:nvPr/>
          </p:nvSpPr>
          <p:spPr>
            <a:xfrm>
              <a:off x="1662548" y="2302124"/>
              <a:ext cx="1092530" cy="430887"/>
            </a:xfrm>
            <a:prstGeom prst="rect">
              <a:avLst/>
            </a:prstGeom>
            <a:noFill/>
          </p:spPr>
          <p:txBody>
            <a:bodyPr wrap="square" lIns="0" tIns="0" rIns="0" bIns="0" rtlCol="0">
              <a:spAutoFit/>
            </a:bodyPr>
            <a:lstStyle/>
            <a:p>
              <a:pPr algn="ctr"/>
              <a:r>
                <a:rPr lang="en-CA" sz="1400" dirty="0">
                  <a:solidFill>
                    <a:schemeClr val="bg1"/>
                  </a:solidFill>
                </a:rPr>
                <a:t>Envisioning Workshops</a:t>
              </a:r>
              <a:endParaRPr lang="en-CA" sz="1400" dirty="0" smtClean="0">
                <a:solidFill>
                  <a:schemeClr val="bg1"/>
                </a:solidFill>
              </a:endParaRPr>
            </a:p>
          </p:txBody>
        </p:sp>
        <p:sp>
          <p:nvSpPr>
            <p:cNvPr id="20" name="Chevron 19"/>
            <p:cNvSpPr/>
            <p:nvPr/>
          </p:nvSpPr>
          <p:spPr>
            <a:xfrm>
              <a:off x="2673748" y="2096680"/>
              <a:ext cx="1440000" cy="828000"/>
            </a:xfrm>
            <a:prstGeom prst="chevron">
              <a:avLst>
                <a:gd name="adj" fmla="val 25714"/>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21" name="TextBox 20"/>
            <p:cNvSpPr txBox="1"/>
            <p:nvPr/>
          </p:nvSpPr>
          <p:spPr>
            <a:xfrm>
              <a:off x="2849083" y="2195249"/>
              <a:ext cx="1092530" cy="646331"/>
            </a:xfrm>
            <a:prstGeom prst="rect">
              <a:avLst/>
            </a:prstGeom>
            <a:noFill/>
            <a:effectLst/>
          </p:spPr>
          <p:txBody>
            <a:bodyPr wrap="square" lIns="0" tIns="0" rIns="0" bIns="0" rtlCol="0">
              <a:spAutoFit/>
            </a:bodyPr>
            <a:lstStyle/>
            <a:p>
              <a:pPr algn="ctr"/>
              <a:r>
                <a:rPr lang="en-CA" sz="1400" dirty="0">
                  <a:solidFill>
                    <a:schemeClr val="bg1"/>
                  </a:solidFill>
                </a:rPr>
                <a:t>Customer Connection Programs</a:t>
              </a:r>
              <a:endParaRPr lang="en-CA" sz="1400" dirty="0" smtClean="0">
                <a:solidFill>
                  <a:schemeClr val="bg1"/>
                </a:solidFill>
              </a:endParaRPr>
            </a:p>
          </p:txBody>
        </p:sp>
      </p:grpSp>
      <p:sp>
        <p:nvSpPr>
          <p:cNvPr id="2" name="TextBox 1"/>
          <p:cNvSpPr txBox="1"/>
          <p:nvPr/>
        </p:nvSpPr>
        <p:spPr>
          <a:xfrm>
            <a:off x="1775063" y="3362267"/>
            <a:ext cx="783752" cy="307777"/>
          </a:xfrm>
          <a:prstGeom prst="rect">
            <a:avLst/>
          </a:prstGeom>
          <a:noFill/>
        </p:spPr>
        <p:txBody>
          <a:bodyPr wrap="square" lIns="0" tIns="0" rIns="0" bIns="0" rtlCol="0">
            <a:spAutoFit/>
          </a:bodyPr>
          <a:lstStyle/>
          <a:p>
            <a:pPr algn="ctr"/>
            <a:r>
              <a:rPr lang="en-CA" sz="1000" dirty="0" smtClean="0"/>
              <a:t>Defines Structure</a:t>
            </a:r>
          </a:p>
        </p:txBody>
      </p:sp>
      <p:sp>
        <p:nvSpPr>
          <p:cNvPr id="29" name="TextBox 28"/>
          <p:cNvSpPr txBox="1"/>
          <p:nvPr/>
        </p:nvSpPr>
        <p:spPr>
          <a:xfrm>
            <a:off x="3086688" y="3792755"/>
            <a:ext cx="783752" cy="307777"/>
          </a:xfrm>
          <a:prstGeom prst="rect">
            <a:avLst/>
          </a:prstGeom>
          <a:noFill/>
        </p:spPr>
        <p:txBody>
          <a:bodyPr wrap="square" lIns="0" tIns="0" rIns="0" bIns="0" rtlCol="0">
            <a:spAutoFit/>
          </a:bodyPr>
          <a:lstStyle/>
          <a:p>
            <a:pPr algn="ctr"/>
            <a:r>
              <a:rPr lang="en-CA" sz="1000" dirty="0" smtClean="0"/>
              <a:t>Foundation for Content</a:t>
            </a:r>
          </a:p>
        </p:txBody>
      </p:sp>
      <p:sp>
        <p:nvSpPr>
          <p:cNvPr id="30" name="TextBox 29"/>
          <p:cNvSpPr txBox="1"/>
          <p:nvPr/>
        </p:nvSpPr>
        <p:spPr>
          <a:xfrm>
            <a:off x="3471052" y="4876912"/>
            <a:ext cx="783752" cy="307777"/>
          </a:xfrm>
          <a:prstGeom prst="rect">
            <a:avLst/>
          </a:prstGeom>
          <a:noFill/>
        </p:spPr>
        <p:txBody>
          <a:bodyPr wrap="square" lIns="0" tIns="0" rIns="0" bIns="0" rtlCol="0">
            <a:spAutoFit/>
          </a:bodyPr>
          <a:lstStyle/>
          <a:p>
            <a:pPr algn="ctr"/>
            <a:r>
              <a:rPr lang="en-CA" sz="1000" dirty="0" smtClean="0"/>
              <a:t>Leveraged for Sharing</a:t>
            </a:r>
          </a:p>
        </p:txBody>
      </p:sp>
      <p:pic>
        <p:nvPicPr>
          <p:cNvPr id="1026" name="Picture 2"/>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234082" y="3856477"/>
            <a:ext cx="1921762" cy="192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800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513293" y="2854838"/>
            <a:ext cx="7996526" cy="555626"/>
          </a:xfrm>
        </p:spPr>
        <p:txBody>
          <a:bodyPr/>
          <a:lstStyle/>
          <a:p>
            <a:r>
              <a:rPr lang="en-US" dirty="0" smtClean="0"/>
              <a:t>Value Realization Framework</a:t>
            </a:r>
            <a:endParaRPr lang="en-US" dirty="0"/>
          </a:p>
        </p:txBody>
      </p:sp>
      <p:sp>
        <p:nvSpPr>
          <p:cNvPr id="12" name="Text Placeholder 11"/>
          <p:cNvSpPr>
            <a:spLocks noGrp="1"/>
          </p:cNvSpPr>
          <p:nvPr>
            <p:ph type="body" sz="quarter" idx="10"/>
          </p:nvPr>
        </p:nvSpPr>
        <p:spPr>
          <a:xfrm>
            <a:off x="513292" y="4828870"/>
            <a:ext cx="4096807" cy="369332"/>
          </a:xfrm>
        </p:spPr>
        <p:txBody>
          <a:bodyPr/>
          <a:lstStyle/>
          <a:p>
            <a:r>
              <a:rPr lang="en-US" sz="2400" b="1" dirty="0" smtClean="0"/>
              <a:t>Questions &amp; Clarifications ?</a:t>
            </a:r>
            <a:endParaRPr lang="en-US" sz="2400" b="1" dirty="0"/>
          </a:p>
        </p:txBody>
      </p:sp>
    </p:spTree>
    <p:extLst>
      <p:ext uri="{BB962C8B-B14F-4D97-AF65-F5344CB8AC3E}">
        <p14:creationId xmlns:p14="http://schemas.microsoft.com/office/powerpoint/2010/main" val="307256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elay 1"/>
          <p:cNvSpPr/>
          <p:nvPr/>
        </p:nvSpPr>
        <p:spPr>
          <a:xfrm>
            <a:off x="5459481" y="5533901"/>
            <a:ext cx="2029694" cy="736270"/>
          </a:xfrm>
          <a:prstGeom prst="flowChartDelay">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bg1"/>
                </a:solidFill>
              </a:rPr>
              <a:t>Software </a:t>
            </a:r>
          </a:p>
          <a:p>
            <a:pPr algn="ctr"/>
            <a:r>
              <a:rPr lang="en-CA" dirty="0" smtClean="0">
                <a:solidFill>
                  <a:schemeClr val="bg1"/>
                </a:solidFill>
              </a:rPr>
              <a:t>Tools</a:t>
            </a:r>
            <a:endParaRPr lang="en-CA" dirty="0">
              <a:solidFill>
                <a:schemeClr val="bg1"/>
              </a:solidFill>
            </a:endParaRPr>
          </a:p>
        </p:txBody>
      </p:sp>
      <p:sp>
        <p:nvSpPr>
          <p:cNvPr id="4" name="Flowchart: Process 3"/>
          <p:cNvSpPr/>
          <p:nvPr/>
        </p:nvSpPr>
        <p:spPr>
          <a:xfrm>
            <a:off x="3484318" y="5533901"/>
            <a:ext cx="1927318" cy="736270"/>
          </a:xfrm>
          <a:prstGeom prst="flowChartProcess">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bg1"/>
                </a:solidFill>
              </a:rPr>
              <a:t>Engagement Governance</a:t>
            </a:r>
            <a:endParaRPr lang="en-CA" dirty="0">
              <a:solidFill>
                <a:schemeClr val="bg1"/>
              </a:solidFill>
            </a:endParaRPr>
          </a:p>
        </p:txBody>
      </p:sp>
      <p:sp>
        <p:nvSpPr>
          <p:cNvPr id="45" name="Flowchart: Delay 44"/>
          <p:cNvSpPr/>
          <p:nvPr/>
        </p:nvSpPr>
        <p:spPr>
          <a:xfrm flipH="1">
            <a:off x="1406777" y="5533901"/>
            <a:ext cx="2029696" cy="736270"/>
          </a:xfrm>
          <a:prstGeom prst="flowChartDelay">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bg1"/>
                </a:solidFill>
              </a:rPr>
              <a:t>Component Library</a:t>
            </a:r>
            <a:endParaRPr lang="en-CA" dirty="0">
              <a:solidFill>
                <a:schemeClr val="bg1"/>
              </a:solidFill>
            </a:endParaRPr>
          </a:p>
        </p:txBody>
      </p:sp>
      <p:sp>
        <p:nvSpPr>
          <p:cNvPr id="7" name="Title 6"/>
          <p:cNvSpPr>
            <a:spLocks noGrp="1"/>
          </p:cNvSpPr>
          <p:nvPr>
            <p:ph type="title"/>
          </p:nvPr>
        </p:nvSpPr>
        <p:spPr/>
        <p:txBody>
          <a:bodyPr/>
          <a:lstStyle/>
          <a:p>
            <a:r>
              <a:rPr lang="en-US" dirty="0" smtClean="0"/>
              <a:t>Value Realization Framework Phases &amp; Enablers</a:t>
            </a:r>
            <a:endParaRPr lang="en-US" dirty="0"/>
          </a:p>
        </p:txBody>
      </p:sp>
      <p:sp>
        <p:nvSpPr>
          <p:cNvPr id="36" name="TextBox 35"/>
          <p:cNvSpPr txBox="1"/>
          <p:nvPr/>
        </p:nvSpPr>
        <p:spPr>
          <a:xfrm>
            <a:off x="2179853" y="2607474"/>
            <a:ext cx="490519" cy="215444"/>
          </a:xfrm>
          <a:prstGeom prst="rect">
            <a:avLst/>
          </a:prstGeom>
          <a:noFill/>
        </p:spPr>
        <p:txBody>
          <a:bodyPr wrap="none" lIns="0" tIns="0" rIns="0" bIns="0" rtlCol="0">
            <a:spAutoFit/>
          </a:bodyPr>
          <a:lstStyle/>
          <a:p>
            <a:r>
              <a:rPr lang="en-US" sz="1400" dirty="0" smtClean="0"/>
              <a:t>Adopt</a:t>
            </a:r>
          </a:p>
        </p:txBody>
      </p:sp>
      <p:sp>
        <p:nvSpPr>
          <p:cNvPr id="37" name="TextBox 36"/>
          <p:cNvSpPr txBox="1"/>
          <p:nvPr/>
        </p:nvSpPr>
        <p:spPr>
          <a:xfrm>
            <a:off x="2888485" y="4806055"/>
            <a:ext cx="336631" cy="215444"/>
          </a:xfrm>
          <a:prstGeom prst="rect">
            <a:avLst/>
          </a:prstGeom>
          <a:noFill/>
        </p:spPr>
        <p:txBody>
          <a:bodyPr wrap="none" lIns="0" tIns="0" rIns="0" bIns="0" rtlCol="0">
            <a:spAutoFit/>
          </a:bodyPr>
          <a:lstStyle/>
          <a:p>
            <a:r>
              <a:rPr lang="en-US" sz="1400" dirty="0" smtClean="0"/>
              <a:t>Plan</a:t>
            </a:r>
          </a:p>
        </p:txBody>
      </p:sp>
      <p:sp>
        <p:nvSpPr>
          <p:cNvPr id="38" name="TextBox 37"/>
          <p:cNvSpPr txBox="1"/>
          <p:nvPr/>
        </p:nvSpPr>
        <p:spPr>
          <a:xfrm>
            <a:off x="5226015" y="1910678"/>
            <a:ext cx="612347" cy="215444"/>
          </a:xfrm>
          <a:prstGeom prst="rect">
            <a:avLst/>
          </a:prstGeom>
          <a:noFill/>
        </p:spPr>
        <p:txBody>
          <a:bodyPr wrap="none" lIns="0" tIns="0" rIns="0" bIns="0" rtlCol="0">
            <a:spAutoFit/>
          </a:bodyPr>
          <a:lstStyle/>
          <a:p>
            <a:r>
              <a:rPr lang="en-US" sz="1400" dirty="0" smtClean="0"/>
              <a:t>Context</a:t>
            </a:r>
          </a:p>
        </p:txBody>
      </p:sp>
      <p:sp>
        <p:nvSpPr>
          <p:cNvPr id="107" name="TextBox 106"/>
          <p:cNvSpPr txBox="1"/>
          <p:nvPr/>
        </p:nvSpPr>
        <p:spPr>
          <a:xfrm>
            <a:off x="5358921" y="4806055"/>
            <a:ext cx="512961" cy="215444"/>
          </a:xfrm>
          <a:prstGeom prst="rect">
            <a:avLst/>
          </a:prstGeom>
          <a:noFill/>
        </p:spPr>
        <p:txBody>
          <a:bodyPr wrap="none" lIns="0" tIns="0" rIns="0" bIns="0" rtlCol="0">
            <a:spAutoFit/>
          </a:bodyPr>
          <a:lstStyle/>
          <a:p>
            <a:r>
              <a:rPr lang="en-US" sz="1400" dirty="0" smtClean="0"/>
              <a:t>Define</a:t>
            </a:r>
          </a:p>
        </p:txBody>
      </p:sp>
      <p:sp>
        <p:nvSpPr>
          <p:cNvPr id="108" name="TextBox 107"/>
          <p:cNvSpPr txBox="1"/>
          <p:nvPr/>
        </p:nvSpPr>
        <p:spPr>
          <a:xfrm>
            <a:off x="4173846" y="5170784"/>
            <a:ext cx="577915" cy="215444"/>
          </a:xfrm>
          <a:prstGeom prst="rect">
            <a:avLst/>
          </a:prstGeom>
          <a:noFill/>
        </p:spPr>
        <p:txBody>
          <a:bodyPr wrap="none" lIns="0" tIns="0" rIns="0" bIns="0" rtlCol="0">
            <a:spAutoFit/>
          </a:bodyPr>
          <a:lstStyle/>
          <a:p>
            <a:r>
              <a:rPr lang="en-US" sz="1400" dirty="0" smtClean="0"/>
              <a:t>Explore</a:t>
            </a:r>
          </a:p>
        </p:txBody>
      </p:sp>
      <p:sp>
        <p:nvSpPr>
          <p:cNvPr id="109" name="TextBox 108"/>
          <p:cNvSpPr txBox="1"/>
          <p:nvPr/>
        </p:nvSpPr>
        <p:spPr>
          <a:xfrm>
            <a:off x="5997404" y="2607474"/>
            <a:ext cx="490519" cy="215444"/>
          </a:xfrm>
          <a:prstGeom prst="rect">
            <a:avLst/>
          </a:prstGeom>
          <a:noFill/>
        </p:spPr>
        <p:txBody>
          <a:bodyPr wrap="none" lIns="0" tIns="0" rIns="0" bIns="0" rtlCol="0">
            <a:spAutoFit/>
          </a:bodyPr>
          <a:lstStyle/>
          <a:p>
            <a:r>
              <a:rPr lang="en-US" sz="1400" dirty="0" smtClean="0"/>
              <a:t>Assess</a:t>
            </a:r>
          </a:p>
        </p:txBody>
      </p:sp>
      <p:sp>
        <p:nvSpPr>
          <p:cNvPr id="110" name="TextBox 109"/>
          <p:cNvSpPr txBox="1"/>
          <p:nvPr/>
        </p:nvSpPr>
        <p:spPr>
          <a:xfrm>
            <a:off x="6062743" y="3686454"/>
            <a:ext cx="695703" cy="215444"/>
          </a:xfrm>
          <a:prstGeom prst="rect">
            <a:avLst/>
          </a:prstGeom>
          <a:noFill/>
        </p:spPr>
        <p:txBody>
          <a:bodyPr wrap="none" lIns="0" tIns="0" rIns="0" bIns="0" rtlCol="0">
            <a:spAutoFit/>
          </a:bodyPr>
          <a:lstStyle/>
          <a:p>
            <a:r>
              <a:rPr lang="en-US" sz="1400" dirty="0" smtClean="0"/>
              <a:t>Prioritize</a:t>
            </a:r>
          </a:p>
        </p:txBody>
      </p:sp>
      <p:sp>
        <p:nvSpPr>
          <p:cNvPr id="111" name="TextBox 110"/>
          <p:cNvSpPr txBox="1"/>
          <p:nvPr/>
        </p:nvSpPr>
        <p:spPr>
          <a:xfrm>
            <a:off x="2220009" y="3699413"/>
            <a:ext cx="557845" cy="215444"/>
          </a:xfrm>
          <a:prstGeom prst="rect">
            <a:avLst/>
          </a:prstGeom>
          <a:noFill/>
        </p:spPr>
        <p:txBody>
          <a:bodyPr wrap="none" lIns="0" tIns="0" rIns="0" bIns="0" rtlCol="0">
            <a:spAutoFit/>
          </a:bodyPr>
          <a:lstStyle/>
          <a:p>
            <a:r>
              <a:rPr lang="en-US" sz="1400" dirty="0" smtClean="0"/>
              <a:t>Deploy</a:t>
            </a:r>
          </a:p>
        </p:txBody>
      </p:sp>
      <p:sp>
        <p:nvSpPr>
          <p:cNvPr id="112" name="TextBox 111"/>
          <p:cNvSpPr txBox="1"/>
          <p:nvPr/>
        </p:nvSpPr>
        <p:spPr>
          <a:xfrm>
            <a:off x="2927286" y="1910678"/>
            <a:ext cx="670889" cy="215444"/>
          </a:xfrm>
          <a:prstGeom prst="rect">
            <a:avLst/>
          </a:prstGeom>
          <a:noFill/>
        </p:spPr>
        <p:txBody>
          <a:bodyPr wrap="none" lIns="0" tIns="0" rIns="0" bIns="0" rtlCol="0">
            <a:spAutoFit/>
          </a:bodyPr>
          <a:lstStyle/>
          <a:p>
            <a:r>
              <a:rPr lang="en-US" sz="1400" dirty="0" smtClean="0"/>
              <a:t>Measure</a:t>
            </a:r>
          </a:p>
        </p:txBody>
      </p:sp>
      <p:grpSp>
        <p:nvGrpSpPr>
          <p:cNvPr id="30" name="Group 29"/>
          <p:cNvGrpSpPr/>
          <p:nvPr/>
        </p:nvGrpSpPr>
        <p:grpSpPr>
          <a:xfrm rot="7200000">
            <a:off x="2719533" y="1753886"/>
            <a:ext cx="4106849" cy="3911785"/>
            <a:chOff x="9026718" y="1317228"/>
            <a:chExt cx="4106849" cy="3911785"/>
          </a:xfrm>
        </p:grpSpPr>
        <p:sp>
          <p:nvSpPr>
            <p:cNvPr id="31" name="Pie 30"/>
            <p:cNvSpPr/>
            <p:nvPr/>
          </p:nvSpPr>
          <p:spPr>
            <a:xfrm>
              <a:off x="9521061" y="2159355"/>
              <a:ext cx="3069658" cy="3069658"/>
            </a:xfrm>
            <a:prstGeom prst="pie">
              <a:avLst>
                <a:gd name="adj1" fmla="val 1803687"/>
                <a:gd name="adj2" fmla="val 9013544"/>
              </a:avLst>
            </a:prstGeom>
            <a:ln w="76200">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000" dirty="0">
                <a:solidFill>
                  <a:srgbClr val="000000"/>
                </a:solidFill>
              </a:endParaRPr>
            </a:p>
          </p:txBody>
        </p:sp>
        <p:sp>
          <p:nvSpPr>
            <p:cNvPr id="32" name="Pie 31"/>
            <p:cNvSpPr/>
            <p:nvPr/>
          </p:nvSpPr>
          <p:spPr>
            <a:xfrm>
              <a:off x="9521061" y="2159355"/>
              <a:ext cx="3069658" cy="3069658"/>
            </a:xfrm>
            <a:prstGeom prst="pie">
              <a:avLst>
                <a:gd name="adj1" fmla="val 16186529"/>
                <a:gd name="adj2" fmla="val 1803172"/>
              </a:avLst>
            </a:prstGeom>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000000"/>
                </a:solidFill>
              </a:endParaRPr>
            </a:p>
          </p:txBody>
        </p:sp>
        <p:sp>
          <p:nvSpPr>
            <p:cNvPr id="33" name="Pie 32"/>
            <p:cNvSpPr/>
            <p:nvPr/>
          </p:nvSpPr>
          <p:spPr>
            <a:xfrm>
              <a:off x="9521061" y="2159355"/>
              <a:ext cx="3069658" cy="3069658"/>
            </a:xfrm>
            <a:prstGeom prst="pie">
              <a:avLst>
                <a:gd name="adj1" fmla="val 9003008"/>
                <a:gd name="adj2" fmla="val 16186656"/>
              </a:avLst>
            </a:prstGeom>
            <a:ln w="76200">
              <a:solidFill>
                <a:schemeClr val="bg1"/>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2000" dirty="0">
                <a:solidFill>
                  <a:srgbClr val="000000"/>
                </a:solidFill>
              </a:endParaRPr>
            </a:p>
          </p:txBody>
        </p:sp>
        <p:sp>
          <p:nvSpPr>
            <p:cNvPr id="34" name="Oval 33"/>
            <p:cNvSpPr/>
            <p:nvPr/>
          </p:nvSpPr>
          <p:spPr>
            <a:xfrm>
              <a:off x="10573218" y="3194020"/>
              <a:ext cx="1000328" cy="1000328"/>
            </a:xfrm>
            <a:prstGeom prst="ellipse">
              <a:avLst/>
            </a:prstGeom>
            <a:solidFill>
              <a:schemeClr val="bg1"/>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000000"/>
                </a:solidFill>
              </a:endParaRPr>
            </a:p>
          </p:txBody>
        </p:sp>
        <p:cxnSp>
          <p:nvCxnSpPr>
            <p:cNvPr id="35" name="Straight Connector 34"/>
            <p:cNvCxnSpPr/>
            <p:nvPr/>
          </p:nvCxnSpPr>
          <p:spPr>
            <a:xfrm flipH="1" flipV="1">
              <a:off x="11561619" y="3936122"/>
              <a:ext cx="1571948" cy="938422"/>
            </a:xfrm>
            <a:prstGeom prst="line">
              <a:avLst/>
            </a:prstGeom>
            <a:ln/>
            <a:effectLst/>
          </p:spPr>
          <p:style>
            <a:lnRef idx="2">
              <a:schemeClr val="accent2"/>
            </a:lnRef>
            <a:fillRef idx="0">
              <a:schemeClr val="accent2"/>
            </a:fillRef>
            <a:effectRef idx="1">
              <a:schemeClr val="accent2"/>
            </a:effectRef>
            <a:fontRef idx="minor">
              <a:schemeClr val="tx1"/>
            </a:fontRef>
          </p:style>
        </p:cxnSp>
        <p:cxnSp>
          <p:nvCxnSpPr>
            <p:cNvPr id="39" name="Straight Connector 38"/>
            <p:cNvCxnSpPr/>
            <p:nvPr/>
          </p:nvCxnSpPr>
          <p:spPr>
            <a:xfrm flipV="1">
              <a:off x="9026718" y="4009619"/>
              <a:ext cx="1594268" cy="902887"/>
            </a:xfrm>
            <a:prstGeom prst="line">
              <a:avLst/>
            </a:prstGeom>
            <a:ln/>
            <a:effectLst/>
          </p:spPr>
          <p:style>
            <a:lnRef idx="2">
              <a:schemeClr val="accent4"/>
            </a:lnRef>
            <a:fillRef idx="0">
              <a:schemeClr val="accent4"/>
            </a:fillRef>
            <a:effectRef idx="1">
              <a:schemeClr val="accent4"/>
            </a:effectRef>
            <a:fontRef idx="minor">
              <a:schemeClr val="tx1"/>
            </a:fontRef>
          </p:style>
        </p:cxnSp>
        <p:cxnSp>
          <p:nvCxnSpPr>
            <p:cNvPr id="40" name="Straight Connector 39"/>
            <p:cNvCxnSpPr/>
            <p:nvPr/>
          </p:nvCxnSpPr>
          <p:spPr>
            <a:xfrm flipH="1" flipV="1">
              <a:off x="10989126" y="1317228"/>
              <a:ext cx="18944" cy="1847495"/>
            </a:xfrm>
            <a:prstGeom prst="line">
              <a:avLst/>
            </a:prstGeom>
            <a:ln/>
            <a:effectLst/>
          </p:spPr>
          <p:style>
            <a:lnRef idx="2">
              <a:schemeClr val="accent5"/>
            </a:lnRef>
            <a:fillRef idx="0">
              <a:schemeClr val="accent5"/>
            </a:fillRef>
            <a:effectRef idx="1">
              <a:schemeClr val="accent5"/>
            </a:effectRef>
            <a:fontRef idx="minor">
              <a:schemeClr val="tx1"/>
            </a:fontRef>
          </p:style>
        </p:cxnSp>
      </p:grpSp>
      <p:sp>
        <p:nvSpPr>
          <p:cNvPr id="41" name="TextBox 40"/>
          <p:cNvSpPr txBox="1"/>
          <p:nvPr/>
        </p:nvSpPr>
        <p:spPr>
          <a:xfrm rot="19048047">
            <a:off x="3413486" y="2489132"/>
            <a:ext cx="2011240" cy="2055488"/>
          </a:xfrm>
          <a:prstGeom prst="rect">
            <a:avLst/>
          </a:prstGeom>
          <a:noFill/>
        </p:spPr>
        <p:txBody>
          <a:bodyPr wrap="none" lIns="0" tIns="0" rIns="0" bIns="0" rtlCol="0">
            <a:prstTxWarp prst="textArchDown">
              <a:avLst/>
            </a:prstTxWarp>
            <a:spAutoFit/>
          </a:bodyPr>
          <a:lstStyle/>
          <a:p>
            <a:r>
              <a:rPr lang="en-US" sz="1600" b="1" dirty="0" smtClean="0">
                <a:solidFill>
                  <a:schemeClr val="bg1"/>
                </a:solidFill>
              </a:rPr>
              <a:t>Initiative Planning</a:t>
            </a:r>
          </a:p>
        </p:txBody>
      </p:sp>
      <p:sp>
        <p:nvSpPr>
          <p:cNvPr id="46" name="TextBox 45"/>
          <p:cNvSpPr txBox="1"/>
          <p:nvPr/>
        </p:nvSpPr>
        <p:spPr>
          <a:xfrm rot="6725478">
            <a:off x="3391658" y="2504977"/>
            <a:ext cx="2092322" cy="2023920"/>
          </a:xfrm>
          <a:prstGeom prst="rect">
            <a:avLst/>
          </a:prstGeom>
          <a:noFill/>
        </p:spPr>
        <p:txBody>
          <a:bodyPr wrap="none" lIns="0" tIns="0" rIns="0" bIns="0" rtlCol="0">
            <a:prstTxWarp prst="textArchUp">
              <a:avLst/>
            </a:prstTxWarp>
            <a:spAutoFit/>
          </a:bodyPr>
          <a:lstStyle/>
          <a:p>
            <a:r>
              <a:rPr lang="en-US" sz="1600" b="1" dirty="0" smtClean="0">
                <a:solidFill>
                  <a:schemeClr val="bg1"/>
                </a:solidFill>
              </a:rPr>
              <a:t>360 Assessment</a:t>
            </a:r>
          </a:p>
        </p:txBody>
      </p:sp>
      <p:sp>
        <p:nvSpPr>
          <p:cNvPr id="47" name="TextBox 46"/>
          <p:cNvSpPr txBox="1"/>
          <p:nvPr/>
        </p:nvSpPr>
        <p:spPr>
          <a:xfrm rot="20902235">
            <a:off x="3417930" y="2478883"/>
            <a:ext cx="1896708" cy="2088992"/>
          </a:xfrm>
          <a:prstGeom prst="rect">
            <a:avLst/>
          </a:prstGeom>
          <a:noFill/>
        </p:spPr>
        <p:txBody>
          <a:bodyPr wrap="none" lIns="0" tIns="0" rIns="0" bIns="0" rtlCol="0">
            <a:prstTxWarp prst="textArchUp">
              <a:avLst/>
            </a:prstTxWarp>
            <a:spAutoFit/>
          </a:bodyPr>
          <a:lstStyle/>
          <a:p>
            <a:r>
              <a:rPr lang="en-US" sz="1600" b="1" dirty="0" smtClean="0">
                <a:solidFill>
                  <a:schemeClr val="bg1"/>
                </a:solidFill>
              </a:rPr>
              <a:t>Value Realization</a:t>
            </a:r>
          </a:p>
        </p:txBody>
      </p:sp>
      <p:sp>
        <p:nvSpPr>
          <p:cNvPr id="48" name="TextBox 47"/>
          <p:cNvSpPr txBox="1"/>
          <p:nvPr/>
        </p:nvSpPr>
        <p:spPr>
          <a:xfrm>
            <a:off x="6441017" y="4420948"/>
            <a:ext cx="1658498" cy="215444"/>
          </a:xfrm>
          <a:prstGeom prst="rect">
            <a:avLst/>
          </a:prstGeom>
          <a:noFill/>
        </p:spPr>
        <p:txBody>
          <a:bodyPr wrap="square" lIns="0" tIns="0" rIns="0" bIns="0" rtlCol="0">
            <a:spAutoFit/>
          </a:bodyPr>
          <a:lstStyle/>
          <a:p>
            <a:pPr algn="r"/>
            <a:r>
              <a:rPr lang="en-US" sz="1400" b="1" dirty="0" smtClean="0"/>
              <a:t>Agreement to plan</a:t>
            </a:r>
          </a:p>
        </p:txBody>
      </p:sp>
      <p:sp>
        <p:nvSpPr>
          <p:cNvPr id="49" name="TextBox 48"/>
          <p:cNvSpPr txBox="1"/>
          <p:nvPr/>
        </p:nvSpPr>
        <p:spPr>
          <a:xfrm>
            <a:off x="630329" y="4205505"/>
            <a:ext cx="1735347" cy="430887"/>
          </a:xfrm>
          <a:prstGeom prst="rect">
            <a:avLst/>
          </a:prstGeom>
          <a:noFill/>
        </p:spPr>
        <p:txBody>
          <a:bodyPr wrap="none" lIns="0" tIns="0" rIns="0" bIns="0" rtlCol="0">
            <a:spAutoFit/>
          </a:bodyPr>
          <a:lstStyle/>
          <a:p>
            <a:pPr algn="r"/>
            <a:r>
              <a:rPr lang="en-US" sz="1400" b="1" dirty="0" smtClean="0"/>
              <a:t>Program of change</a:t>
            </a:r>
          </a:p>
          <a:p>
            <a:pPr algn="r"/>
            <a:r>
              <a:rPr lang="en-US" sz="1400" b="1" dirty="0" smtClean="0"/>
              <a:t>and value prediction</a:t>
            </a:r>
          </a:p>
        </p:txBody>
      </p:sp>
      <p:sp>
        <p:nvSpPr>
          <p:cNvPr id="50" name="TextBox 49"/>
          <p:cNvSpPr txBox="1"/>
          <p:nvPr/>
        </p:nvSpPr>
        <p:spPr>
          <a:xfrm>
            <a:off x="3098469" y="1111768"/>
            <a:ext cx="1259960" cy="430887"/>
          </a:xfrm>
          <a:prstGeom prst="rect">
            <a:avLst/>
          </a:prstGeom>
          <a:noFill/>
        </p:spPr>
        <p:txBody>
          <a:bodyPr wrap="none" lIns="0" tIns="0" rIns="0" bIns="0" rtlCol="0">
            <a:spAutoFit/>
          </a:bodyPr>
          <a:lstStyle/>
          <a:p>
            <a:pPr algn="r"/>
            <a:r>
              <a:rPr lang="en-US" sz="1400" b="1" dirty="0" smtClean="0"/>
              <a:t>Demonstrated </a:t>
            </a:r>
          </a:p>
          <a:p>
            <a:pPr algn="r"/>
            <a:r>
              <a:rPr lang="en-US" sz="1400" b="1" dirty="0"/>
              <a:t>b</a:t>
            </a:r>
            <a:r>
              <a:rPr lang="en-US" sz="1400" b="1" dirty="0" smtClean="0"/>
              <a:t>usiness value </a:t>
            </a:r>
          </a:p>
        </p:txBody>
      </p:sp>
      <p:sp>
        <p:nvSpPr>
          <p:cNvPr id="51" name="TextBox 50"/>
          <p:cNvSpPr txBox="1"/>
          <p:nvPr/>
        </p:nvSpPr>
        <p:spPr>
          <a:xfrm>
            <a:off x="6512319" y="4682211"/>
            <a:ext cx="1544016" cy="369332"/>
          </a:xfrm>
          <a:prstGeom prst="rect">
            <a:avLst/>
          </a:prstGeom>
          <a:noFill/>
        </p:spPr>
        <p:txBody>
          <a:bodyPr wrap="square" lIns="0" tIns="0" rIns="0" bIns="0" rtlCol="0">
            <a:spAutoFit/>
          </a:bodyPr>
          <a:lstStyle/>
          <a:p>
            <a:r>
              <a:rPr lang="en-US" sz="1200" dirty="0" smtClean="0"/>
              <a:t>Prioritized portfolio of opportunities</a:t>
            </a:r>
          </a:p>
        </p:txBody>
      </p:sp>
      <p:sp>
        <p:nvSpPr>
          <p:cNvPr id="53" name="TextBox 52"/>
          <p:cNvSpPr txBox="1"/>
          <p:nvPr/>
        </p:nvSpPr>
        <p:spPr>
          <a:xfrm>
            <a:off x="0" y="4682211"/>
            <a:ext cx="2359371" cy="369332"/>
          </a:xfrm>
          <a:prstGeom prst="rect">
            <a:avLst/>
          </a:prstGeom>
          <a:noFill/>
        </p:spPr>
        <p:txBody>
          <a:bodyPr wrap="square" lIns="0" tIns="0" rIns="0" bIns="0" rtlCol="0">
            <a:spAutoFit/>
          </a:bodyPr>
          <a:lstStyle>
            <a:defPPr>
              <a:defRPr lang="en-US"/>
            </a:defPPr>
            <a:lvl1pPr>
              <a:defRPr sz="1200"/>
            </a:lvl1pPr>
          </a:lstStyle>
          <a:p>
            <a:pPr algn="r"/>
            <a:r>
              <a:rPr lang="en-US" dirty="0" smtClean="0"/>
              <a:t>Strategic plan, business </a:t>
            </a:r>
            <a:r>
              <a:rPr lang="en-US" dirty="0"/>
              <a:t>c</a:t>
            </a:r>
            <a:r>
              <a:rPr lang="en-US" dirty="0" smtClean="0"/>
              <a:t>ase, architecture plan, value measures</a:t>
            </a:r>
            <a:endParaRPr lang="en-US" dirty="0"/>
          </a:p>
        </p:txBody>
      </p:sp>
      <p:sp>
        <p:nvSpPr>
          <p:cNvPr id="42" name="TextBox 41"/>
          <p:cNvSpPr txBox="1"/>
          <p:nvPr/>
        </p:nvSpPr>
        <p:spPr>
          <a:xfrm>
            <a:off x="1979021" y="1569356"/>
            <a:ext cx="2359371" cy="184666"/>
          </a:xfrm>
          <a:prstGeom prst="rect">
            <a:avLst/>
          </a:prstGeom>
          <a:noFill/>
        </p:spPr>
        <p:txBody>
          <a:bodyPr wrap="square" lIns="0" tIns="0" rIns="0" bIns="0" rtlCol="0">
            <a:spAutoFit/>
          </a:bodyPr>
          <a:lstStyle>
            <a:defPPr>
              <a:defRPr lang="en-US"/>
            </a:defPPr>
            <a:lvl1pPr>
              <a:defRPr sz="1200"/>
            </a:lvl1pPr>
          </a:lstStyle>
          <a:p>
            <a:pPr algn="r"/>
            <a:r>
              <a:rPr lang="en-US" dirty="0" smtClean="0"/>
              <a:t>Value realization </a:t>
            </a:r>
            <a:r>
              <a:rPr lang="en-US" dirty="0"/>
              <a:t>s</a:t>
            </a:r>
            <a:r>
              <a:rPr lang="en-US" dirty="0" smtClean="0"/>
              <a:t>corecard</a:t>
            </a:r>
            <a:endParaRPr lang="en-US" dirty="0"/>
          </a:p>
        </p:txBody>
      </p:sp>
    </p:spTree>
    <p:extLst>
      <p:ext uri="{BB962C8B-B14F-4D97-AF65-F5344CB8AC3E}">
        <p14:creationId xmlns:p14="http://schemas.microsoft.com/office/powerpoint/2010/main" val="407997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elay 1"/>
          <p:cNvSpPr/>
          <p:nvPr/>
        </p:nvSpPr>
        <p:spPr>
          <a:xfrm>
            <a:off x="5459481" y="5533901"/>
            <a:ext cx="2029694" cy="736270"/>
          </a:xfrm>
          <a:prstGeom prst="flowChartDelay">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bg1"/>
                </a:solidFill>
              </a:rPr>
              <a:t>Software </a:t>
            </a:r>
          </a:p>
          <a:p>
            <a:pPr algn="ctr"/>
            <a:r>
              <a:rPr lang="en-CA" dirty="0" smtClean="0">
                <a:solidFill>
                  <a:schemeClr val="bg1"/>
                </a:solidFill>
              </a:rPr>
              <a:t>Tools</a:t>
            </a:r>
            <a:endParaRPr lang="en-CA" dirty="0">
              <a:solidFill>
                <a:schemeClr val="bg1"/>
              </a:solidFill>
            </a:endParaRPr>
          </a:p>
        </p:txBody>
      </p:sp>
      <p:sp>
        <p:nvSpPr>
          <p:cNvPr id="4" name="Flowchart: Process 3"/>
          <p:cNvSpPr/>
          <p:nvPr/>
        </p:nvSpPr>
        <p:spPr>
          <a:xfrm>
            <a:off x="3484318" y="5533901"/>
            <a:ext cx="1927318" cy="736270"/>
          </a:xfrm>
          <a:prstGeom prst="flowChartProcess">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bg1"/>
                </a:solidFill>
              </a:rPr>
              <a:t>Engagement Governance</a:t>
            </a:r>
            <a:endParaRPr lang="en-CA" dirty="0">
              <a:solidFill>
                <a:schemeClr val="bg1"/>
              </a:solidFill>
            </a:endParaRPr>
          </a:p>
        </p:txBody>
      </p:sp>
      <p:sp>
        <p:nvSpPr>
          <p:cNvPr id="45" name="Flowchart: Delay 44"/>
          <p:cNvSpPr/>
          <p:nvPr/>
        </p:nvSpPr>
        <p:spPr>
          <a:xfrm flipH="1">
            <a:off x="1406777" y="5533901"/>
            <a:ext cx="2029696" cy="736270"/>
          </a:xfrm>
          <a:prstGeom prst="flowChartDelay">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smtClean="0">
                <a:solidFill>
                  <a:schemeClr val="bg1"/>
                </a:solidFill>
              </a:rPr>
              <a:t>Component Library</a:t>
            </a:r>
            <a:endParaRPr lang="en-CA" dirty="0">
              <a:solidFill>
                <a:schemeClr val="bg1"/>
              </a:solidFill>
            </a:endParaRPr>
          </a:p>
        </p:txBody>
      </p:sp>
      <p:sp>
        <p:nvSpPr>
          <p:cNvPr id="7" name="Title 6"/>
          <p:cNvSpPr>
            <a:spLocks noGrp="1"/>
          </p:cNvSpPr>
          <p:nvPr>
            <p:ph type="title"/>
          </p:nvPr>
        </p:nvSpPr>
        <p:spPr/>
        <p:txBody>
          <a:bodyPr/>
          <a:lstStyle/>
          <a:p>
            <a:r>
              <a:rPr lang="en-US" dirty="0" smtClean="0"/>
              <a:t>Value Realization Framework Phases &amp; Enablers</a:t>
            </a:r>
            <a:endParaRPr lang="en-US" dirty="0"/>
          </a:p>
        </p:txBody>
      </p:sp>
      <p:sp>
        <p:nvSpPr>
          <p:cNvPr id="36" name="TextBox 35"/>
          <p:cNvSpPr txBox="1"/>
          <p:nvPr/>
        </p:nvSpPr>
        <p:spPr>
          <a:xfrm>
            <a:off x="2179853" y="2607474"/>
            <a:ext cx="490519" cy="215444"/>
          </a:xfrm>
          <a:prstGeom prst="rect">
            <a:avLst/>
          </a:prstGeom>
          <a:noFill/>
        </p:spPr>
        <p:txBody>
          <a:bodyPr wrap="none" lIns="0" tIns="0" rIns="0" bIns="0" rtlCol="0">
            <a:spAutoFit/>
          </a:bodyPr>
          <a:lstStyle/>
          <a:p>
            <a:r>
              <a:rPr lang="en-US" sz="1400" dirty="0" smtClean="0"/>
              <a:t>Adopt</a:t>
            </a:r>
          </a:p>
        </p:txBody>
      </p:sp>
      <p:sp>
        <p:nvSpPr>
          <p:cNvPr id="37" name="TextBox 36"/>
          <p:cNvSpPr txBox="1"/>
          <p:nvPr/>
        </p:nvSpPr>
        <p:spPr>
          <a:xfrm>
            <a:off x="2888485" y="4806055"/>
            <a:ext cx="336631" cy="215444"/>
          </a:xfrm>
          <a:prstGeom prst="rect">
            <a:avLst/>
          </a:prstGeom>
          <a:noFill/>
        </p:spPr>
        <p:txBody>
          <a:bodyPr wrap="none" lIns="0" tIns="0" rIns="0" bIns="0" rtlCol="0">
            <a:spAutoFit/>
          </a:bodyPr>
          <a:lstStyle/>
          <a:p>
            <a:r>
              <a:rPr lang="en-US" sz="1400" dirty="0" smtClean="0"/>
              <a:t>Plan</a:t>
            </a:r>
          </a:p>
        </p:txBody>
      </p:sp>
      <p:sp>
        <p:nvSpPr>
          <p:cNvPr id="38" name="TextBox 37"/>
          <p:cNvSpPr txBox="1"/>
          <p:nvPr/>
        </p:nvSpPr>
        <p:spPr>
          <a:xfrm>
            <a:off x="5226015" y="1910678"/>
            <a:ext cx="612347" cy="215444"/>
          </a:xfrm>
          <a:prstGeom prst="rect">
            <a:avLst/>
          </a:prstGeom>
          <a:noFill/>
        </p:spPr>
        <p:txBody>
          <a:bodyPr wrap="none" lIns="0" tIns="0" rIns="0" bIns="0" rtlCol="0">
            <a:spAutoFit/>
          </a:bodyPr>
          <a:lstStyle/>
          <a:p>
            <a:r>
              <a:rPr lang="en-US" sz="1400" dirty="0" smtClean="0"/>
              <a:t>Context</a:t>
            </a:r>
          </a:p>
        </p:txBody>
      </p:sp>
      <p:sp>
        <p:nvSpPr>
          <p:cNvPr id="107" name="TextBox 106"/>
          <p:cNvSpPr txBox="1"/>
          <p:nvPr/>
        </p:nvSpPr>
        <p:spPr>
          <a:xfrm>
            <a:off x="5358921" y="4806055"/>
            <a:ext cx="512961" cy="215444"/>
          </a:xfrm>
          <a:prstGeom prst="rect">
            <a:avLst/>
          </a:prstGeom>
          <a:noFill/>
        </p:spPr>
        <p:txBody>
          <a:bodyPr wrap="none" lIns="0" tIns="0" rIns="0" bIns="0" rtlCol="0">
            <a:spAutoFit/>
          </a:bodyPr>
          <a:lstStyle/>
          <a:p>
            <a:r>
              <a:rPr lang="en-US" sz="1400" dirty="0" smtClean="0"/>
              <a:t>Define</a:t>
            </a:r>
          </a:p>
        </p:txBody>
      </p:sp>
      <p:sp>
        <p:nvSpPr>
          <p:cNvPr id="108" name="TextBox 107"/>
          <p:cNvSpPr txBox="1"/>
          <p:nvPr/>
        </p:nvSpPr>
        <p:spPr>
          <a:xfrm>
            <a:off x="4173846" y="5170784"/>
            <a:ext cx="577915" cy="215444"/>
          </a:xfrm>
          <a:prstGeom prst="rect">
            <a:avLst/>
          </a:prstGeom>
          <a:noFill/>
        </p:spPr>
        <p:txBody>
          <a:bodyPr wrap="none" lIns="0" tIns="0" rIns="0" bIns="0" rtlCol="0">
            <a:spAutoFit/>
          </a:bodyPr>
          <a:lstStyle/>
          <a:p>
            <a:r>
              <a:rPr lang="en-US" sz="1400" dirty="0" smtClean="0"/>
              <a:t>Explore</a:t>
            </a:r>
          </a:p>
        </p:txBody>
      </p:sp>
      <p:sp>
        <p:nvSpPr>
          <p:cNvPr id="109" name="TextBox 108"/>
          <p:cNvSpPr txBox="1"/>
          <p:nvPr/>
        </p:nvSpPr>
        <p:spPr>
          <a:xfrm>
            <a:off x="5997404" y="2607474"/>
            <a:ext cx="490519" cy="215444"/>
          </a:xfrm>
          <a:prstGeom prst="rect">
            <a:avLst/>
          </a:prstGeom>
          <a:noFill/>
        </p:spPr>
        <p:txBody>
          <a:bodyPr wrap="none" lIns="0" tIns="0" rIns="0" bIns="0" rtlCol="0">
            <a:spAutoFit/>
          </a:bodyPr>
          <a:lstStyle/>
          <a:p>
            <a:r>
              <a:rPr lang="en-US" sz="1400" dirty="0" smtClean="0"/>
              <a:t>Assess</a:t>
            </a:r>
          </a:p>
        </p:txBody>
      </p:sp>
      <p:sp>
        <p:nvSpPr>
          <p:cNvPr id="110" name="TextBox 109"/>
          <p:cNvSpPr txBox="1"/>
          <p:nvPr/>
        </p:nvSpPr>
        <p:spPr>
          <a:xfrm>
            <a:off x="6062743" y="3686454"/>
            <a:ext cx="695703" cy="215444"/>
          </a:xfrm>
          <a:prstGeom prst="rect">
            <a:avLst/>
          </a:prstGeom>
          <a:noFill/>
        </p:spPr>
        <p:txBody>
          <a:bodyPr wrap="none" lIns="0" tIns="0" rIns="0" bIns="0" rtlCol="0">
            <a:spAutoFit/>
          </a:bodyPr>
          <a:lstStyle/>
          <a:p>
            <a:r>
              <a:rPr lang="en-US" sz="1400" dirty="0" smtClean="0"/>
              <a:t>Prioritize</a:t>
            </a:r>
          </a:p>
        </p:txBody>
      </p:sp>
      <p:sp>
        <p:nvSpPr>
          <p:cNvPr id="111" name="TextBox 110"/>
          <p:cNvSpPr txBox="1"/>
          <p:nvPr/>
        </p:nvSpPr>
        <p:spPr>
          <a:xfrm>
            <a:off x="2220009" y="3699413"/>
            <a:ext cx="557845" cy="215444"/>
          </a:xfrm>
          <a:prstGeom prst="rect">
            <a:avLst/>
          </a:prstGeom>
          <a:noFill/>
        </p:spPr>
        <p:txBody>
          <a:bodyPr wrap="none" lIns="0" tIns="0" rIns="0" bIns="0" rtlCol="0">
            <a:spAutoFit/>
          </a:bodyPr>
          <a:lstStyle/>
          <a:p>
            <a:r>
              <a:rPr lang="en-US" sz="1400" dirty="0" smtClean="0"/>
              <a:t>Deploy</a:t>
            </a:r>
          </a:p>
        </p:txBody>
      </p:sp>
      <p:sp>
        <p:nvSpPr>
          <p:cNvPr id="112" name="TextBox 111"/>
          <p:cNvSpPr txBox="1"/>
          <p:nvPr/>
        </p:nvSpPr>
        <p:spPr>
          <a:xfrm>
            <a:off x="2927286" y="1910678"/>
            <a:ext cx="670889" cy="215444"/>
          </a:xfrm>
          <a:prstGeom prst="rect">
            <a:avLst/>
          </a:prstGeom>
          <a:noFill/>
        </p:spPr>
        <p:txBody>
          <a:bodyPr wrap="none" lIns="0" tIns="0" rIns="0" bIns="0" rtlCol="0">
            <a:spAutoFit/>
          </a:bodyPr>
          <a:lstStyle/>
          <a:p>
            <a:r>
              <a:rPr lang="en-US" sz="1400" dirty="0" smtClean="0"/>
              <a:t>Measure</a:t>
            </a:r>
          </a:p>
        </p:txBody>
      </p:sp>
      <p:grpSp>
        <p:nvGrpSpPr>
          <p:cNvPr id="30" name="Group 29"/>
          <p:cNvGrpSpPr/>
          <p:nvPr/>
        </p:nvGrpSpPr>
        <p:grpSpPr>
          <a:xfrm rot="7200000">
            <a:off x="2719533" y="1753886"/>
            <a:ext cx="4106849" cy="3911785"/>
            <a:chOff x="9026718" y="1317228"/>
            <a:chExt cx="4106849" cy="3911785"/>
          </a:xfrm>
        </p:grpSpPr>
        <p:sp>
          <p:nvSpPr>
            <p:cNvPr id="31" name="Pie 30"/>
            <p:cNvSpPr/>
            <p:nvPr/>
          </p:nvSpPr>
          <p:spPr>
            <a:xfrm>
              <a:off x="9521061" y="2159355"/>
              <a:ext cx="3069658" cy="3069658"/>
            </a:xfrm>
            <a:prstGeom prst="pie">
              <a:avLst>
                <a:gd name="adj1" fmla="val 1803687"/>
                <a:gd name="adj2" fmla="val 9013544"/>
              </a:avLst>
            </a:prstGeom>
            <a:ln w="76200">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000" dirty="0">
                <a:solidFill>
                  <a:srgbClr val="000000"/>
                </a:solidFill>
              </a:endParaRPr>
            </a:p>
          </p:txBody>
        </p:sp>
        <p:sp>
          <p:nvSpPr>
            <p:cNvPr id="32" name="Pie 31"/>
            <p:cNvSpPr/>
            <p:nvPr/>
          </p:nvSpPr>
          <p:spPr>
            <a:xfrm>
              <a:off x="9521061" y="2159355"/>
              <a:ext cx="3069658" cy="3069658"/>
            </a:xfrm>
            <a:prstGeom prst="pie">
              <a:avLst>
                <a:gd name="adj1" fmla="val 16186529"/>
                <a:gd name="adj2" fmla="val 1803172"/>
              </a:avLst>
            </a:prstGeom>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000000"/>
                </a:solidFill>
              </a:endParaRPr>
            </a:p>
          </p:txBody>
        </p:sp>
        <p:sp>
          <p:nvSpPr>
            <p:cNvPr id="33" name="Pie 32"/>
            <p:cNvSpPr/>
            <p:nvPr/>
          </p:nvSpPr>
          <p:spPr>
            <a:xfrm>
              <a:off x="9521061" y="2159355"/>
              <a:ext cx="3069658" cy="3069658"/>
            </a:xfrm>
            <a:prstGeom prst="pie">
              <a:avLst>
                <a:gd name="adj1" fmla="val 9003008"/>
                <a:gd name="adj2" fmla="val 16186656"/>
              </a:avLst>
            </a:prstGeom>
            <a:ln w="76200">
              <a:solidFill>
                <a:schemeClr val="bg1"/>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2000" dirty="0">
                <a:solidFill>
                  <a:srgbClr val="000000"/>
                </a:solidFill>
              </a:endParaRPr>
            </a:p>
          </p:txBody>
        </p:sp>
        <p:sp>
          <p:nvSpPr>
            <p:cNvPr id="34" name="Oval 33"/>
            <p:cNvSpPr/>
            <p:nvPr/>
          </p:nvSpPr>
          <p:spPr>
            <a:xfrm>
              <a:off x="10573218" y="3194020"/>
              <a:ext cx="1000328" cy="1000328"/>
            </a:xfrm>
            <a:prstGeom prst="ellipse">
              <a:avLst/>
            </a:prstGeom>
            <a:solidFill>
              <a:schemeClr val="bg1"/>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000000"/>
                </a:solidFill>
              </a:endParaRPr>
            </a:p>
          </p:txBody>
        </p:sp>
        <p:cxnSp>
          <p:nvCxnSpPr>
            <p:cNvPr id="35" name="Straight Connector 34"/>
            <p:cNvCxnSpPr/>
            <p:nvPr/>
          </p:nvCxnSpPr>
          <p:spPr>
            <a:xfrm flipH="1" flipV="1">
              <a:off x="11561619" y="3936122"/>
              <a:ext cx="1571948" cy="938422"/>
            </a:xfrm>
            <a:prstGeom prst="line">
              <a:avLst/>
            </a:prstGeom>
            <a:ln/>
            <a:effectLst/>
          </p:spPr>
          <p:style>
            <a:lnRef idx="2">
              <a:schemeClr val="accent2"/>
            </a:lnRef>
            <a:fillRef idx="0">
              <a:schemeClr val="accent2"/>
            </a:fillRef>
            <a:effectRef idx="1">
              <a:schemeClr val="accent2"/>
            </a:effectRef>
            <a:fontRef idx="minor">
              <a:schemeClr val="tx1"/>
            </a:fontRef>
          </p:style>
        </p:cxnSp>
        <p:cxnSp>
          <p:nvCxnSpPr>
            <p:cNvPr id="39" name="Straight Connector 38"/>
            <p:cNvCxnSpPr/>
            <p:nvPr/>
          </p:nvCxnSpPr>
          <p:spPr>
            <a:xfrm flipV="1">
              <a:off x="9026718" y="4009619"/>
              <a:ext cx="1594268" cy="902887"/>
            </a:xfrm>
            <a:prstGeom prst="line">
              <a:avLst/>
            </a:prstGeom>
            <a:ln/>
            <a:effectLst/>
          </p:spPr>
          <p:style>
            <a:lnRef idx="2">
              <a:schemeClr val="accent4"/>
            </a:lnRef>
            <a:fillRef idx="0">
              <a:schemeClr val="accent4"/>
            </a:fillRef>
            <a:effectRef idx="1">
              <a:schemeClr val="accent4"/>
            </a:effectRef>
            <a:fontRef idx="minor">
              <a:schemeClr val="tx1"/>
            </a:fontRef>
          </p:style>
        </p:cxnSp>
        <p:cxnSp>
          <p:nvCxnSpPr>
            <p:cNvPr id="40" name="Straight Connector 39"/>
            <p:cNvCxnSpPr/>
            <p:nvPr/>
          </p:nvCxnSpPr>
          <p:spPr>
            <a:xfrm flipH="1" flipV="1">
              <a:off x="10989126" y="1317228"/>
              <a:ext cx="18944" cy="1847495"/>
            </a:xfrm>
            <a:prstGeom prst="line">
              <a:avLst/>
            </a:prstGeom>
            <a:ln/>
            <a:effectLst/>
          </p:spPr>
          <p:style>
            <a:lnRef idx="2">
              <a:schemeClr val="accent5"/>
            </a:lnRef>
            <a:fillRef idx="0">
              <a:schemeClr val="accent5"/>
            </a:fillRef>
            <a:effectRef idx="1">
              <a:schemeClr val="accent5"/>
            </a:effectRef>
            <a:fontRef idx="minor">
              <a:schemeClr val="tx1"/>
            </a:fontRef>
          </p:style>
        </p:cxnSp>
      </p:grpSp>
      <p:sp>
        <p:nvSpPr>
          <p:cNvPr id="41" name="TextBox 40"/>
          <p:cNvSpPr txBox="1"/>
          <p:nvPr/>
        </p:nvSpPr>
        <p:spPr>
          <a:xfrm rot="19048047">
            <a:off x="3413486" y="2489132"/>
            <a:ext cx="2011240" cy="2055488"/>
          </a:xfrm>
          <a:prstGeom prst="rect">
            <a:avLst/>
          </a:prstGeom>
          <a:noFill/>
        </p:spPr>
        <p:txBody>
          <a:bodyPr wrap="none" lIns="0" tIns="0" rIns="0" bIns="0" rtlCol="0">
            <a:prstTxWarp prst="textArchDown">
              <a:avLst/>
            </a:prstTxWarp>
            <a:spAutoFit/>
          </a:bodyPr>
          <a:lstStyle/>
          <a:p>
            <a:r>
              <a:rPr lang="en-US" sz="1600" b="1" dirty="0" smtClean="0">
                <a:solidFill>
                  <a:schemeClr val="bg1"/>
                </a:solidFill>
              </a:rPr>
              <a:t>Initiative Planning</a:t>
            </a:r>
          </a:p>
        </p:txBody>
      </p:sp>
      <p:sp>
        <p:nvSpPr>
          <p:cNvPr id="46" name="TextBox 45"/>
          <p:cNvSpPr txBox="1"/>
          <p:nvPr/>
        </p:nvSpPr>
        <p:spPr>
          <a:xfrm rot="6725478">
            <a:off x="3391658" y="2504977"/>
            <a:ext cx="2092322" cy="2023920"/>
          </a:xfrm>
          <a:prstGeom prst="rect">
            <a:avLst/>
          </a:prstGeom>
          <a:noFill/>
        </p:spPr>
        <p:txBody>
          <a:bodyPr wrap="none" lIns="0" tIns="0" rIns="0" bIns="0" rtlCol="0">
            <a:prstTxWarp prst="textArchUp">
              <a:avLst/>
            </a:prstTxWarp>
            <a:spAutoFit/>
          </a:bodyPr>
          <a:lstStyle/>
          <a:p>
            <a:r>
              <a:rPr lang="en-US" sz="1600" b="1" dirty="0" smtClean="0">
                <a:solidFill>
                  <a:schemeClr val="bg1"/>
                </a:solidFill>
              </a:rPr>
              <a:t>360 Assessment</a:t>
            </a:r>
          </a:p>
        </p:txBody>
      </p:sp>
      <p:sp>
        <p:nvSpPr>
          <p:cNvPr id="47" name="TextBox 46"/>
          <p:cNvSpPr txBox="1"/>
          <p:nvPr/>
        </p:nvSpPr>
        <p:spPr>
          <a:xfrm rot="20902235">
            <a:off x="3417930" y="2478883"/>
            <a:ext cx="1896708" cy="2088992"/>
          </a:xfrm>
          <a:prstGeom prst="rect">
            <a:avLst/>
          </a:prstGeom>
          <a:noFill/>
        </p:spPr>
        <p:txBody>
          <a:bodyPr wrap="none" lIns="0" tIns="0" rIns="0" bIns="0" rtlCol="0">
            <a:prstTxWarp prst="textArchUp">
              <a:avLst/>
            </a:prstTxWarp>
            <a:spAutoFit/>
          </a:bodyPr>
          <a:lstStyle/>
          <a:p>
            <a:r>
              <a:rPr lang="en-US" sz="1600" b="1" dirty="0" smtClean="0">
                <a:solidFill>
                  <a:schemeClr val="bg1"/>
                </a:solidFill>
              </a:rPr>
              <a:t>Value Realization</a:t>
            </a:r>
          </a:p>
        </p:txBody>
      </p:sp>
      <p:sp>
        <p:nvSpPr>
          <p:cNvPr id="48" name="TextBox 47"/>
          <p:cNvSpPr txBox="1"/>
          <p:nvPr/>
        </p:nvSpPr>
        <p:spPr>
          <a:xfrm>
            <a:off x="6441017" y="4420948"/>
            <a:ext cx="1658498" cy="215444"/>
          </a:xfrm>
          <a:prstGeom prst="rect">
            <a:avLst/>
          </a:prstGeom>
          <a:noFill/>
        </p:spPr>
        <p:txBody>
          <a:bodyPr wrap="square" lIns="0" tIns="0" rIns="0" bIns="0" rtlCol="0">
            <a:spAutoFit/>
          </a:bodyPr>
          <a:lstStyle/>
          <a:p>
            <a:pPr algn="r"/>
            <a:r>
              <a:rPr lang="en-US" sz="1400" b="1" dirty="0" smtClean="0"/>
              <a:t>Agreement to plan</a:t>
            </a:r>
          </a:p>
        </p:txBody>
      </p:sp>
      <p:sp>
        <p:nvSpPr>
          <p:cNvPr id="49" name="TextBox 48"/>
          <p:cNvSpPr txBox="1"/>
          <p:nvPr/>
        </p:nvSpPr>
        <p:spPr>
          <a:xfrm>
            <a:off x="630329" y="4205505"/>
            <a:ext cx="1735347" cy="430887"/>
          </a:xfrm>
          <a:prstGeom prst="rect">
            <a:avLst/>
          </a:prstGeom>
          <a:noFill/>
        </p:spPr>
        <p:txBody>
          <a:bodyPr wrap="none" lIns="0" tIns="0" rIns="0" bIns="0" rtlCol="0">
            <a:spAutoFit/>
          </a:bodyPr>
          <a:lstStyle/>
          <a:p>
            <a:pPr algn="r"/>
            <a:r>
              <a:rPr lang="en-US" sz="1400" b="1" dirty="0" smtClean="0"/>
              <a:t>Program of change</a:t>
            </a:r>
          </a:p>
          <a:p>
            <a:pPr algn="r"/>
            <a:r>
              <a:rPr lang="en-US" sz="1400" b="1" dirty="0" smtClean="0"/>
              <a:t>and value prediction</a:t>
            </a:r>
          </a:p>
        </p:txBody>
      </p:sp>
      <p:sp>
        <p:nvSpPr>
          <p:cNvPr id="50" name="TextBox 49"/>
          <p:cNvSpPr txBox="1"/>
          <p:nvPr/>
        </p:nvSpPr>
        <p:spPr>
          <a:xfrm>
            <a:off x="3098469" y="1111768"/>
            <a:ext cx="1259960" cy="430887"/>
          </a:xfrm>
          <a:prstGeom prst="rect">
            <a:avLst/>
          </a:prstGeom>
          <a:noFill/>
        </p:spPr>
        <p:txBody>
          <a:bodyPr wrap="none" lIns="0" tIns="0" rIns="0" bIns="0" rtlCol="0">
            <a:spAutoFit/>
          </a:bodyPr>
          <a:lstStyle/>
          <a:p>
            <a:pPr algn="r"/>
            <a:r>
              <a:rPr lang="en-US" sz="1400" b="1" dirty="0" smtClean="0"/>
              <a:t>Demonstrated </a:t>
            </a:r>
          </a:p>
          <a:p>
            <a:pPr algn="r"/>
            <a:r>
              <a:rPr lang="en-US" sz="1400" b="1" dirty="0"/>
              <a:t>b</a:t>
            </a:r>
            <a:r>
              <a:rPr lang="en-US" sz="1400" b="1" dirty="0" smtClean="0"/>
              <a:t>usiness value </a:t>
            </a:r>
          </a:p>
        </p:txBody>
      </p:sp>
      <p:sp>
        <p:nvSpPr>
          <p:cNvPr id="51" name="TextBox 50"/>
          <p:cNvSpPr txBox="1"/>
          <p:nvPr/>
        </p:nvSpPr>
        <p:spPr>
          <a:xfrm>
            <a:off x="6512319" y="4682211"/>
            <a:ext cx="1544016" cy="369332"/>
          </a:xfrm>
          <a:prstGeom prst="rect">
            <a:avLst/>
          </a:prstGeom>
          <a:noFill/>
        </p:spPr>
        <p:txBody>
          <a:bodyPr wrap="square" lIns="0" tIns="0" rIns="0" bIns="0" rtlCol="0">
            <a:spAutoFit/>
          </a:bodyPr>
          <a:lstStyle/>
          <a:p>
            <a:r>
              <a:rPr lang="en-US" sz="1200" dirty="0" smtClean="0"/>
              <a:t>Prioritized portfolio of opportunities</a:t>
            </a:r>
          </a:p>
        </p:txBody>
      </p:sp>
      <p:sp>
        <p:nvSpPr>
          <p:cNvPr id="53" name="TextBox 52"/>
          <p:cNvSpPr txBox="1"/>
          <p:nvPr/>
        </p:nvSpPr>
        <p:spPr>
          <a:xfrm>
            <a:off x="0" y="4682211"/>
            <a:ext cx="2359371" cy="369332"/>
          </a:xfrm>
          <a:prstGeom prst="rect">
            <a:avLst/>
          </a:prstGeom>
          <a:noFill/>
        </p:spPr>
        <p:txBody>
          <a:bodyPr wrap="square" lIns="0" tIns="0" rIns="0" bIns="0" rtlCol="0">
            <a:spAutoFit/>
          </a:bodyPr>
          <a:lstStyle>
            <a:defPPr>
              <a:defRPr lang="en-US"/>
            </a:defPPr>
            <a:lvl1pPr>
              <a:defRPr sz="1200"/>
            </a:lvl1pPr>
          </a:lstStyle>
          <a:p>
            <a:pPr algn="r"/>
            <a:r>
              <a:rPr lang="en-US" dirty="0" smtClean="0"/>
              <a:t>Strategic plan, business </a:t>
            </a:r>
            <a:r>
              <a:rPr lang="en-US" dirty="0"/>
              <a:t>c</a:t>
            </a:r>
            <a:r>
              <a:rPr lang="en-US" dirty="0" smtClean="0"/>
              <a:t>ase, architecture plan, value measures</a:t>
            </a:r>
            <a:endParaRPr lang="en-US" dirty="0"/>
          </a:p>
        </p:txBody>
      </p:sp>
      <p:sp>
        <p:nvSpPr>
          <p:cNvPr id="42" name="TextBox 41"/>
          <p:cNvSpPr txBox="1"/>
          <p:nvPr/>
        </p:nvSpPr>
        <p:spPr>
          <a:xfrm>
            <a:off x="1979021" y="1569356"/>
            <a:ext cx="2359371" cy="184666"/>
          </a:xfrm>
          <a:prstGeom prst="rect">
            <a:avLst/>
          </a:prstGeom>
          <a:noFill/>
        </p:spPr>
        <p:txBody>
          <a:bodyPr wrap="square" lIns="0" tIns="0" rIns="0" bIns="0" rtlCol="0">
            <a:spAutoFit/>
          </a:bodyPr>
          <a:lstStyle>
            <a:defPPr>
              <a:defRPr lang="en-US"/>
            </a:defPPr>
            <a:lvl1pPr>
              <a:defRPr sz="1200"/>
            </a:lvl1pPr>
          </a:lstStyle>
          <a:p>
            <a:pPr algn="r"/>
            <a:r>
              <a:rPr lang="en-US" dirty="0" smtClean="0"/>
              <a:t>Value realization </a:t>
            </a:r>
            <a:r>
              <a:rPr lang="en-US" dirty="0"/>
              <a:t>s</a:t>
            </a:r>
            <a:r>
              <a:rPr lang="en-US" dirty="0" smtClean="0"/>
              <a:t>corecard</a:t>
            </a:r>
            <a:endParaRPr lang="en-US" dirty="0"/>
          </a:p>
        </p:txBody>
      </p:sp>
    </p:spTree>
    <p:extLst>
      <p:ext uri="{BB962C8B-B14F-4D97-AF65-F5344CB8AC3E}">
        <p14:creationId xmlns:p14="http://schemas.microsoft.com/office/powerpoint/2010/main" val="311009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28592" y="810578"/>
            <a:ext cx="8363938" cy="509171"/>
          </a:xfrm>
        </p:spPr>
        <p:txBody>
          <a:bodyPr/>
          <a:lstStyle/>
          <a:p>
            <a:r>
              <a:rPr lang="en-US" dirty="0" smtClean="0"/>
              <a:t>Value Realization </a:t>
            </a:r>
            <a:r>
              <a:rPr lang="en-US" dirty="0" smtClean="0"/>
              <a:t>Framework Segments &amp; Phases</a:t>
            </a:r>
            <a:endParaRPr lang="en-US" dirty="0"/>
          </a:p>
        </p:txBody>
      </p:sp>
      <p:sp>
        <p:nvSpPr>
          <p:cNvPr id="36" name="TextBox 35"/>
          <p:cNvSpPr txBox="1"/>
          <p:nvPr/>
        </p:nvSpPr>
        <p:spPr>
          <a:xfrm>
            <a:off x="2419009" y="3057650"/>
            <a:ext cx="490519" cy="215444"/>
          </a:xfrm>
          <a:prstGeom prst="rect">
            <a:avLst/>
          </a:prstGeom>
          <a:noFill/>
        </p:spPr>
        <p:txBody>
          <a:bodyPr wrap="none" lIns="0" tIns="0" rIns="0" bIns="0" rtlCol="0">
            <a:spAutoFit/>
          </a:bodyPr>
          <a:lstStyle/>
          <a:p>
            <a:r>
              <a:rPr lang="en-US" sz="1400" dirty="0" smtClean="0"/>
              <a:t>Adopt</a:t>
            </a:r>
          </a:p>
        </p:txBody>
      </p:sp>
      <p:sp>
        <p:nvSpPr>
          <p:cNvPr id="37" name="TextBox 36"/>
          <p:cNvSpPr txBox="1"/>
          <p:nvPr/>
        </p:nvSpPr>
        <p:spPr>
          <a:xfrm>
            <a:off x="3127641" y="5256231"/>
            <a:ext cx="336631" cy="215444"/>
          </a:xfrm>
          <a:prstGeom prst="rect">
            <a:avLst/>
          </a:prstGeom>
          <a:noFill/>
        </p:spPr>
        <p:txBody>
          <a:bodyPr wrap="none" lIns="0" tIns="0" rIns="0" bIns="0" rtlCol="0">
            <a:spAutoFit/>
          </a:bodyPr>
          <a:lstStyle/>
          <a:p>
            <a:r>
              <a:rPr lang="en-US" sz="1400" dirty="0" smtClean="0"/>
              <a:t>Plan</a:t>
            </a:r>
          </a:p>
        </p:txBody>
      </p:sp>
      <p:sp>
        <p:nvSpPr>
          <p:cNvPr id="38" name="TextBox 37"/>
          <p:cNvSpPr txBox="1"/>
          <p:nvPr/>
        </p:nvSpPr>
        <p:spPr>
          <a:xfrm>
            <a:off x="5465171" y="2360854"/>
            <a:ext cx="612347" cy="215444"/>
          </a:xfrm>
          <a:prstGeom prst="rect">
            <a:avLst/>
          </a:prstGeom>
          <a:noFill/>
        </p:spPr>
        <p:txBody>
          <a:bodyPr wrap="none" lIns="0" tIns="0" rIns="0" bIns="0" rtlCol="0">
            <a:spAutoFit/>
          </a:bodyPr>
          <a:lstStyle/>
          <a:p>
            <a:r>
              <a:rPr lang="en-US" sz="1400" dirty="0" smtClean="0"/>
              <a:t>Context</a:t>
            </a:r>
          </a:p>
        </p:txBody>
      </p:sp>
      <p:sp>
        <p:nvSpPr>
          <p:cNvPr id="107" name="TextBox 106"/>
          <p:cNvSpPr txBox="1"/>
          <p:nvPr/>
        </p:nvSpPr>
        <p:spPr>
          <a:xfrm>
            <a:off x="5598077" y="5256231"/>
            <a:ext cx="512961" cy="215444"/>
          </a:xfrm>
          <a:prstGeom prst="rect">
            <a:avLst/>
          </a:prstGeom>
          <a:noFill/>
        </p:spPr>
        <p:txBody>
          <a:bodyPr wrap="none" lIns="0" tIns="0" rIns="0" bIns="0" rtlCol="0">
            <a:spAutoFit/>
          </a:bodyPr>
          <a:lstStyle/>
          <a:p>
            <a:r>
              <a:rPr lang="en-US" sz="1400" dirty="0" smtClean="0"/>
              <a:t>Define</a:t>
            </a:r>
          </a:p>
        </p:txBody>
      </p:sp>
      <p:sp>
        <p:nvSpPr>
          <p:cNvPr id="108" name="TextBox 107"/>
          <p:cNvSpPr txBox="1"/>
          <p:nvPr/>
        </p:nvSpPr>
        <p:spPr>
          <a:xfrm>
            <a:off x="4413002" y="5620960"/>
            <a:ext cx="577915" cy="215444"/>
          </a:xfrm>
          <a:prstGeom prst="rect">
            <a:avLst/>
          </a:prstGeom>
          <a:noFill/>
        </p:spPr>
        <p:txBody>
          <a:bodyPr wrap="none" lIns="0" tIns="0" rIns="0" bIns="0" rtlCol="0">
            <a:spAutoFit/>
          </a:bodyPr>
          <a:lstStyle/>
          <a:p>
            <a:r>
              <a:rPr lang="en-US" sz="1400" dirty="0" smtClean="0"/>
              <a:t>Explore</a:t>
            </a:r>
          </a:p>
        </p:txBody>
      </p:sp>
      <p:sp>
        <p:nvSpPr>
          <p:cNvPr id="109" name="TextBox 108"/>
          <p:cNvSpPr txBox="1"/>
          <p:nvPr/>
        </p:nvSpPr>
        <p:spPr>
          <a:xfrm>
            <a:off x="6236560" y="3057650"/>
            <a:ext cx="628314" cy="215444"/>
          </a:xfrm>
          <a:prstGeom prst="rect">
            <a:avLst/>
          </a:prstGeom>
          <a:noFill/>
        </p:spPr>
        <p:txBody>
          <a:bodyPr wrap="none" lIns="0" tIns="0" rIns="0" bIns="0" rtlCol="0">
            <a:spAutoFit/>
          </a:bodyPr>
          <a:lstStyle/>
          <a:p>
            <a:r>
              <a:rPr lang="en-US" sz="1400" dirty="0" smtClean="0"/>
              <a:t>Validate</a:t>
            </a:r>
            <a:endParaRPr lang="en-US" sz="1400" dirty="0" smtClean="0"/>
          </a:p>
        </p:txBody>
      </p:sp>
      <p:sp>
        <p:nvSpPr>
          <p:cNvPr id="110" name="TextBox 109"/>
          <p:cNvSpPr txBox="1"/>
          <p:nvPr/>
        </p:nvSpPr>
        <p:spPr>
          <a:xfrm>
            <a:off x="6301899" y="4136630"/>
            <a:ext cx="695703" cy="215444"/>
          </a:xfrm>
          <a:prstGeom prst="rect">
            <a:avLst/>
          </a:prstGeom>
          <a:noFill/>
        </p:spPr>
        <p:txBody>
          <a:bodyPr wrap="none" lIns="0" tIns="0" rIns="0" bIns="0" rtlCol="0">
            <a:spAutoFit/>
          </a:bodyPr>
          <a:lstStyle/>
          <a:p>
            <a:r>
              <a:rPr lang="en-US" sz="1400" dirty="0" smtClean="0"/>
              <a:t>Prioritize</a:t>
            </a:r>
          </a:p>
        </p:txBody>
      </p:sp>
      <p:sp>
        <p:nvSpPr>
          <p:cNvPr id="111" name="TextBox 110"/>
          <p:cNvSpPr txBox="1"/>
          <p:nvPr/>
        </p:nvSpPr>
        <p:spPr>
          <a:xfrm>
            <a:off x="2459165" y="4149589"/>
            <a:ext cx="557845" cy="215444"/>
          </a:xfrm>
          <a:prstGeom prst="rect">
            <a:avLst/>
          </a:prstGeom>
          <a:noFill/>
        </p:spPr>
        <p:txBody>
          <a:bodyPr wrap="none" lIns="0" tIns="0" rIns="0" bIns="0" rtlCol="0">
            <a:spAutoFit/>
          </a:bodyPr>
          <a:lstStyle/>
          <a:p>
            <a:r>
              <a:rPr lang="en-US" sz="1400" dirty="0" smtClean="0"/>
              <a:t>Deploy</a:t>
            </a:r>
          </a:p>
        </p:txBody>
      </p:sp>
      <p:sp>
        <p:nvSpPr>
          <p:cNvPr id="112" name="TextBox 111"/>
          <p:cNvSpPr txBox="1"/>
          <p:nvPr/>
        </p:nvSpPr>
        <p:spPr>
          <a:xfrm>
            <a:off x="3166442" y="2360854"/>
            <a:ext cx="670889" cy="215444"/>
          </a:xfrm>
          <a:prstGeom prst="rect">
            <a:avLst/>
          </a:prstGeom>
          <a:noFill/>
        </p:spPr>
        <p:txBody>
          <a:bodyPr wrap="none" lIns="0" tIns="0" rIns="0" bIns="0" rtlCol="0">
            <a:spAutoFit/>
          </a:bodyPr>
          <a:lstStyle/>
          <a:p>
            <a:r>
              <a:rPr lang="en-US" sz="1400" dirty="0" smtClean="0"/>
              <a:t>Measure</a:t>
            </a:r>
          </a:p>
        </p:txBody>
      </p:sp>
      <p:grpSp>
        <p:nvGrpSpPr>
          <p:cNvPr id="30" name="Group 29"/>
          <p:cNvGrpSpPr/>
          <p:nvPr/>
        </p:nvGrpSpPr>
        <p:grpSpPr>
          <a:xfrm rot="7200000">
            <a:off x="2958689" y="2204062"/>
            <a:ext cx="4106849" cy="3911785"/>
            <a:chOff x="9026718" y="1317228"/>
            <a:chExt cx="4106849" cy="3911785"/>
          </a:xfrm>
        </p:grpSpPr>
        <p:sp>
          <p:nvSpPr>
            <p:cNvPr id="31" name="Pie 30"/>
            <p:cNvSpPr/>
            <p:nvPr/>
          </p:nvSpPr>
          <p:spPr>
            <a:xfrm>
              <a:off x="9521061" y="2159355"/>
              <a:ext cx="3069658" cy="3069658"/>
            </a:xfrm>
            <a:prstGeom prst="pie">
              <a:avLst>
                <a:gd name="adj1" fmla="val 1803687"/>
                <a:gd name="adj2" fmla="val 9013544"/>
              </a:avLst>
            </a:prstGeom>
            <a:ln w="76200">
              <a:solidFill>
                <a:schemeClr val="bg1"/>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000" dirty="0">
                <a:solidFill>
                  <a:srgbClr val="000000"/>
                </a:solidFill>
              </a:endParaRPr>
            </a:p>
          </p:txBody>
        </p:sp>
        <p:sp>
          <p:nvSpPr>
            <p:cNvPr id="32" name="Pie 31"/>
            <p:cNvSpPr/>
            <p:nvPr/>
          </p:nvSpPr>
          <p:spPr>
            <a:xfrm>
              <a:off x="9521061" y="2159355"/>
              <a:ext cx="3069658" cy="3069658"/>
            </a:xfrm>
            <a:prstGeom prst="pie">
              <a:avLst>
                <a:gd name="adj1" fmla="val 16186529"/>
                <a:gd name="adj2" fmla="val 1803172"/>
              </a:avLst>
            </a:prstGeom>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000000"/>
                </a:solidFill>
              </a:endParaRPr>
            </a:p>
          </p:txBody>
        </p:sp>
        <p:sp>
          <p:nvSpPr>
            <p:cNvPr id="33" name="Pie 32"/>
            <p:cNvSpPr/>
            <p:nvPr/>
          </p:nvSpPr>
          <p:spPr>
            <a:xfrm>
              <a:off x="9521061" y="2159355"/>
              <a:ext cx="3069658" cy="3069658"/>
            </a:xfrm>
            <a:prstGeom prst="pie">
              <a:avLst>
                <a:gd name="adj1" fmla="val 9003008"/>
                <a:gd name="adj2" fmla="val 16186656"/>
              </a:avLst>
            </a:prstGeom>
            <a:ln w="76200">
              <a:solidFill>
                <a:schemeClr val="bg1"/>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2000" dirty="0">
                <a:solidFill>
                  <a:srgbClr val="000000"/>
                </a:solidFill>
              </a:endParaRPr>
            </a:p>
          </p:txBody>
        </p:sp>
        <p:sp>
          <p:nvSpPr>
            <p:cNvPr id="34" name="Oval 33"/>
            <p:cNvSpPr/>
            <p:nvPr/>
          </p:nvSpPr>
          <p:spPr>
            <a:xfrm>
              <a:off x="10573218" y="3194020"/>
              <a:ext cx="1000328" cy="1000328"/>
            </a:xfrm>
            <a:prstGeom prst="ellipse">
              <a:avLst/>
            </a:prstGeom>
            <a:solidFill>
              <a:schemeClr val="bg1"/>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000000"/>
                </a:solidFill>
              </a:endParaRPr>
            </a:p>
          </p:txBody>
        </p:sp>
        <p:cxnSp>
          <p:nvCxnSpPr>
            <p:cNvPr id="35" name="Straight Connector 34"/>
            <p:cNvCxnSpPr/>
            <p:nvPr/>
          </p:nvCxnSpPr>
          <p:spPr>
            <a:xfrm flipH="1" flipV="1">
              <a:off x="11561619" y="3936122"/>
              <a:ext cx="1571948" cy="938422"/>
            </a:xfrm>
            <a:prstGeom prst="line">
              <a:avLst/>
            </a:prstGeom>
            <a:ln/>
            <a:effectLst/>
          </p:spPr>
          <p:style>
            <a:lnRef idx="2">
              <a:schemeClr val="accent2"/>
            </a:lnRef>
            <a:fillRef idx="0">
              <a:schemeClr val="accent2"/>
            </a:fillRef>
            <a:effectRef idx="1">
              <a:schemeClr val="accent2"/>
            </a:effectRef>
            <a:fontRef idx="minor">
              <a:schemeClr val="tx1"/>
            </a:fontRef>
          </p:style>
        </p:cxnSp>
        <p:cxnSp>
          <p:nvCxnSpPr>
            <p:cNvPr id="39" name="Straight Connector 38"/>
            <p:cNvCxnSpPr/>
            <p:nvPr/>
          </p:nvCxnSpPr>
          <p:spPr>
            <a:xfrm flipV="1">
              <a:off x="9026718" y="4009619"/>
              <a:ext cx="1594268" cy="902887"/>
            </a:xfrm>
            <a:prstGeom prst="line">
              <a:avLst/>
            </a:prstGeom>
            <a:ln/>
            <a:effectLst/>
          </p:spPr>
          <p:style>
            <a:lnRef idx="2">
              <a:schemeClr val="accent4"/>
            </a:lnRef>
            <a:fillRef idx="0">
              <a:schemeClr val="accent4"/>
            </a:fillRef>
            <a:effectRef idx="1">
              <a:schemeClr val="accent4"/>
            </a:effectRef>
            <a:fontRef idx="minor">
              <a:schemeClr val="tx1"/>
            </a:fontRef>
          </p:style>
        </p:cxnSp>
        <p:cxnSp>
          <p:nvCxnSpPr>
            <p:cNvPr id="40" name="Straight Connector 39"/>
            <p:cNvCxnSpPr/>
            <p:nvPr/>
          </p:nvCxnSpPr>
          <p:spPr>
            <a:xfrm flipH="1" flipV="1">
              <a:off x="10989126" y="1317228"/>
              <a:ext cx="18944" cy="1847495"/>
            </a:xfrm>
            <a:prstGeom prst="line">
              <a:avLst/>
            </a:prstGeom>
            <a:ln/>
            <a:effectLst/>
          </p:spPr>
          <p:style>
            <a:lnRef idx="2">
              <a:schemeClr val="accent5"/>
            </a:lnRef>
            <a:fillRef idx="0">
              <a:schemeClr val="accent5"/>
            </a:fillRef>
            <a:effectRef idx="1">
              <a:schemeClr val="accent5"/>
            </a:effectRef>
            <a:fontRef idx="minor">
              <a:schemeClr val="tx1"/>
            </a:fontRef>
          </p:style>
        </p:cxnSp>
      </p:grpSp>
      <p:sp>
        <p:nvSpPr>
          <p:cNvPr id="41" name="TextBox 40"/>
          <p:cNvSpPr txBox="1"/>
          <p:nvPr/>
        </p:nvSpPr>
        <p:spPr>
          <a:xfrm rot="19048047">
            <a:off x="3652642" y="2939308"/>
            <a:ext cx="2011240" cy="2055488"/>
          </a:xfrm>
          <a:prstGeom prst="rect">
            <a:avLst/>
          </a:prstGeom>
          <a:noFill/>
        </p:spPr>
        <p:txBody>
          <a:bodyPr wrap="none" lIns="0" tIns="0" rIns="0" bIns="0" rtlCol="0">
            <a:prstTxWarp prst="textArchDown">
              <a:avLst/>
            </a:prstTxWarp>
            <a:spAutoFit/>
          </a:bodyPr>
          <a:lstStyle/>
          <a:p>
            <a:r>
              <a:rPr lang="en-US" sz="1600" b="1" dirty="0" smtClean="0">
                <a:solidFill>
                  <a:schemeClr val="bg1"/>
                </a:solidFill>
              </a:rPr>
              <a:t>Initiative Planning</a:t>
            </a:r>
          </a:p>
        </p:txBody>
      </p:sp>
      <p:sp>
        <p:nvSpPr>
          <p:cNvPr id="46" name="TextBox 45"/>
          <p:cNvSpPr txBox="1"/>
          <p:nvPr/>
        </p:nvSpPr>
        <p:spPr>
          <a:xfrm rot="6725478">
            <a:off x="3630814" y="2955153"/>
            <a:ext cx="2092322" cy="2023920"/>
          </a:xfrm>
          <a:prstGeom prst="rect">
            <a:avLst/>
          </a:prstGeom>
          <a:noFill/>
        </p:spPr>
        <p:txBody>
          <a:bodyPr wrap="none" lIns="0" tIns="0" rIns="0" bIns="0" rtlCol="0">
            <a:prstTxWarp prst="textArchUp">
              <a:avLst/>
            </a:prstTxWarp>
            <a:spAutoFit/>
          </a:bodyPr>
          <a:lstStyle/>
          <a:p>
            <a:r>
              <a:rPr lang="en-US" sz="1600" b="1" dirty="0" smtClean="0">
                <a:solidFill>
                  <a:schemeClr val="bg1"/>
                </a:solidFill>
              </a:rPr>
              <a:t>3Assessment</a:t>
            </a:r>
            <a:endParaRPr lang="en-US" sz="1600" b="1" dirty="0" smtClean="0">
              <a:solidFill>
                <a:schemeClr val="bg1"/>
              </a:solidFill>
            </a:endParaRPr>
          </a:p>
        </p:txBody>
      </p:sp>
      <p:sp>
        <p:nvSpPr>
          <p:cNvPr id="47" name="TextBox 46"/>
          <p:cNvSpPr txBox="1"/>
          <p:nvPr/>
        </p:nvSpPr>
        <p:spPr>
          <a:xfrm rot="20902235">
            <a:off x="3657086" y="2929059"/>
            <a:ext cx="1896708" cy="2088992"/>
          </a:xfrm>
          <a:prstGeom prst="rect">
            <a:avLst/>
          </a:prstGeom>
          <a:noFill/>
        </p:spPr>
        <p:txBody>
          <a:bodyPr wrap="none" lIns="0" tIns="0" rIns="0" bIns="0" rtlCol="0">
            <a:prstTxWarp prst="textArchUp">
              <a:avLst/>
            </a:prstTxWarp>
            <a:spAutoFit/>
          </a:bodyPr>
          <a:lstStyle/>
          <a:p>
            <a:r>
              <a:rPr lang="en-US" sz="1600" b="1" dirty="0" smtClean="0">
                <a:solidFill>
                  <a:schemeClr val="bg1"/>
                </a:solidFill>
              </a:rPr>
              <a:t>Value Realization</a:t>
            </a:r>
          </a:p>
        </p:txBody>
      </p:sp>
      <p:sp>
        <p:nvSpPr>
          <p:cNvPr id="48" name="TextBox 47"/>
          <p:cNvSpPr txBox="1"/>
          <p:nvPr/>
        </p:nvSpPr>
        <p:spPr>
          <a:xfrm>
            <a:off x="6680173" y="4871124"/>
            <a:ext cx="1658498" cy="215444"/>
          </a:xfrm>
          <a:prstGeom prst="rect">
            <a:avLst/>
          </a:prstGeom>
          <a:noFill/>
        </p:spPr>
        <p:txBody>
          <a:bodyPr wrap="square" lIns="0" tIns="0" rIns="0" bIns="0" rtlCol="0">
            <a:spAutoFit/>
          </a:bodyPr>
          <a:lstStyle/>
          <a:p>
            <a:pPr algn="r"/>
            <a:r>
              <a:rPr lang="en-US" sz="1400" b="1" dirty="0" smtClean="0"/>
              <a:t>Agreement to plan</a:t>
            </a:r>
          </a:p>
        </p:txBody>
      </p:sp>
      <p:sp>
        <p:nvSpPr>
          <p:cNvPr id="49" name="TextBox 48"/>
          <p:cNvSpPr txBox="1"/>
          <p:nvPr/>
        </p:nvSpPr>
        <p:spPr>
          <a:xfrm>
            <a:off x="869485" y="4655681"/>
            <a:ext cx="1735347" cy="430887"/>
          </a:xfrm>
          <a:prstGeom prst="rect">
            <a:avLst/>
          </a:prstGeom>
          <a:noFill/>
        </p:spPr>
        <p:txBody>
          <a:bodyPr wrap="none" lIns="0" tIns="0" rIns="0" bIns="0" rtlCol="0">
            <a:spAutoFit/>
          </a:bodyPr>
          <a:lstStyle/>
          <a:p>
            <a:pPr algn="r"/>
            <a:r>
              <a:rPr lang="en-US" sz="1400" b="1" dirty="0" smtClean="0"/>
              <a:t>Program of change</a:t>
            </a:r>
          </a:p>
          <a:p>
            <a:pPr algn="r"/>
            <a:r>
              <a:rPr lang="en-US" sz="1400" b="1" dirty="0" smtClean="0"/>
              <a:t>and value prediction</a:t>
            </a:r>
          </a:p>
        </p:txBody>
      </p:sp>
      <p:sp>
        <p:nvSpPr>
          <p:cNvPr id="50" name="TextBox 49"/>
          <p:cNvSpPr txBox="1"/>
          <p:nvPr/>
        </p:nvSpPr>
        <p:spPr>
          <a:xfrm>
            <a:off x="3337625" y="1561944"/>
            <a:ext cx="1259960" cy="430887"/>
          </a:xfrm>
          <a:prstGeom prst="rect">
            <a:avLst/>
          </a:prstGeom>
          <a:noFill/>
        </p:spPr>
        <p:txBody>
          <a:bodyPr wrap="none" lIns="0" tIns="0" rIns="0" bIns="0" rtlCol="0">
            <a:spAutoFit/>
          </a:bodyPr>
          <a:lstStyle/>
          <a:p>
            <a:pPr algn="r"/>
            <a:r>
              <a:rPr lang="en-US" sz="1400" b="1" dirty="0" smtClean="0"/>
              <a:t>Demonstrated </a:t>
            </a:r>
          </a:p>
          <a:p>
            <a:pPr algn="r"/>
            <a:r>
              <a:rPr lang="en-US" sz="1400" b="1" dirty="0"/>
              <a:t>b</a:t>
            </a:r>
            <a:r>
              <a:rPr lang="en-US" sz="1400" b="1" dirty="0" smtClean="0"/>
              <a:t>usiness value </a:t>
            </a:r>
          </a:p>
        </p:txBody>
      </p:sp>
      <p:sp>
        <p:nvSpPr>
          <p:cNvPr id="51" name="TextBox 50"/>
          <p:cNvSpPr txBox="1"/>
          <p:nvPr/>
        </p:nvSpPr>
        <p:spPr>
          <a:xfrm>
            <a:off x="6751475" y="5132387"/>
            <a:ext cx="1544016" cy="369332"/>
          </a:xfrm>
          <a:prstGeom prst="rect">
            <a:avLst/>
          </a:prstGeom>
          <a:noFill/>
        </p:spPr>
        <p:txBody>
          <a:bodyPr wrap="square" lIns="0" tIns="0" rIns="0" bIns="0" rtlCol="0">
            <a:spAutoFit/>
          </a:bodyPr>
          <a:lstStyle/>
          <a:p>
            <a:r>
              <a:rPr lang="en-US" sz="1200" dirty="0" smtClean="0"/>
              <a:t>Prioritized portfolio of opportunities</a:t>
            </a:r>
          </a:p>
        </p:txBody>
      </p:sp>
      <p:sp>
        <p:nvSpPr>
          <p:cNvPr id="53" name="TextBox 52"/>
          <p:cNvSpPr txBox="1"/>
          <p:nvPr/>
        </p:nvSpPr>
        <p:spPr>
          <a:xfrm>
            <a:off x="239156" y="5132387"/>
            <a:ext cx="2359371" cy="369332"/>
          </a:xfrm>
          <a:prstGeom prst="rect">
            <a:avLst/>
          </a:prstGeom>
          <a:noFill/>
        </p:spPr>
        <p:txBody>
          <a:bodyPr wrap="square" lIns="0" tIns="0" rIns="0" bIns="0" rtlCol="0">
            <a:spAutoFit/>
          </a:bodyPr>
          <a:lstStyle>
            <a:defPPr>
              <a:defRPr lang="en-US"/>
            </a:defPPr>
            <a:lvl1pPr>
              <a:defRPr sz="1200"/>
            </a:lvl1pPr>
          </a:lstStyle>
          <a:p>
            <a:pPr algn="r"/>
            <a:r>
              <a:rPr lang="en-US" dirty="0" smtClean="0"/>
              <a:t>Strategic plan, business </a:t>
            </a:r>
            <a:r>
              <a:rPr lang="en-US" dirty="0"/>
              <a:t>c</a:t>
            </a:r>
            <a:r>
              <a:rPr lang="en-US" dirty="0" smtClean="0"/>
              <a:t>ase, architecture plan, value measures</a:t>
            </a:r>
            <a:endParaRPr lang="en-US" dirty="0"/>
          </a:p>
        </p:txBody>
      </p:sp>
      <p:sp>
        <p:nvSpPr>
          <p:cNvPr id="42" name="TextBox 41"/>
          <p:cNvSpPr txBox="1"/>
          <p:nvPr/>
        </p:nvSpPr>
        <p:spPr>
          <a:xfrm>
            <a:off x="2218177" y="2019532"/>
            <a:ext cx="2359371" cy="184666"/>
          </a:xfrm>
          <a:prstGeom prst="rect">
            <a:avLst/>
          </a:prstGeom>
          <a:noFill/>
        </p:spPr>
        <p:txBody>
          <a:bodyPr wrap="square" lIns="0" tIns="0" rIns="0" bIns="0" rtlCol="0">
            <a:spAutoFit/>
          </a:bodyPr>
          <a:lstStyle>
            <a:defPPr>
              <a:defRPr lang="en-US"/>
            </a:defPPr>
            <a:lvl1pPr>
              <a:defRPr sz="1200"/>
            </a:lvl1pPr>
          </a:lstStyle>
          <a:p>
            <a:pPr algn="r"/>
            <a:r>
              <a:rPr lang="en-US" dirty="0" smtClean="0"/>
              <a:t>Value realization </a:t>
            </a:r>
            <a:r>
              <a:rPr lang="en-US" dirty="0"/>
              <a:t>s</a:t>
            </a:r>
            <a:r>
              <a:rPr lang="en-US" dirty="0" smtClean="0"/>
              <a:t>corecard</a:t>
            </a:r>
            <a:endParaRPr lang="en-US" dirty="0"/>
          </a:p>
        </p:txBody>
      </p:sp>
    </p:spTree>
    <p:extLst>
      <p:ext uri="{BB962C8B-B14F-4D97-AF65-F5344CB8AC3E}">
        <p14:creationId xmlns:p14="http://schemas.microsoft.com/office/powerpoint/2010/main" val="156455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Down Arrow 49"/>
          <p:cNvSpPr/>
          <p:nvPr/>
        </p:nvSpPr>
        <p:spPr>
          <a:xfrm>
            <a:off x="3384368" y="2486934"/>
            <a:ext cx="2252537" cy="1715930"/>
          </a:xfrm>
          <a:prstGeom prst="downArrow">
            <a:avLst>
              <a:gd name="adj1" fmla="val 73166"/>
              <a:gd name="adj2" fmla="val 32237"/>
            </a:avLst>
          </a:prstGeom>
          <a:solidFill>
            <a:schemeClr val="bg1">
              <a:lumMod val="95000"/>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wn Arrow 51"/>
          <p:cNvSpPr/>
          <p:nvPr/>
        </p:nvSpPr>
        <p:spPr>
          <a:xfrm>
            <a:off x="868776" y="955417"/>
            <a:ext cx="7328941" cy="2648395"/>
          </a:xfrm>
          <a:prstGeom prst="downArrow">
            <a:avLst>
              <a:gd name="adj1" fmla="val 100000"/>
              <a:gd name="adj2" fmla="val 40969"/>
            </a:avLst>
          </a:prstGeom>
          <a:solidFill>
            <a:schemeClr val="bg1">
              <a:lumMod val="85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3"/>
          <p:cNvSpPr txBox="1">
            <a:spLocks/>
          </p:cNvSpPr>
          <p:nvPr/>
        </p:nvSpPr>
        <p:spPr bwMode="auto">
          <a:xfrm>
            <a:off x="533400" y="381000"/>
            <a:ext cx="8382000" cy="666750"/>
          </a:xfrm>
          <a:prstGeom prst="rect">
            <a:avLst/>
          </a:prstGeom>
          <a:extLst/>
        </p:spPr>
        <p:txBody>
          <a:bodyPr vert="horz" wrap="square" lIns="91440" tIns="45720" rIns="91440" bIns="45720" numCol="1" rtlCol="0" anchor="t" anchorCtr="0" compatLnSpc="1">
            <a:prstTxWarp prst="textNoShape">
              <a:avLst/>
            </a:prstTxWarp>
            <a:noAutofit/>
          </a:bodyPr>
          <a:lstStyle>
            <a:lvl1pPr algn="l" defTabSz="914363"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Verdana" pitchFamily="34" charset="0"/>
                <a:cs typeface="Verdana" pitchFamily="34" charset="0"/>
              </a:defRPr>
            </a:lvl1pPr>
          </a:lstStyle>
          <a:p>
            <a:endParaRPr lang="en-GB" dirty="0">
              <a:solidFill>
                <a:schemeClr val="bg1"/>
              </a:solidFill>
            </a:endParaRPr>
          </a:p>
        </p:txBody>
      </p:sp>
      <p:sp>
        <p:nvSpPr>
          <p:cNvPr id="20" name="Title 2"/>
          <p:cNvSpPr txBox="1">
            <a:spLocks/>
          </p:cNvSpPr>
          <p:nvPr/>
        </p:nvSpPr>
        <p:spPr>
          <a:xfrm>
            <a:off x="340131" y="324544"/>
            <a:ext cx="8363938" cy="509171"/>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3200" b="0" kern="1200" cap="none" spc="-100" baseline="0">
                <a:ln w="3175">
                  <a:noFill/>
                </a:ln>
                <a:solidFill>
                  <a:schemeClr val="tx1"/>
                </a:solidFill>
                <a:effectLst/>
                <a:latin typeface="+mj-lt"/>
                <a:ea typeface="Verdana" pitchFamily="34" charset="0"/>
                <a:cs typeface="Verdana" pitchFamily="34" charset="0"/>
              </a:defRPr>
            </a:lvl1pPr>
          </a:lstStyle>
          <a:p>
            <a:r>
              <a:rPr lang="en-US" dirty="0" smtClean="0"/>
              <a:t>Information Driven Approach</a:t>
            </a:r>
            <a:endParaRPr lang="en-US" dirty="0"/>
          </a:p>
        </p:txBody>
      </p:sp>
      <p:grpSp>
        <p:nvGrpSpPr>
          <p:cNvPr id="9" name="Group 8"/>
          <p:cNvGrpSpPr/>
          <p:nvPr/>
        </p:nvGrpSpPr>
        <p:grpSpPr>
          <a:xfrm>
            <a:off x="1282854" y="1040351"/>
            <a:ext cx="6469771" cy="1711155"/>
            <a:chOff x="695122" y="1040351"/>
            <a:chExt cx="6469771" cy="1711155"/>
          </a:xfrm>
        </p:grpSpPr>
        <p:sp>
          <p:nvSpPr>
            <p:cNvPr id="2" name="TextBox 1"/>
            <p:cNvSpPr txBox="1"/>
            <p:nvPr/>
          </p:nvSpPr>
          <p:spPr>
            <a:xfrm>
              <a:off x="2939734" y="1092423"/>
              <a:ext cx="309379" cy="123111"/>
            </a:xfrm>
            <a:prstGeom prst="rect">
              <a:avLst/>
            </a:prstGeom>
            <a:noFill/>
          </p:spPr>
          <p:txBody>
            <a:bodyPr wrap="none" lIns="0" tIns="0" rIns="0" bIns="0" rtlCol="0">
              <a:spAutoFit/>
            </a:bodyPr>
            <a:lstStyle/>
            <a:p>
              <a:pPr algn="ctr"/>
              <a:r>
                <a:rPr lang="en-US" sz="800" i="1" dirty="0" smtClean="0"/>
                <a:t>Drivers</a:t>
              </a:r>
            </a:p>
          </p:txBody>
        </p:sp>
        <p:sp>
          <p:nvSpPr>
            <p:cNvPr id="29" name="TextBox 28"/>
            <p:cNvSpPr txBox="1"/>
            <p:nvPr/>
          </p:nvSpPr>
          <p:spPr>
            <a:xfrm>
              <a:off x="6797805" y="1444732"/>
              <a:ext cx="367088" cy="123111"/>
            </a:xfrm>
            <a:prstGeom prst="rect">
              <a:avLst/>
            </a:prstGeom>
            <a:noFill/>
          </p:spPr>
          <p:txBody>
            <a:bodyPr wrap="none" lIns="0" tIns="0" rIns="0" bIns="0" rtlCol="0">
              <a:spAutoFit/>
            </a:bodyPr>
            <a:lstStyle/>
            <a:p>
              <a:pPr algn="ctr"/>
              <a:r>
                <a:rPr lang="en-US" sz="800" i="1" dirty="0" smtClean="0"/>
                <a:t>Strategy</a:t>
              </a:r>
            </a:p>
          </p:txBody>
        </p:sp>
        <p:sp>
          <p:nvSpPr>
            <p:cNvPr id="30" name="TextBox 29"/>
            <p:cNvSpPr txBox="1"/>
            <p:nvPr/>
          </p:nvSpPr>
          <p:spPr>
            <a:xfrm>
              <a:off x="3554680" y="2147633"/>
              <a:ext cx="738984" cy="123111"/>
            </a:xfrm>
            <a:prstGeom prst="rect">
              <a:avLst/>
            </a:prstGeom>
            <a:noFill/>
          </p:spPr>
          <p:txBody>
            <a:bodyPr wrap="none" lIns="0" tIns="0" rIns="0" bIns="0" rtlCol="0">
              <a:spAutoFit/>
            </a:bodyPr>
            <a:lstStyle/>
            <a:p>
              <a:pPr algn="ctr"/>
              <a:r>
                <a:rPr lang="en-US" sz="800" i="1" dirty="0" smtClean="0"/>
                <a:t>Business benefits</a:t>
              </a:r>
            </a:p>
          </p:txBody>
        </p:sp>
        <p:sp>
          <p:nvSpPr>
            <p:cNvPr id="31" name="TextBox 30"/>
            <p:cNvSpPr txBox="1"/>
            <p:nvPr/>
          </p:nvSpPr>
          <p:spPr>
            <a:xfrm>
              <a:off x="5540043" y="1841200"/>
              <a:ext cx="509755" cy="123111"/>
            </a:xfrm>
            <a:prstGeom prst="rect">
              <a:avLst/>
            </a:prstGeom>
            <a:noFill/>
          </p:spPr>
          <p:txBody>
            <a:bodyPr wrap="none" lIns="0" tIns="0" rIns="0" bIns="0" rtlCol="0">
              <a:spAutoFit/>
            </a:bodyPr>
            <a:lstStyle/>
            <a:p>
              <a:pPr algn="ctr"/>
              <a:r>
                <a:rPr lang="en-US" sz="800" i="1" dirty="0" smtClean="0"/>
                <a:t>Capabilities</a:t>
              </a:r>
            </a:p>
          </p:txBody>
        </p:sp>
        <p:sp>
          <p:nvSpPr>
            <p:cNvPr id="32" name="TextBox 31"/>
            <p:cNvSpPr txBox="1"/>
            <p:nvPr/>
          </p:nvSpPr>
          <p:spPr>
            <a:xfrm>
              <a:off x="3990566" y="1040351"/>
              <a:ext cx="415177" cy="123111"/>
            </a:xfrm>
            <a:prstGeom prst="rect">
              <a:avLst/>
            </a:prstGeom>
            <a:noFill/>
          </p:spPr>
          <p:txBody>
            <a:bodyPr wrap="none" lIns="0" tIns="0" rIns="0" bIns="0" rtlCol="0">
              <a:spAutoFit/>
            </a:bodyPr>
            <a:lstStyle/>
            <a:p>
              <a:pPr algn="ctr"/>
              <a:r>
                <a:rPr lang="en-US" sz="800" i="1" dirty="0" smtClean="0"/>
                <a:t>Processes</a:t>
              </a:r>
            </a:p>
          </p:txBody>
        </p:sp>
        <p:sp>
          <p:nvSpPr>
            <p:cNvPr id="33" name="TextBox 32"/>
            <p:cNvSpPr txBox="1"/>
            <p:nvPr/>
          </p:nvSpPr>
          <p:spPr>
            <a:xfrm>
              <a:off x="1279343" y="1564406"/>
              <a:ext cx="580287" cy="123111"/>
            </a:xfrm>
            <a:prstGeom prst="rect">
              <a:avLst/>
            </a:prstGeom>
            <a:noFill/>
          </p:spPr>
          <p:txBody>
            <a:bodyPr wrap="none" lIns="0" tIns="0" rIns="0" bIns="0" rtlCol="0">
              <a:spAutoFit/>
            </a:bodyPr>
            <a:lstStyle/>
            <a:p>
              <a:pPr algn="ctr"/>
              <a:r>
                <a:rPr lang="en-US" sz="800" i="1" dirty="0" smtClean="0"/>
                <a:t>Organization</a:t>
              </a:r>
            </a:p>
          </p:txBody>
        </p:sp>
        <p:sp>
          <p:nvSpPr>
            <p:cNvPr id="34" name="TextBox 33"/>
            <p:cNvSpPr txBox="1"/>
            <p:nvPr/>
          </p:nvSpPr>
          <p:spPr>
            <a:xfrm>
              <a:off x="1863525" y="2016089"/>
              <a:ext cx="995465" cy="123111"/>
            </a:xfrm>
            <a:prstGeom prst="rect">
              <a:avLst/>
            </a:prstGeom>
            <a:noFill/>
          </p:spPr>
          <p:txBody>
            <a:bodyPr wrap="none" lIns="0" tIns="0" rIns="0" bIns="0" rtlCol="0">
              <a:spAutoFit/>
            </a:bodyPr>
            <a:lstStyle/>
            <a:p>
              <a:pPr algn="ctr"/>
              <a:r>
                <a:rPr lang="en-US" sz="800" i="1" dirty="0" smtClean="0"/>
                <a:t>Programs and projects</a:t>
              </a:r>
            </a:p>
          </p:txBody>
        </p:sp>
        <p:sp>
          <p:nvSpPr>
            <p:cNvPr id="35" name="TextBox 34"/>
            <p:cNvSpPr txBox="1"/>
            <p:nvPr/>
          </p:nvSpPr>
          <p:spPr>
            <a:xfrm>
              <a:off x="5362162" y="2394601"/>
              <a:ext cx="426399" cy="123111"/>
            </a:xfrm>
            <a:prstGeom prst="rect">
              <a:avLst/>
            </a:prstGeom>
            <a:noFill/>
          </p:spPr>
          <p:txBody>
            <a:bodyPr wrap="none" lIns="0" tIns="0" rIns="0" bIns="0" rtlCol="0">
              <a:spAutoFit/>
            </a:bodyPr>
            <a:lstStyle/>
            <a:p>
              <a:pPr algn="ctr"/>
              <a:r>
                <a:rPr lang="en-US" sz="800" i="1" dirty="0" smtClean="0"/>
                <a:t>Roadmap</a:t>
              </a:r>
            </a:p>
          </p:txBody>
        </p:sp>
        <p:sp>
          <p:nvSpPr>
            <p:cNvPr id="36" name="TextBox 35"/>
            <p:cNvSpPr txBox="1"/>
            <p:nvPr/>
          </p:nvSpPr>
          <p:spPr>
            <a:xfrm>
              <a:off x="4885401" y="2102160"/>
              <a:ext cx="503343" cy="123111"/>
            </a:xfrm>
            <a:prstGeom prst="rect">
              <a:avLst/>
            </a:prstGeom>
            <a:noFill/>
          </p:spPr>
          <p:txBody>
            <a:bodyPr wrap="none" lIns="0" tIns="0" rIns="0" bIns="0" rtlCol="0">
              <a:spAutoFit/>
            </a:bodyPr>
            <a:lstStyle/>
            <a:p>
              <a:pPr algn="ctr"/>
              <a:r>
                <a:rPr lang="en-US" sz="800" i="1" dirty="0" smtClean="0"/>
                <a:t>Technology</a:t>
              </a:r>
            </a:p>
          </p:txBody>
        </p:sp>
        <p:sp>
          <p:nvSpPr>
            <p:cNvPr id="37" name="TextBox 36"/>
            <p:cNvSpPr txBox="1"/>
            <p:nvPr/>
          </p:nvSpPr>
          <p:spPr>
            <a:xfrm>
              <a:off x="1771642" y="1080858"/>
              <a:ext cx="557845" cy="123111"/>
            </a:xfrm>
            <a:prstGeom prst="rect">
              <a:avLst/>
            </a:prstGeom>
            <a:noFill/>
          </p:spPr>
          <p:txBody>
            <a:bodyPr wrap="none" lIns="0" tIns="0" rIns="0" bIns="0" rtlCol="0">
              <a:spAutoFit/>
            </a:bodyPr>
            <a:lstStyle/>
            <a:p>
              <a:pPr algn="ctr"/>
              <a:r>
                <a:rPr lang="en-US" sz="800" i="1" dirty="0" smtClean="0"/>
                <a:t>Value Model</a:t>
              </a:r>
            </a:p>
          </p:txBody>
        </p:sp>
        <p:sp>
          <p:nvSpPr>
            <p:cNvPr id="38" name="TextBox 37"/>
            <p:cNvSpPr txBox="1"/>
            <p:nvPr/>
          </p:nvSpPr>
          <p:spPr>
            <a:xfrm>
              <a:off x="855573" y="1264109"/>
              <a:ext cx="559448" cy="123111"/>
            </a:xfrm>
            <a:prstGeom prst="rect">
              <a:avLst/>
            </a:prstGeom>
            <a:noFill/>
          </p:spPr>
          <p:txBody>
            <a:bodyPr wrap="none" lIns="0" tIns="0" rIns="0" bIns="0" rtlCol="0">
              <a:spAutoFit/>
            </a:bodyPr>
            <a:lstStyle/>
            <a:p>
              <a:pPr algn="ctr"/>
              <a:r>
                <a:rPr lang="en-US" sz="800" i="1" dirty="0" smtClean="0"/>
                <a:t>Stakeholders</a:t>
              </a:r>
            </a:p>
          </p:txBody>
        </p:sp>
        <p:sp>
          <p:nvSpPr>
            <p:cNvPr id="39" name="TextBox 38"/>
            <p:cNvSpPr txBox="1"/>
            <p:nvPr/>
          </p:nvSpPr>
          <p:spPr>
            <a:xfrm>
              <a:off x="2447688" y="1379740"/>
              <a:ext cx="415177" cy="123111"/>
            </a:xfrm>
            <a:prstGeom prst="rect">
              <a:avLst/>
            </a:prstGeom>
            <a:noFill/>
          </p:spPr>
          <p:txBody>
            <a:bodyPr wrap="none" lIns="0" tIns="0" rIns="0" bIns="0" rtlCol="0">
              <a:spAutoFit/>
            </a:bodyPr>
            <a:lstStyle/>
            <a:p>
              <a:pPr algn="ctr"/>
              <a:r>
                <a:rPr lang="en-US" sz="800" i="1" dirty="0" smtClean="0"/>
                <a:t>IT Service</a:t>
              </a:r>
            </a:p>
          </p:txBody>
        </p:sp>
        <p:sp>
          <p:nvSpPr>
            <p:cNvPr id="40" name="TextBox 39"/>
            <p:cNvSpPr txBox="1"/>
            <p:nvPr/>
          </p:nvSpPr>
          <p:spPr>
            <a:xfrm>
              <a:off x="4177709" y="1398432"/>
              <a:ext cx="145873" cy="123111"/>
            </a:xfrm>
            <a:prstGeom prst="rect">
              <a:avLst/>
            </a:prstGeom>
            <a:noFill/>
          </p:spPr>
          <p:txBody>
            <a:bodyPr wrap="none" lIns="0" tIns="0" rIns="0" bIns="0" rtlCol="0">
              <a:spAutoFit/>
            </a:bodyPr>
            <a:lstStyle/>
            <a:p>
              <a:pPr algn="ctr"/>
              <a:r>
                <a:rPr lang="en-US" sz="800" i="1" dirty="0" smtClean="0"/>
                <a:t>KPI</a:t>
              </a:r>
            </a:p>
          </p:txBody>
        </p:sp>
        <p:sp>
          <p:nvSpPr>
            <p:cNvPr id="41" name="TextBox 40"/>
            <p:cNvSpPr txBox="1"/>
            <p:nvPr/>
          </p:nvSpPr>
          <p:spPr>
            <a:xfrm>
              <a:off x="2830593" y="1670419"/>
              <a:ext cx="359073" cy="123111"/>
            </a:xfrm>
            <a:prstGeom prst="rect">
              <a:avLst/>
            </a:prstGeom>
            <a:noFill/>
          </p:spPr>
          <p:txBody>
            <a:bodyPr wrap="none" lIns="0" tIns="0" rIns="0" bIns="0" rtlCol="0">
              <a:spAutoFit/>
            </a:bodyPr>
            <a:lstStyle/>
            <a:p>
              <a:pPr algn="ctr"/>
              <a:r>
                <a:rPr lang="en-US" sz="800" i="1" dirty="0" smtClean="0"/>
                <a:t>Industry</a:t>
              </a:r>
            </a:p>
          </p:txBody>
        </p:sp>
        <p:sp>
          <p:nvSpPr>
            <p:cNvPr id="42" name="TextBox 41"/>
            <p:cNvSpPr txBox="1"/>
            <p:nvPr/>
          </p:nvSpPr>
          <p:spPr>
            <a:xfrm>
              <a:off x="1684437" y="2469685"/>
              <a:ext cx="270907" cy="123111"/>
            </a:xfrm>
            <a:prstGeom prst="rect">
              <a:avLst/>
            </a:prstGeom>
            <a:noFill/>
          </p:spPr>
          <p:txBody>
            <a:bodyPr wrap="none" lIns="0" tIns="0" rIns="0" bIns="0" rtlCol="0">
              <a:spAutoFit/>
            </a:bodyPr>
            <a:lstStyle/>
            <a:p>
              <a:pPr algn="ctr"/>
              <a:r>
                <a:rPr lang="en-US" sz="800" i="1" dirty="0" smtClean="0"/>
                <a:t>Sector</a:t>
              </a:r>
            </a:p>
          </p:txBody>
        </p:sp>
        <p:sp>
          <p:nvSpPr>
            <p:cNvPr id="43" name="TextBox 42"/>
            <p:cNvSpPr txBox="1"/>
            <p:nvPr/>
          </p:nvSpPr>
          <p:spPr>
            <a:xfrm>
              <a:off x="928221" y="2209935"/>
              <a:ext cx="318997" cy="123111"/>
            </a:xfrm>
            <a:prstGeom prst="rect">
              <a:avLst/>
            </a:prstGeom>
            <a:noFill/>
          </p:spPr>
          <p:txBody>
            <a:bodyPr wrap="none" lIns="0" tIns="0" rIns="0" bIns="0" rtlCol="0">
              <a:spAutoFit/>
            </a:bodyPr>
            <a:lstStyle/>
            <a:p>
              <a:pPr algn="ctr"/>
              <a:r>
                <a:rPr lang="en-US" sz="800" i="1" dirty="0" smtClean="0"/>
                <a:t>Market</a:t>
              </a:r>
            </a:p>
          </p:txBody>
        </p:sp>
        <p:sp>
          <p:nvSpPr>
            <p:cNvPr id="44" name="TextBox 43"/>
            <p:cNvSpPr txBox="1"/>
            <p:nvPr/>
          </p:nvSpPr>
          <p:spPr>
            <a:xfrm>
              <a:off x="2457500" y="2628395"/>
              <a:ext cx="609141" cy="123111"/>
            </a:xfrm>
            <a:prstGeom prst="rect">
              <a:avLst/>
            </a:prstGeom>
            <a:noFill/>
          </p:spPr>
          <p:txBody>
            <a:bodyPr wrap="none" lIns="0" tIns="0" rIns="0" bIns="0" rtlCol="0">
              <a:spAutoFit/>
            </a:bodyPr>
            <a:lstStyle/>
            <a:p>
              <a:pPr algn="ctr"/>
              <a:r>
                <a:rPr lang="en-US" sz="800" i="1" dirty="0" smtClean="0"/>
                <a:t>Business Case</a:t>
              </a:r>
            </a:p>
          </p:txBody>
        </p:sp>
        <p:sp>
          <p:nvSpPr>
            <p:cNvPr id="45" name="TextBox 44"/>
            <p:cNvSpPr txBox="1"/>
            <p:nvPr/>
          </p:nvSpPr>
          <p:spPr>
            <a:xfrm>
              <a:off x="5068036" y="1531908"/>
              <a:ext cx="990656" cy="123111"/>
            </a:xfrm>
            <a:prstGeom prst="rect">
              <a:avLst/>
            </a:prstGeom>
            <a:noFill/>
          </p:spPr>
          <p:txBody>
            <a:bodyPr wrap="none" lIns="0" tIns="0" rIns="0" bIns="0" rtlCol="0">
              <a:spAutoFit/>
            </a:bodyPr>
            <a:lstStyle/>
            <a:p>
              <a:pPr algn="ctr"/>
              <a:r>
                <a:rPr lang="en-US" sz="800" i="1" dirty="0" smtClean="0"/>
                <a:t>Reference Architecture</a:t>
              </a:r>
            </a:p>
          </p:txBody>
        </p:sp>
        <p:sp>
          <p:nvSpPr>
            <p:cNvPr id="46" name="TextBox 45"/>
            <p:cNvSpPr txBox="1"/>
            <p:nvPr/>
          </p:nvSpPr>
          <p:spPr>
            <a:xfrm>
              <a:off x="6464096" y="1937068"/>
              <a:ext cx="375103" cy="123111"/>
            </a:xfrm>
            <a:prstGeom prst="rect">
              <a:avLst/>
            </a:prstGeom>
            <a:noFill/>
          </p:spPr>
          <p:txBody>
            <a:bodyPr wrap="none" lIns="0" tIns="0" rIns="0" bIns="0" rtlCol="0">
              <a:spAutoFit/>
            </a:bodyPr>
            <a:lstStyle/>
            <a:p>
              <a:pPr algn="ctr"/>
              <a:r>
                <a:rPr lang="en-US" sz="800" i="1" dirty="0" smtClean="0"/>
                <a:t>Scenario</a:t>
              </a:r>
            </a:p>
          </p:txBody>
        </p:sp>
        <p:sp>
          <p:nvSpPr>
            <p:cNvPr id="47" name="TextBox 46"/>
            <p:cNvSpPr txBox="1"/>
            <p:nvPr/>
          </p:nvSpPr>
          <p:spPr>
            <a:xfrm>
              <a:off x="6306977" y="2233134"/>
              <a:ext cx="719749" cy="123111"/>
            </a:xfrm>
            <a:prstGeom prst="rect">
              <a:avLst/>
            </a:prstGeom>
            <a:noFill/>
          </p:spPr>
          <p:txBody>
            <a:bodyPr wrap="none" lIns="0" tIns="0" rIns="0" bIns="0" rtlCol="0">
              <a:spAutoFit/>
            </a:bodyPr>
            <a:lstStyle/>
            <a:p>
              <a:pPr algn="ctr"/>
              <a:r>
                <a:rPr lang="en-US" sz="800" i="1" dirty="0" smtClean="0"/>
                <a:t>Business change</a:t>
              </a:r>
            </a:p>
          </p:txBody>
        </p:sp>
        <p:sp>
          <p:nvSpPr>
            <p:cNvPr id="48" name="TextBox 47"/>
            <p:cNvSpPr txBox="1"/>
            <p:nvPr/>
          </p:nvSpPr>
          <p:spPr>
            <a:xfrm>
              <a:off x="5596474" y="1079443"/>
              <a:ext cx="899284" cy="123111"/>
            </a:xfrm>
            <a:prstGeom prst="rect">
              <a:avLst/>
            </a:prstGeom>
            <a:noFill/>
          </p:spPr>
          <p:txBody>
            <a:bodyPr wrap="none" lIns="0" tIns="0" rIns="0" bIns="0" rtlCol="0">
              <a:spAutoFit/>
            </a:bodyPr>
            <a:lstStyle/>
            <a:p>
              <a:pPr algn="ctr"/>
              <a:r>
                <a:rPr lang="en-US" sz="800" i="1" dirty="0" smtClean="0"/>
                <a:t>Investment objective</a:t>
              </a:r>
            </a:p>
          </p:txBody>
        </p:sp>
        <p:sp>
          <p:nvSpPr>
            <p:cNvPr id="49" name="TextBox 48"/>
            <p:cNvSpPr txBox="1"/>
            <p:nvPr/>
          </p:nvSpPr>
          <p:spPr>
            <a:xfrm>
              <a:off x="2256647" y="2309655"/>
              <a:ext cx="426399" cy="123111"/>
            </a:xfrm>
            <a:prstGeom prst="rect">
              <a:avLst/>
            </a:prstGeom>
            <a:noFill/>
          </p:spPr>
          <p:txBody>
            <a:bodyPr wrap="none" lIns="0" tIns="0" rIns="0" bIns="0" rtlCol="0">
              <a:spAutoFit/>
            </a:bodyPr>
            <a:lstStyle/>
            <a:p>
              <a:pPr algn="ctr"/>
              <a:r>
                <a:rPr lang="en-US" sz="800" i="1" dirty="0" smtClean="0"/>
                <a:t>Workload</a:t>
              </a:r>
            </a:p>
          </p:txBody>
        </p:sp>
        <p:sp>
          <p:nvSpPr>
            <p:cNvPr id="53" name="TextBox 52"/>
            <p:cNvSpPr txBox="1"/>
            <p:nvPr/>
          </p:nvSpPr>
          <p:spPr>
            <a:xfrm>
              <a:off x="3507614" y="1345975"/>
              <a:ext cx="333425" cy="123111"/>
            </a:xfrm>
            <a:prstGeom prst="rect">
              <a:avLst/>
            </a:prstGeom>
            <a:noFill/>
          </p:spPr>
          <p:txBody>
            <a:bodyPr wrap="none" lIns="0" tIns="0" rIns="0" bIns="0" rtlCol="0">
              <a:spAutoFit/>
            </a:bodyPr>
            <a:lstStyle/>
            <a:p>
              <a:pPr algn="ctr"/>
              <a:r>
                <a:rPr lang="en-US" sz="800" i="1" dirty="0" smtClean="0"/>
                <a:t>Feature</a:t>
              </a:r>
            </a:p>
          </p:txBody>
        </p:sp>
        <p:sp>
          <p:nvSpPr>
            <p:cNvPr id="54" name="TextBox 53"/>
            <p:cNvSpPr txBox="1"/>
            <p:nvPr/>
          </p:nvSpPr>
          <p:spPr>
            <a:xfrm>
              <a:off x="695122" y="1778140"/>
              <a:ext cx="373499" cy="123111"/>
            </a:xfrm>
            <a:prstGeom prst="rect">
              <a:avLst/>
            </a:prstGeom>
            <a:noFill/>
          </p:spPr>
          <p:txBody>
            <a:bodyPr wrap="none" lIns="0" tIns="0" rIns="0" bIns="0" rtlCol="0">
              <a:spAutoFit/>
            </a:bodyPr>
            <a:lstStyle/>
            <a:p>
              <a:pPr algn="ctr"/>
              <a:r>
                <a:rPr lang="en-US" sz="800" i="1" dirty="0" smtClean="0"/>
                <a:t>Location</a:t>
              </a:r>
            </a:p>
          </p:txBody>
        </p:sp>
        <p:sp>
          <p:nvSpPr>
            <p:cNvPr id="55" name="TextBox 54"/>
            <p:cNvSpPr txBox="1"/>
            <p:nvPr/>
          </p:nvSpPr>
          <p:spPr>
            <a:xfrm>
              <a:off x="3897863" y="1778140"/>
              <a:ext cx="912108" cy="123111"/>
            </a:xfrm>
            <a:prstGeom prst="rect">
              <a:avLst/>
            </a:prstGeom>
            <a:noFill/>
          </p:spPr>
          <p:txBody>
            <a:bodyPr wrap="none" lIns="0" tIns="0" rIns="0" bIns="0" rtlCol="0">
              <a:spAutoFit/>
            </a:bodyPr>
            <a:lstStyle/>
            <a:p>
              <a:pPr algn="ctr"/>
              <a:r>
                <a:rPr lang="en-US" sz="800" i="1" dirty="0" smtClean="0"/>
                <a:t>Solution architecture</a:t>
              </a:r>
            </a:p>
          </p:txBody>
        </p:sp>
        <p:sp>
          <p:nvSpPr>
            <p:cNvPr id="56" name="TextBox 55"/>
            <p:cNvSpPr txBox="1"/>
            <p:nvPr/>
          </p:nvSpPr>
          <p:spPr>
            <a:xfrm>
              <a:off x="4785087" y="2628395"/>
              <a:ext cx="599523" cy="123111"/>
            </a:xfrm>
            <a:prstGeom prst="rect">
              <a:avLst/>
            </a:prstGeom>
            <a:noFill/>
          </p:spPr>
          <p:txBody>
            <a:bodyPr wrap="none" lIns="0" tIns="0" rIns="0" bIns="0" rtlCol="0">
              <a:spAutoFit/>
            </a:bodyPr>
            <a:lstStyle/>
            <a:p>
              <a:pPr algn="ctr"/>
              <a:r>
                <a:rPr lang="en-US" sz="800" i="1" dirty="0" smtClean="0"/>
                <a:t>Infrastructure</a:t>
              </a:r>
            </a:p>
          </p:txBody>
        </p:sp>
      </p:grpSp>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01673" y="4023376"/>
            <a:ext cx="6858000" cy="229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651146" y="2432766"/>
            <a:ext cx="1702852" cy="1702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83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PC2010_breakout_arcguide[1]">
  <a:themeElements>
    <a:clrScheme name="MCS">
      <a:dk1>
        <a:srgbClr val="595959"/>
      </a:dk1>
      <a:lt1>
        <a:srgbClr val="FFFFFF"/>
      </a:lt1>
      <a:dk2>
        <a:srgbClr val="0070C0"/>
      </a:dk2>
      <a:lt2>
        <a:srgbClr val="DDDDDD"/>
      </a:lt2>
      <a:accent1>
        <a:srgbClr val="5191CD"/>
      </a:accent1>
      <a:accent2>
        <a:srgbClr val="2D86E7"/>
      </a:accent2>
      <a:accent3>
        <a:srgbClr val="A4D7F4"/>
      </a:accent3>
      <a:accent4>
        <a:srgbClr val="7AA23A"/>
      </a:accent4>
      <a:accent5>
        <a:srgbClr val="FFC211"/>
      </a:accent5>
      <a:accent6>
        <a:srgbClr val="C94409"/>
      </a:accent6>
      <a:hlink>
        <a:srgbClr val="5191CD"/>
      </a:hlink>
      <a:folHlink>
        <a:srgbClr val="595959"/>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_MS_Services_ITAP">
  <a:themeElements>
    <a:clrScheme name="MS Services | ITAP">
      <a:dk1>
        <a:srgbClr val="555555"/>
      </a:dk1>
      <a:lt1>
        <a:sysClr val="window" lastClr="FFFFFF"/>
      </a:lt1>
      <a:dk2>
        <a:srgbClr val="004278"/>
      </a:dk2>
      <a:lt2>
        <a:srgbClr val="EBEDEE"/>
      </a:lt2>
      <a:accent1>
        <a:srgbClr val="82AB00"/>
      </a:accent1>
      <a:accent2>
        <a:srgbClr val="FF691F"/>
      </a:accent2>
      <a:accent3>
        <a:srgbClr val="2BA3B5"/>
      </a:accent3>
      <a:accent4>
        <a:srgbClr val="DBCCB5"/>
      </a:accent4>
      <a:accent5>
        <a:srgbClr val="898575"/>
      </a:accent5>
      <a:accent6>
        <a:srgbClr val="57453B"/>
      </a:accent6>
      <a:hlink>
        <a:srgbClr val="1595FF"/>
      </a:hlink>
      <a:folHlink>
        <a:srgbClr val="A5A5A5"/>
      </a:folHlink>
    </a:clrScheme>
    <a:fontScheme name="MS Services | ITA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MS_Services_ITAP">
  <a:themeElements>
    <a:clrScheme name="MS Services | ITAP">
      <a:dk1>
        <a:srgbClr val="555555"/>
      </a:dk1>
      <a:lt1>
        <a:sysClr val="window" lastClr="FFFFFF"/>
      </a:lt1>
      <a:dk2>
        <a:srgbClr val="004278"/>
      </a:dk2>
      <a:lt2>
        <a:srgbClr val="EBEDEE"/>
      </a:lt2>
      <a:accent1>
        <a:srgbClr val="82AB00"/>
      </a:accent1>
      <a:accent2>
        <a:srgbClr val="FF691F"/>
      </a:accent2>
      <a:accent3>
        <a:srgbClr val="2BA3B5"/>
      </a:accent3>
      <a:accent4>
        <a:srgbClr val="DBCCB5"/>
      </a:accent4>
      <a:accent5>
        <a:srgbClr val="898575"/>
      </a:accent5>
      <a:accent6>
        <a:srgbClr val="57453B"/>
      </a:accent6>
      <a:hlink>
        <a:srgbClr val="1595FF"/>
      </a:hlink>
      <a:folHlink>
        <a:srgbClr val="A5A5A5"/>
      </a:folHlink>
    </a:clrScheme>
    <a:fontScheme name="MS Services | ITA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MS_Services_ITAP">
  <a:themeElements>
    <a:clrScheme name="MS Services | ITAP">
      <a:dk1>
        <a:srgbClr val="555555"/>
      </a:dk1>
      <a:lt1>
        <a:sysClr val="window" lastClr="FFFFFF"/>
      </a:lt1>
      <a:dk2>
        <a:srgbClr val="004278"/>
      </a:dk2>
      <a:lt2>
        <a:srgbClr val="EBEDEE"/>
      </a:lt2>
      <a:accent1>
        <a:srgbClr val="82AB00"/>
      </a:accent1>
      <a:accent2>
        <a:srgbClr val="FF691F"/>
      </a:accent2>
      <a:accent3>
        <a:srgbClr val="2BA3B5"/>
      </a:accent3>
      <a:accent4>
        <a:srgbClr val="DBCCB5"/>
      </a:accent4>
      <a:accent5>
        <a:srgbClr val="898575"/>
      </a:accent5>
      <a:accent6>
        <a:srgbClr val="57453B"/>
      </a:accent6>
      <a:hlink>
        <a:srgbClr val="1595FF"/>
      </a:hlink>
      <a:folHlink>
        <a:srgbClr val="A5A5A5"/>
      </a:folHlink>
    </a:clrScheme>
    <a:fontScheme name="MS Services | ITA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ITAP ToolKit Flipbook (Alternate)">
  <a:themeElements>
    <a:clrScheme name="MS Services | ITAP">
      <a:dk1>
        <a:srgbClr val="555555"/>
      </a:dk1>
      <a:lt1>
        <a:sysClr val="window" lastClr="FFFFFF"/>
      </a:lt1>
      <a:dk2>
        <a:srgbClr val="004278"/>
      </a:dk2>
      <a:lt2>
        <a:srgbClr val="EBEDEE"/>
      </a:lt2>
      <a:accent1>
        <a:srgbClr val="82AB00"/>
      </a:accent1>
      <a:accent2>
        <a:srgbClr val="FF691F"/>
      </a:accent2>
      <a:accent3>
        <a:srgbClr val="2BA3B5"/>
      </a:accent3>
      <a:accent4>
        <a:srgbClr val="DBCCB5"/>
      </a:accent4>
      <a:accent5>
        <a:srgbClr val="898575"/>
      </a:accent5>
      <a:accent6>
        <a:srgbClr val="57453B"/>
      </a:accent6>
      <a:hlink>
        <a:srgbClr val="1595FF"/>
      </a:hlink>
      <a:folHlink>
        <a:srgbClr val="A5A5A5"/>
      </a:folHlink>
    </a:clrScheme>
    <a:fontScheme name="MS Services | ITA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ITAP ToolKit Flipbook">
  <a:themeElements>
    <a:clrScheme name="MS Services | ITAP">
      <a:dk1>
        <a:srgbClr val="555555"/>
      </a:dk1>
      <a:lt1>
        <a:sysClr val="window" lastClr="FFFFFF"/>
      </a:lt1>
      <a:dk2>
        <a:srgbClr val="004278"/>
      </a:dk2>
      <a:lt2>
        <a:srgbClr val="EBEDEE"/>
      </a:lt2>
      <a:accent1>
        <a:srgbClr val="82AB00"/>
      </a:accent1>
      <a:accent2>
        <a:srgbClr val="FF691F"/>
      </a:accent2>
      <a:accent3>
        <a:srgbClr val="2BA3B5"/>
      </a:accent3>
      <a:accent4>
        <a:srgbClr val="DBCCB5"/>
      </a:accent4>
      <a:accent5>
        <a:srgbClr val="898575"/>
      </a:accent5>
      <a:accent6>
        <a:srgbClr val="57453B"/>
      </a:accent6>
      <a:hlink>
        <a:srgbClr val="1595FF"/>
      </a:hlink>
      <a:folHlink>
        <a:srgbClr val="A5A5A5"/>
      </a:folHlink>
    </a:clrScheme>
    <a:fontScheme name="MS Services | ITA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WPC2010_breakout_arcguide[1]">
  <a:themeElements>
    <a:clrScheme name="MCS">
      <a:dk1>
        <a:srgbClr val="595959"/>
      </a:dk1>
      <a:lt1>
        <a:srgbClr val="FFFFFF"/>
      </a:lt1>
      <a:dk2>
        <a:srgbClr val="0070C0"/>
      </a:dk2>
      <a:lt2>
        <a:srgbClr val="DDDDDD"/>
      </a:lt2>
      <a:accent1>
        <a:srgbClr val="5191CD"/>
      </a:accent1>
      <a:accent2>
        <a:srgbClr val="2D86E7"/>
      </a:accent2>
      <a:accent3>
        <a:srgbClr val="A4D7F4"/>
      </a:accent3>
      <a:accent4>
        <a:srgbClr val="7AA23A"/>
      </a:accent4>
      <a:accent5>
        <a:srgbClr val="FFC211"/>
      </a:accent5>
      <a:accent6>
        <a:srgbClr val="C94409"/>
      </a:accent6>
      <a:hlink>
        <a:srgbClr val="5191CD"/>
      </a:hlink>
      <a:folHlink>
        <a:srgbClr val="595959"/>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ppt/theme/theme8.xml><?xml version="1.0" encoding="utf-8"?>
<a:theme xmlns:a="http://schemas.openxmlformats.org/drawingml/2006/main" name="VRF Overview">
  <a:themeElements>
    <a:clrScheme name="MCS">
      <a:dk1>
        <a:srgbClr val="595959"/>
      </a:dk1>
      <a:lt1>
        <a:srgbClr val="FFFFFF"/>
      </a:lt1>
      <a:dk2>
        <a:srgbClr val="0070C0"/>
      </a:dk2>
      <a:lt2>
        <a:srgbClr val="DDDDDD"/>
      </a:lt2>
      <a:accent1>
        <a:srgbClr val="5191CD"/>
      </a:accent1>
      <a:accent2>
        <a:srgbClr val="2D86E7"/>
      </a:accent2>
      <a:accent3>
        <a:srgbClr val="A4D7F4"/>
      </a:accent3>
      <a:accent4>
        <a:srgbClr val="7AA23A"/>
      </a:accent4>
      <a:accent5>
        <a:srgbClr val="FFC211"/>
      </a:accent5>
      <a:accent6>
        <a:srgbClr val="C94409"/>
      </a:accent6>
      <a:hlink>
        <a:srgbClr val="5191CD"/>
      </a:hlink>
      <a:folHlink>
        <a:srgbClr val="595959"/>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76B066AC7DAD46AD206BD47EEC0C43" ma:contentTypeVersion="0" ma:contentTypeDescription="Create a new document." ma:contentTypeScope="" ma:versionID="b27248cdc790fdd1fa0f0928858edab9">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8F9DA246-AC55-4C04-BF60-6E725989DB51}">
  <ds:schemaRefs>
    <ds:schemaRef ds:uri="http://schemas.microsoft.com/sharepoint/v3/contenttype/forms"/>
  </ds:schemaRefs>
</ds:datastoreItem>
</file>

<file path=customXml/itemProps2.xml><?xml version="1.0" encoding="utf-8"?>
<ds:datastoreItem xmlns:ds="http://schemas.openxmlformats.org/officeDocument/2006/customXml" ds:itemID="{29000B8F-BED5-44BD-B897-3A08834D9577}">
  <ds:schemaRefs>
    <ds:schemaRef ds:uri="http://purl.org/dc/dcmitype/"/>
    <ds:schemaRef ds:uri="http://schemas.microsoft.com/office/2006/documentManagement/types"/>
    <ds:schemaRef ds:uri="http://purl.org/dc/terms/"/>
    <ds:schemaRef ds:uri="http://purl.org/dc/elements/1.1/"/>
    <ds:schemaRef ds:uri="http://schemas.openxmlformats.org/package/2006/metadata/core-properties"/>
    <ds:schemaRef ds:uri="http://www.w3.org/XML/1998/namespace"/>
    <ds:schemaRef ds:uri="http://schemas.microsoft.com/office/2006/metadata/properties"/>
  </ds:schemaRefs>
</ds:datastoreItem>
</file>

<file path=customXml/itemProps3.xml><?xml version="1.0" encoding="utf-8"?>
<ds:datastoreItem xmlns:ds="http://schemas.openxmlformats.org/officeDocument/2006/customXml" ds:itemID="{867BE816-CBA9-440F-B0D3-38B1929B77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54985</TotalTime>
  <Words>9901</Words>
  <Application>Microsoft Office PowerPoint</Application>
  <PresentationFormat>On-screen Show (4:3)</PresentationFormat>
  <Paragraphs>1345</Paragraphs>
  <Slides>50</Slides>
  <Notes>40</Notes>
  <HiddenSlides>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50</vt:i4>
      </vt:variant>
    </vt:vector>
  </HeadingPairs>
  <TitlesOfParts>
    <vt:vector size="67" baseType="lpstr">
      <vt:lpstr>Arial</vt:lpstr>
      <vt:lpstr>Segoe WP</vt:lpstr>
      <vt:lpstr>Calibri</vt:lpstr>
      <vt:lpstr>Times New Roman</vt:lpstr>
      <vt:lpstr>Verdana</vt:lpstr>
      <vt:lpstr>Segoe Light</vt:lpstr>
      <vt:lpstr>Segoe UI</vt:lpstr>
      <vt:lpstr>Segoe</vt:lpstr>
      <vt:lpstr>Consolas</vt:lpstr>
      <vt:lpstr>WPC2010_breakout_arcguide[1]</vt:lpstr>
      <vt:lpstr>5_MS_Services_ITAP</vt:lpstr>
      <vt:lpstr>2_MS_Services_ITAP</vt:lpstr>
      <vt:lpstr>3_MS_Services_ITAP</vt:lpstr>
      <vt:lpstr>ITAP ToolKit Flipbook (Alternate)</vt:lpstr>
      <vt:lpstr>ITAP ToolKit Flipbook</vt:lpstr>
      <vt:lpstr>1_WPC2010_breakout_arcguide[1]</vt:lpstr>
      <vt:lpstr>VRF Overview</vt:lpstr>
      <vt:lpstr>Value Realization Framework</vt:lpstr>
      <vt:lpstr>The Problem</vt:lpstr>
      <vt:lpstr>Value Realization Framework</vt:lpstr>
      <vt:lpstr>Value Realization Framework</vt:lpstr>
      <vt:lpstr>Enterprise Strategy Program</vt:lpstr>
      <vt:lpstr>Value Realization Framework Phases &amp; Enablers</vt:lpstr>
      <vt:lpstr>Value Realization Framework Phases &amp; Enablers</vt:lpstr>
      <vt:lpstr>Value Realization Framework Segments &amp; Phases</vt:lpstr>
      <vt:lpstr>PowerPoint Presentation</vt:lpstr>
      <vt:lpstr>Stakeholder Perspectives</vt:lpstr>
      <vt:lpstr>Program Scenario</vt:lpstr>
      <vt:lpstr>Prescribing the Experience</vt:lpstr>
      <vt:lpstr>VRF Differentiation</vt:lpstr>
      <vt:lpstr>Value Realization Framework</vt:lpstr>
      <vt:lpstr>Overview</vt:lpstr>
      <vt:lpstr>Naming Conventions</vt:lpstr>
      <vt:lpstr>Key Concepts for Content Creators</vt:lpstr>
      <vt:lpstr>Key Concepts for Content Creators</vt:lpstr>
      <vt:lpstr>Positioning VRF</vt:lpstr>
      <vt:lpstr>VRF 1.0     Jan 2011</vt:lpstr>
      <vt:lpstr>Historical Context</vt:lpstr>
      <vt:lpstr>Component Library | Overview</vt:lpstr>
      <vt:lpstr>VRF Information Models</vt:lpstr>
      <vt:lpstr>Application Portfolio</vt:lpstr>
      <vt:lpstr>Technology Portfolio</vt:lpstr>
      <vt:lpstr>Program</vt:lpstr>
      <vt:lpstr>Value Delivery Cycle</vt:lpstr>
      <vt:lpstr>Visualization, Diagrams and Models</vt:lpstr>
      <vt:lpstr>Model: Portfolio Assessment</vt:lpstr>
      <vt:lpstr>Model: Benefits Dependency Network</vt:lpstr>
      <vt:lpstr>Model: Business Capability Model &amp; Heatmap</vt:lpstr>
      <vt:lpstr>Model: IT Services Model</vt:lpstr>
      <vt:lpstr>Model: Conceptual Architecture</vt:lpstr>
      <vt:lpstr>Model: Roadmap</vt:lpstr>
      <vt:lpstr>Value Realization Framework</vt:lpstr>
      <vt:lpstr>VRF Segments, Phases &amp; Enablers</vt:lpstr>
      <vt:lpstr>VRF Information Milestones</vt:lpstr>
      <vt:lpstr>Segment Overview</vt:lpstr>
      <vt:lpstr>Segment Outcome</vt:lpstr>
      <vt:lpstr>Segment SME Content Specification</vt:lpstr>
      <vt:lpstr>Segment Overview</vt:lpstr>
      <vt:lpstr>Segment Outcome</vt:lpstr>
      <vt:lpstr>Segment SME Content Specification</vt:lpstr>
      <vt:lpstr>Segment Overview</vt:lpstr>
      <vt:lpstr>Engagement Governance | Overview</vt:lpstr>
      <vt:lpstr>Engagement Governance | Outcome</vt:lpstr>
      <vt:lpstr>Value Realization Framework</vt:lpstr>
      <vt:lpstr>Context</vt:lpstr>
      <vt:lpstr>Context</vt:lpstr>
      <vt:lpstr>Value Realization Framework</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Parimal Deshpande</dc:creator>
  <cp:lastModifiedBy>Mike Wise</cp:lastModifiedBy>
  <cp:revision>2849</cp:revision>
  <cp:lastPrinted>2010-11-11T02:07:50Z</cp:lastPrinted>
  <dcterms:created xsi:type="dcterms:W3CDTF">2010-05-27T18:30:42Z</dcterms:created>
  <dcterms:modified xsi:type="dcterms:W3CDTF">2012-03-24T23:41:08Z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0x0101007976B066AC7DAD46AD206BD47EEC0C43</vt:lpwstr>
  </property>
  <property fmtid="{D5CDD505-2E9C-101B-9397-08002B2CF9AE}" pid="3" name="TaxKeyword">
    <vt:lpwstr/>
  </property>
  <property fmtid="{D5CDD505-2E9C-101B-9397-08002B2CF9AE}" pid="4" name="TaxKeywordTaxHTField">
    <vt:lpwstr/>
  </property>
</Properties>
</file>